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12"/>
  </p:notesMasterIdLst>
  <p:sldIdLst>
    <p:sldId id="260" r:id="rId4"/>
    <p:sldId id="291" r:id="rId5"/>
    <p:sldId id="293" r:id="rId6"/>
    <p:sldId id="295" r:id="rId7"/>
    <p:sldId id="289" r:id="rId8"/>
    <p:sldId id="294" r:id="rId9"/>
    <p:sldId id="296" r:id="rId10"/>
    <p:sldId id="26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65573" y="1874109"/>
            <a:ext cx="564603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MSWG</a:t>
            </a:r>
          </a:p>
          <a:p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Nodal Handbook/Shadow Settlement Tools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dirty="0" smtClean="0">
                <a:solidFill>
                  <a:prstClr val="black"/>
                </a:solidFill>
              </a:rPr>
              <a:t>JANUARY 2018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dirty="0"/>
              <a:t>Handbook </a:t>
            </a:r>
            <a:r>
              <a:rPr lang="en-US" dirty="0" smtClean="0"/>
              <a:t>Purpose/Purpose </a:t>
            </a:r>
            <a:r>
              <a:rPr lang="en-US" dirty="0"/>
              <a:t>Served?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262089"/>
            <a:ext cx="11379200" cy="4598022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u="sng" dirty="0"/>
              <a:t>Document </a:t>
            </a:r>
            <a:r>
              <a:rPr lang="en-US" sz="2400" u="sng" dirty="0" smtClean="0"/>
              <a:t>Purpose</a:t>
            </a:r>
            <a:endParaRPr lang="en-US" sz="2400" u="sng" dirty="0"/>
          </a:p>
          <a:p>
            <a:pPr marL="0" indent="0">
              <a:buNone/>
            </a:pPr>
            <a:r>
              <a:rPr lang="en-US" sz="2400" dirty="0"/>
              <a:t>With the advent of the ERCOT Texas Nodal Market, significant changes have been implemented to settlement processes and procedures for market participants.  </a:t>
            </a:r>
            <a:r>
              <a:rPr lang="en-US" sz="2400" b="1" dirty="0"/>
              <a:t>Nodal changes have brought about the increase in the number of bill determinants for settlement equations, the increase in the amount of data for reconciliation and the introduction of a Day Ahead market that adds additional settlement runs for each operating day</a:t>
            </a:r>
            <a:r>
              <a:rPr lang="en-US" sz="2400" dirty="0"/>
              <a:t>.  This document was created and maintained by the Settlements and Extracts Working Group (SEWG) is </a:t>
            </a:r>
            <a:r>
              <a:rPr lang="en-US" sz="2400" b="1" dirty="0"/>
              <a:t>designed to serve as a reference guide for ERCOT market participants for settlement and related activities</a:t>
            </a:r>
            <a:r>
              <a:rPr lang="en-US" sz="2400" dirty="0"/>
              <a:t>.  The Communications and Settlement Working Group (CSWG) will maintain this guide based on market changes that arise from the ERCOT stakeholder process.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20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695432"/>
          </a:xfrm>
        </p:spPr>
        <p:txBody>
          <a:bodyPr/>
          <a:lstStyle/>
          <a:p>
            <a:r>
              <a:rPr lang="en-US" sz="3000" dirty="0"/>
              <a:t>Also provides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408" y="1280160"/>
            <a:ext cx="11379200" cy="227905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1. An indexed presentation of all settlement charge types and various bill </a:t>
            </a:r>
            <a:r>
              <a:rPr lang="en-US" sz="2400" dirty="0" smtClean="0"/>
              <a:t>  	determinant </a:t>
            </a:r>
            <a:r>
              <a:rPr lang="en-US" sz="2400" dirty="0"/>
              <a:t>calculations used in settlement charge types.</a:t>
            </a:r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smtClean="0"/>
              <a:t>Appealing calculation graphics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A bill determinant grid to define bill determinants, specifying: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ERCOT bill determinant name,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unit of measure,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description,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interval frequency,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data extract </a:t>
            </a:r>
            <a:r>
              <a:rPr lang="en-US" sz="2400" dirty="0" smtClean="0"/>
              <a:t>source,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and whether the determinant is capable of being shadowed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414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05421"/>
            <a:ext cx="11277600" cy="1143000"/>
          </a:xfrm>
        </p:spPr>
        <p:txBody>
          <a:bodyPr/>
          <a:lstStyle/>
          <a:p>
            <a:r>
              <a:rPr lang="en-US" dirty="0"/>
              <a:t>Nodal Handbook </a:t>
            </a:r>
            <a:r>
              <a:rPr lang="en-US" sz="3200" dirty="0"/>
              <a:t>phase-out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90546"/>
            <a:ext cx="11379200" cy="4802588"/>
          </a:xfrm>
        </p:spPr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Matrix and Protocols control in event of </a:t>
            </a:r>
            <a:r>
              <a:rPr lang="en-US" sz="2400" dirty="0" smtClean="0"/>
              <a:t>conflict</a:t>
            </a:r>
          </a:p>
          <a:p>
            <a:r>
              <a:rPr lang="en-US" sz="2400" dirty="0" smtClean="0"/>
              <a:t>Requires </a:t>
            </a:r>
            <a:r>
              <a:rPr lang="en-US" sz="2400" dirty="0"/>
              <a:t>its own style-guide </a:t>
            </a:r>
          </a:p>
          <a:p>
            <a:r>
              <a:rPr lang="en-US" sz="2400" dirty="0" smtClean="0"/>
              <a:t>Out-of-date </a:t>
            </a:r>
          </a:p>
          <a:p>
            <a:r>
              <a:rPr lang="en-US" sz="2400" dirty="0" smtClean="0"/>
              <a:t>Redundant and </a:t>
            </a:r>
            <a:r>
              <a:rPr lang="en-US" sz="2400" dirty="0" smtClean="0"/>
              <a:t>inaccurate</a:t>
            </a:r>
            <a:endParaRPr lang="en-US" sz="2400" dirty="0" smtClean="0"/>
          </a:p>
          <a:p>
            <a:r>
              <a:rPr lang="en-US" sz="2400" dirty="0" smtClean="0"/>
              <a:t>Do Market Participants </a:t>
            </a:r>
            <a:r>
              <a:rPr lang="en-US" sz="2400" dirty="0"/>
              <a:t>have the tools </a:t>
            </a:r>
            <a:r>
              <a:rPr lang="en-US" sz="2400" dirty="0" smtClean="0"/>
              <a:t>they </a:t>
            </a:r>
            <a:r>
              <a:rPr lang="en-US" sz="2400" dirty="0"/>
              <a:t>need without </a:t>
            </a:r>
            <a:r>
              <a:rPr lang="en-US" sz="2400" dirty="0" smtClean="0"/>
              <a:t>it? </a:t>
            </a:r>
          </a:p>
          <a:p>
            <a:r>
              <a:rPr lang="en-US" sz="2400" dirty="0" smtClean="0"/>
              <a:t>Need  WMS approval to remove WG requirement</a:t>
            </a:r>
            <a:endParaRPr lang="en-US" sz="2400" dirty="0"/>
          </a:p>
          <a:p>
            <a:pPr marL="914400" lvl="2" indent="0">
              <a:buNone/>
            </a:pP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40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1"/>
            <a:ext cx="11277600" cy="956965"/>
          </a:xfrm>
        </p:spPr>
        <p:txBody>
          <a:bodyPr/>
          <a:lstStyle/>
          <a:p>
            <a:r>
              <a:rPr lang="en-US" dirty="0"/>
              <a:t>ERCOT Nodal Charge Type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63040"/>
            <a:ext cx="11379200" cy="4456993"/>
          </a:xfrm>
        </p:spPr>
        <p:txBody>
          <a:bodyPr/>
          <a:lstStyle/>
          <a:p>
            <a:r>
              <a:rPr lang="en-US" sz="2400" dirty="0"/>
              <a:t>Bill Determinant Code</a:t>
            </a:r>
          </a:p>
          <a:p>
            <a:r>
              <a:rPr lang="en-US" sz="2400" dirty="0"/>
              <a:t>Effective Date</a:t>
            </a:r>
          </a:p>
          <a:p>
            <a:r>
              <a:rPr lang="en-US" sz="2400" dirty="0"/>
              <a:t>Protocol Formula</a:t>
            </a:r>
          </a:p>
          <a:p>
            <a:r>
              <a:rPr lang="en-US" sz="2400" dirty="0"/>
              <a:t>Protocol Reference Section</a:t>
            </a:r>
          </a:p>
          <a:p>
            <a:r>
              <a:rPr lang="en-US" sz="2400" dirty="0"/>
              <a:t>List of all Determinants (Input, Intermediate and Output)</a:t>
            </a:r>
          </a:p>
          <a:p>
            <a:r>
              <a:rPr lang="en-US" sz="2400" dirty="0"/>
              <a:t>Notes (ADJ cuts, NPRR, whitepaper </a:t>
            </a:r>
            <a:r>
              <a:rPr lang="en-US" sz="2400" dirty="0" smtClean="0"/>
              <a:t>references, ”not in Protocols”)</a:t>
            </a:r>
            <a:endParaRPr lang="en-US" sz="2400" dirty="0"/>
          </a:p>
          <a:p>
            <a:r>
              <a:rPr lang="en-US" sz="2400" dirty="0"/>
              <a:t>Other Calculations section</a:t>
            </a:r>
          </a:p>
          <a:p>
            <a:r>
              <a:rPr lang="en-US" sz="2400" dirty="0"/>
              <a:t>Billing Determinant definitions specifying UOM, Definition and </a:t>
            </a:r>
            <a:r>
              <a:rPr lang="en-US" sz="2400" dirty="0" smtClean="0"/>
              <a:t>Source</a:t>
            </a:r>
          </a:p>
          <a:p>
            <a:r>
              <a:rPr lang="en-US" sz="2400" dirty="0" smtClean="0"/>
              <a:t>Revision History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60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05421"/>
            <a:ext cx="11277600" cy="1143000"/>
          </a:xfrm>
        </p:spPr>
        <p:txBody>
          <a:bodyPr/>
          <a:lstStyle/>
          <a:p>
            <a:r>
              <a:rPr lang="en-US" dirty="0" smtClean="0"/>
              <a:t>Alternative Toolkit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82568"/>
              </p:ext>
            </p:extLst>
          </p:nvPr>
        </p:nvGraphicFramePr>
        <p:xfrm>
          <a:off x="379623" y="1056958"/>
          <a:ext cx="11405977" cy="4809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9843"/>
                <a:gridCol w="4901132"/>
                <a:gridCol w="2685002"/>
              </a:tblGrid>
              <a:tr h="741387">
                <a:tc>
                  <a:txBody>
                    <a:bodyPr/>
                    <a:lstStyle/>
                    <a:p>
                      <a:r>
                        <a:rPr lang="en-US" sz="2000" baseline="0" smtClean="0"/>
                        <a:t>Resource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       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Description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Location</a:t>
                      </a:r>
                      <a:endParaRPr lang="en-US" sz="2000" dirty="0"/>
                    </a:p>
                  </a:txBody>
                  <a:tcPr/>
                </a:tc>
              </a:tr>
              <a:tr h="7736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ERCOT</a:t>
                      </a:r>
                      <a:r>
                        <a:rPr lang="en-US" sz="1400" baseline="0" dirty="0" smtClean="0"/>
                        <a:t> Nodal Charge Type Matrix </a:t>
                      </a:r>
                    </a:p>
                    <a:p>
                      <a:r>
                        <a:rPr lang="en-US" sz="1400" baseline="0" dirty="0" smtClean="0"/>
                        <a:t>        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Visual</a:t>
                      </a:r>
                      <a:r>
                        <a:rPr lang="en-US" sz="1400" baseline="0" dirty="0" smtClean="0"/>
                        <a:t> depiction of algorithms and effective dates of NPRRs. Determinant definition list with UOM and source systems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MIS Settlements Public</a:t>
                      </a:r>
                      <a:endParaRPr lang="en-US" sz="1400" dirty="0"/>
                    </a:p>
                  </a:txBody>
                  <a:tcPr/>
                </a:tc>
              </a:tr>
              <a:tr h="58476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ERCOT Extracts (CODE,</a:t>
                      </a:r>
                      <a:r>
                        <a:rPr lang="en-US" sz="1400" baseline="0" dirty="0" smtClean="0"/>
                        <a:t> MODE, PRDE)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Contain inputs to algorithms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MIS Settlements Secure  (XML and CSV)</a:t>
                      </a:r>
                    </a:p>
                  </a:txBody>
                  <a:tcPr/>
                </a:tc>
              </a:tr>
              <a:tr h="5479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EMIL  (ERCOT Market Information</a:t>
                      </a:r>
                      <a:r>
                        <a:rPr lang="en-US" sz="1400" baseline="0" dirty="0" smtClean="0"/>
                        <a:t> List)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Inventories all delivered products required</a:t>
                      </a:r>
                      <a:r>
                        <a:rPr lang="en-US" sz="1400" baseline="0" dirty="0" smtClean="0"/>
                        <a:t> by Protocol and how to obtain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Public</a:t>
                      </a:r>
                      <a:endParaRPr lang="en-US" sz="1400" dirty="0"/>
                    </a:p>
                  </a:txBody>
                  <a:tcPr/>
                </a:tc>
              </a:tr>
              <a:tr h="5479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Settlements Join</a:t>
                      </a:r>
                      <a:r>
                        <a:rPr lang="en-US" sz="1400" baseline="0" dirty="0" smtClean="0"/>
                        <a:t> Diagram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Mapping</a:t>
                      </a:r>
                      <a:r>
                        <a:rPr lang="en-US" sz="1400" baseline="0" dirty="0" smtClean="0"/>
                        <a:t> of RTM (CODE/MODE), DAM(CODE/MODE), SID and PRDE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http://www.ercot.com/services/mdt/userguides</a:t>
                      </a:r>
                    </a:p>
                  </a:txBody>
                  <a:tcPr/>
                </a:tc>
              </a:tr>
              <a:tr h="5479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Settlements-Extract-User-Guide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Summary of Data in Extracts </a:t>
                      </a:r>
                    </a:p>
                    <a:p>
                      <a:r>
                        <a:rPr lang="en-US" sz="1400" dirty="0" smtClean="0"/>
                        <a:t>Table names for MODE &amp; CODE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http://www.ercot.com/services/mdt/userguides</a:t>
                      </a:r>
                    </a:p>
                  </a:txBody>
                  <a:tcPr/>
                </a:tc>
              </a:tr>
              <a:tr h="54798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Shadow Settlement Instruction Guides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UFE Allocation, Losses, Profiles, Generation Site, NOIE</a:t>
                      </a:r>
                      <a:r>
                        <a:rPr lang="en-US" sz="1400" baseline="0" dirty="0" smtClean="0"/>
                        <a:t> to f</a:t>
                      </a:r>
                      <a:r>
                        <a:rPr lang="en-US" sz="1400" dirty="0" smtClean="0"/>
                        <a:t>ollow ERCOT’s process for validation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http://www.ercot.com/mktinfo/data_agg/ssig</a:t>
                      </a:r>
                      <a:endParaRPr lang="en-US" sz="1400" dirty="0"/>
                    </a:p>
                  </a:txBody>
                  <a:tcPr/>
                </a:tc>
              </a:tr>
              <a:tr h="3921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Market</a:t>
                      </a:r>
                      <a:r>
                        <a:rPr lang="en-US" sz="1400" baseline="0" dirty="0" smtClean="0"/>
                        <a:t> Notices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Contain dates and</a:t>
                      </a:r>
                      <a:r>
                        <a:rPr lang="en-US" sz="1400" baseline="0" dirty="0" smtClean="0"/>
                        <a:t> dollar amounts for ADR MISC and out-of-cycle Resettlement timing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Email</a:t>
                      </a:r>
                      <a:r>
                        <a:rPr lang="en-US" sz="1400" baseline="0" dirty="0" smtClean="0"/>
                        <a:t> exploder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1"/>
            <a:ext cx="11277600" cy="956965"/>
          </a:xfrm>
        </p:spPr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463040"/>
            <a:ext cx="11379200" cy="445699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Extra-Settlement algorithms? </a:t>
            </a:r>
            <a:r>
              <a:rPr lang="en-US" sz="2400" dirty="0" err="1" smtClean="0"/>
              <a:t>Eg</a:t>
            </a:r>
            <a:r>
              <a:rPr lang="en-US" sz="2400" dirty="0" smtClean="0"/>
              <a:t>. ERO Fee</a:t>
            </a:r>
          </a:p>
          <a:p>
            <a:pPr marL="0" indent="0">
              <a:buNone/>
            </a:pPr>
            <a:r>
              <a:rPr lang="en-US" sz="2400" dirty="0" smtClean="0"/>
              <a:t>Any other stakeholders dependent on Handbook</a:t>
            </a:r>
          </a:p>
          <a:p>
            <a:pPr marL="0" indent="0">
              <a:buNone/>
            </a:pPr>
            <a:r>
              <a:rPr lang="en-US" sz="2400" dirty="0" smtClean="0"/>
              <a:t>Shadow tips and techniques</a:t>
            </a:r>
          </a:p>
          <a:p>
            <a:pPr marL="0" indent="0">
              <a:buNone/>
            </a:pPr>
            <a:r>
              <a:rPr lang="en-US" sz="2400" dirty="0" smtClean="0"/>
              <a:t>Guidelines for “</a:t>
            </a:r>
            <a:r>
              <a:rPr lang="en-US" sz="2400" dirty="0" err="1" smtClean="0"/>
              <a:t>shadowability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02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74725" y="1919416"/>
            <a:ext cx="552758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COMMENTS/QUESTIONS?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6289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8350</TotalTime>
  <Words>420</Words>
  <Application>Microsoft Office PowerPoint</Application>
  <PresentationFormat>Widescreen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Wingdings</vt:lpstr>
      <vt:lpstr>Office Theme</vt:lpstr>
      <vt:lpstr>1_Custom Design</vt:lpstr>
      <vt:lpstr>1_Office Theme</vt:lpstr>
      <vt:lpstr>PowerPoint Presentation</vt:lpstr>
      <vt:lpstr>Handbook Purpose/Purpose Served?</vt:lpstr>
      <vt:lpstr>Also provides</vt:lpstr>
      <vt:lpstr>Nodal Handbook phase-out</vt:lpstr>
      <vt:lpstr>ERCOT Nodal Charge Type Matrix</vt:lpstr>
      <vt:lpstr>Alternative Toolkit</vt:lpstr>
      <vt:lpstr>Other considerations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Heather Boisseau</cp:lastModifiedBy>
  <cp:revision>207</cp:revision>
  <cp:lastPrinted>2016-07-25T13:59:58Z</cp:lastPrinted>
  <dcterms:created xsi:type="dcterms:W3CDTF">2016-07-13T16:53:36Z</dcterms:created>
  <dcterms:modified xsi:type="dcterms:W3CDTF">2019-01-21T22:29:12Z</dcterms:modified>
</cp:coreProperties>
</file>