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89" r:id="rId8"/>
    <p:sldId id="323" r:id="rId9"/>
    <p:sldId id="305" r:id="rId10"/>
    <p:sldId id="306" r:id="rId11"/>
    <p:sldId id="322" r:id="rId12"/>
    <p:sldId id="301" r:id="rId13"/>
    <p:sldId id="29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rratano, Alex" initials="GA" lastIdx="13" clrIdx="0">
    <p:extLst>
      <p:ext uri="{19B8F6BF-5375-455C-9EA6-DF929625EA0E}">
        <p15:presenceInfo xmlns:p15="http://schemas.microsoft.com/office/powerpoint/2012/main" userId="S-1-5-21-639947351-343809578-3807592339-40017" providerId="AD"/>
      </p:ext>
    </p:extLst>
  </p:cmAuthor>
  <p:cmAuthor id="2" name="Townsend, Aaron" initials="TA" lastIdx="14" clrIdx="1">
    <p:extLst>
      <p:ext uri="{19B8F6BF-5375-455C-9EA6-DF929625EA0E}">
        <p15:presenceInfo xmlns:p15="http://schemas.microsoft.com/office/powerpoint/2012/main" userId="S-1-5-21-639947351-343809578-3807592339-533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42" autoAdjust="0"/>
  </p:normalViewPr>
  <p:slideViewPr>
    <p:cSldViewPr showGuides="1">
      <p:cViewPr varScale="1">
        <p:scale>
          <a:sx n="124" d="100"/>
          <a:sy n="124" d="100"/>
        </p:scale>
        <p:origin x="450" y="102"/>
      </p:cViewPr>
      <p:guideLst>
        <p:guide orient="horz" pos="2160"/>
        <p:guide pos="2880"/>
      </p:guideLst>
    </p:cSldViewPr>
  </p:slideViewPr>
  <p:notesTextViewPr>
    <p:cViewPr>
      <p:scale>
        <a:sx n="3" d="2"/>
        <a:sy n="3" d="2"/>
      </p:scale>
      <p:origin x="0" y="0"/>
    </p:cViewPr>
  </p:notesTextViewPr>
  <p:notesViewPr>
    <p:cSldViewPr showGuides="1">
      <p:cViewPr varScale="1">
        <p:scale>
          <a:sx n="100" d="100"/>
          <a:sy n="100" d="100"/>
        </p:scale>
        <p:origin x="35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078743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nchor="ct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nchor="ct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38200"/>
            <a:ext cx="8534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nchor="ct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38200"/>
            <a:ext cx="41910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10" name="Content Placeholder 2"/>
          <p:cNvSpPr>
            <a:spLocks noGrp="1"/>
          </p:cNvSpPr>
          <p:nvPr>
            <p:ph idx="12"/>
          </p:nvPr>
        </p:nvSpPr>
        <p:spPr>
          <a:xfrm>
            <a:off x="4648200" y="838200"/>
            <a:ext cx="41910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884828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ctrTitle"/>
          </p:nvPr>
        </p:nvSpPr>
        <p:spPr>
          <a:xfrm>
            <a:off x="1295400" y="2971800"/>
            <a:ext cx="7543800" cy="1470025"/>
          </a:xfrm>
          <a:prstGeom prst="rect">
            <a:avLst/>
          </a:prstGeom>
        </p:spPr>
        <p:txBody>
          <a:bodyPr anchor="ctr"/>
          <a:lstStyle/>
          <a:p>
            <a:r>
              <a:rPr lang="en-US" dirty="0" smtClean="0"/>
              <a:t>Click to edit Master title style</a:t>
            </a:r>
            <a:endParaRPr lang="en-US" dirty="0"/>
          </a:p>
        </p:txBody>
      </p:sp>
    </p:spTree>
    <p:extLst>
      <p:ext uri="{BB962C8B-B14F-4D97-AF65-F5344CB8AC3E}">
        <p14:creationId xmlns:p14="http://schemas.microsoft.com/office/powerpoint/2010/main" val="22023102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 id="2147483662" r:id="rId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2286000"/>
            <a:ext cx="5646034" cy="1754326"/>
          </a:xfrm>
          <a:prstGeom prst="rect">
            <a:avLst/>
          </a:prstGeom>
          <a:noFill/>
        </p:spPr>
        <p:txBody>
          <a:bodyPr wrap="square" rtlCol="0">
            <a:spAutoFit/>
          </a:bodyPr>
          <a:lstStyle/>
          <a:p>
            <a:r>
              <a:rPr lang="en-US" b="1" dirty="0"/>
              <a:t>NPRR872 Modifying the SASM Shadow Price </a:t>
            </a:r>
            <a:r>
              <a:rPr lang="en-US" b="1" dirty="0" smtClean="0"/>
              <a:t>Cap</a:t>
            </a:r>
            <a:endParaRPr lang="en-US" b="1" dirty="0"/>
          </a:p>
          <a:p>
            <a:endParaRPr lang="en-US" dirty="0"/>
          </a:p>
          <a:p>
            <a:r>
              <a:rPr lang="en-US" dirty="0" smtClean="0"/>
              <a:t>ERCOT</a:t>
            </a:r>
          </a:p>
          <a:p>
            <a:endParaRPr lang="en-US" dirty="0" smtClean="0"/>
          </a:p>
          <a:p>
            <a:r>
              <a:rPr lang="en-US" dirty="0" smtClean="0"/>
              <a:t>WMWG</a:t>
            </a:r>
          </a:p>
          <a:p>
            <a:r>
              <a:rPr lang="en-US" dirty="0" smtClean="0"/>
              <a:t>January 25</a:t>
            </a:r>
            <a:r>
              <a:rPr lang="en-US" baseline="30000" dirty="0" smtClean="0"/>
              <a:t>th</a:t>
            </a:r>
            <a:r>
              <a:rPr lang="en-US" dirty="0" smtClean="0"/>
              <a:t>,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04800" y="998220"/>
            <a:ext cx="8534400" cy="5173980"/>
          </a:xfrm>
        </p:spPr>
        <p:txBody>
          <a:bodyPr/>
          <a:lstStyle/>
          <a:p>
            <a:r>
              <a:rPr lang="en-US" sz="2200" dirty="0"/>
              <a:t>NPRR872 proposes changes to </a:t>
            </a:r>
            <a:r>
              <a:rPr lang="en-US" sz="2200" dirty="0" smtClean="0"/>
              <a:t>SASM to implement shadow </a:t>
            </a:r>
            <a:r>
              <a:rPr lang="en-US" sz="2200" dirty="0"/>
              <a:t>price caps </a:t>
            </a:r>
            <a:r>
              <a:rPr lang="en-US" sz="2200" dirty="0" smtClean="0"/>
              <a:t>(demand or penalty curves) with relatively permissive penalty curves</a:t>
            </a:r>
          </a:p>
          <a:p>
            <a:endParaRPr lang="en-US" sz="2200" dirty="0"/>
          </a:p>
          <a:p>
            <a:r>
              <a:rPr lang="en-US" sz="2200" dirty="0" smtClean="0"/>
              <a:t>ERCOT is not comfortable that the penalty curves as originally submitted would procure sufficient AS capacity</a:t>
            </a:r>
          </a:p>
          <a:p>
            <a:pPr lvl="1"/>
            <a:r>
              <a:rPr lang="en-US" sz="1800" dirty="0"/>
              <a:t>ERCOT is already very efficient in procurement of Regulation—in </a:t>
            </a:r>
            <a:r>
              <a:rPr lang="en-US" sz="1800" dirty="0" smtClean="0"/>
              <a:t>Real-Time </a:t>
            </a:r>
            <a:r>
              <a:rPr lang="en-US" sz="1800" dirty="0"/>
              <a:t>the entire procured capacity is routinely deployed</a:t>
            </a:r>
          </a:p>
          <a:p>
            <a:pPr lvl="1"/>
            <a:r>
              <a:rPr lang="en-US" sz="1800" dirty="0" smtClean="0"/>
              <a:t>The </a:t>
            </a:r>
            <a:r>
              <a:rPr lang="en-US" sz="1800" dirty="0"/>
              <a:t>risk associated with going short on RRS depends on actual and projected Real-Time conditions, especially PRC</a:t>
            </a:r>
          </a:p>
          <a:p>
            <a:endParaRPr lang="en-US" sz="2200" dirty="0" smtClean="0"/>
          </a:p>
          <a:p>
            <a:r>
              <a:rPr lang="en-US" sz="2200" dirty="0" smtClean="0"/>
              <a:t>To ensure sufficient AS is procured, ERCOT considered the steeper penalty curves shown on the following slides</a:t>
            </a:r>
          </a:p>
          <a:p>
            <a:endParaRPr lang="en-US" sz="2200" dirty="0" smtClean="0"/>
          </a:p>
          <a:p>
            <a:endParaRPr lang="en-US" sz="2200" dirty="0"/>
          </a:p>
          <a:p>
            <a:pPr marL="457200" lvl="1" indent="0">
              <a:buNone/>
            </a:pPr>
            <a:endParaRPr lang="en-US" sz="2200" dirty="0" smtClean="0"/>
          </a:p>
          <a:p>
            <a:pPr marL="457200" lvl="1" indent="0">
              <a:buNone/>
            </a:pP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99919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 Outcomes with Insufficient Offers</a:t>
            </a:r>
            <a:endParaRPr lang="en-US" dirty="0"/>
          </a:p>
        </p:txBody>
      </p:sp>
      <p:sp>
        <p:nvSpPr>
          <p:cNvPr id="3" name="Content Placeholder 2"/>
          <p:cNvSpPr>
            <a:spLocks noGrp="1"/>
          </p:cNvSpPr>
          <p:nvPr>
            <p:ph idx="1"/>
          </p:nvPr>
        </p:nvSpPr>
        <p:spPr>
          <a:xfrm>
            <a:off x="304800" y="1143000"/>
            <a:ext cx="8534400" cy="5029200"/>
          </a:xfrm>
        </p:spPr>
        <p:txBody>
          <a:bodyPr/>
          <a:lstStyle/>
          <a:p>
            <a:r>
              <a:rPr lang="en-US" sz="2200" dirty="0"/>
              <a:t>If there are insufficient offers to </a:t>
            </a:r>
            <a:r>
              <a:rPr lang="en-US" sz="2200" dirty="0" smtClean="0"/>
              <a:t>fulfill </a:t>
            </a:r>
            <a:r>
              <a:rPr lang="en-US" sz="2200" dirty="0"/>
              <a:t>the SASM requirement, the current SASM algorithm effectively sets the MCPC at the highest cleared offer rather than using a demand </a:t>
            </a:r>
            <a:r>
              <a:rPr lang="en-US" sz="2200" dirty="0" smtClean="0"/>
              <a:t>curve</a:t>
            </a:r>
          </a:p>
          <a:p>
            <a:pPr lvl="1"/>
            <a:r>
              <a:rPr lang="en-US" sz="1800" dirty="0" smtClean="0"/>
              <a:t>SASM was implemented using the same algorithm as DAM</a:t>
            </a:r>
            <a:endParaRPr lang="en-US" sz="1800" dirty="0"/>
          </a:p>
          <a:p>
            <a:pPr lvl="1"/>
            <a:endParaRPr lang="en-US" sz="2200" dirty="0"/>
          </a:p>
          <a:p>
            <a:r>
              <a:rPr lang="en-US" sz="2200" dirty="0"/>
              <a:t>NPRR872 changes this to instead set the MCPC using a </a:t>
            </a:r>
            <a:r>
              <a:rPr lang="en-US" sz="2200" dirty="0" smtClean="0"/>
              <a:t>penalty curve</a:t>
            </a:r>
            <a:endParaRPr lang="en-US" sz="2200" dirty="0"/>
          </a:p>
          <a:p>
            <a:endParaRPr lang="en-US" sz="2200" dirty="0"/>
          </a:p>
          <a:p>
            <a:r>
              <a:rPr lang="en-US" sz="2200" dirty="0"/>
              <a:t>Pricing outcomes will be different under the two methods and use of a </a:t>
            </a:r>
            <a:r>
              <a:rPr lang="en-US" sz="2200" dirty="0" smtClean="0"/>
              <a:t>penalty curve may </a:t>
            </a:r>
            <a:r>
              <a:rPr lang="en-US" sz="2200" dirty="0"/>
              <a:t>increase the MCPC in some cases, relative to the current </a:t>
            </a:r>
            <a:r>
              <a:rPr lang="en-US" sz="2200" dirty="0" smtClean="0"/>
              <a:t>implementation</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35981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309671" y="838200"/>
            <a:ext cx="8524657" cy="5334000"/>
          </a:xfrm>
          <a:prstGeom prst="rect">
            <a:avLst/>
          </a:prstGeom>
        </p:spPr>
      </p:pic>
      <p:sp>
        <p:nvSpPr>
          <p:cNvPr id="2" name="Title 1"/>
          <p:cNvSpPr>
            <a:spLocks noGrp="1"/>
          </p:cNvSpPr>
          <p:nvPr>
            <p:ph type="title"/>
          </p:nvPr>
        </p:nvSpPr>
        <p:spPr/>
        <p:txBody>
          <a:bodyPr/>
          <a:lstStyle/>
          <a:p>
            <a:r>
              <a:rPr lang="en-US" dirty="0" smtClean="0"/>
              <a:t>Possible Penalty Curve for Non-Spin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0" name="TextBox 9"/>
          <p:cNvSpPr txBox="1"/>
          <p:nvPr/>
        </p:nvSpPr>
        <p:spPr>
          <a:xfrm>
            <a:off x="2133600" y="4572000"/>
            <a:ext cx="2743200"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100" dirty="0"/>
              <a:t>min(VOLL/2, max($100/MWh, 5*DAM))</a:t>
            </a:r>
          </a:p>
          <a:p>
            <a:pPr marL="171450" indent="-171450">
              <a:buFont typeface="Arial" panose="020B0604020202020204" pitchFamily="34" charset="0"/>
              <a:buChar char="•"/>
            </a:pPr>
            <a:r>
              <a:rPr lang="en-US" sz="1100" dirty="0" smtClean="0"/>
              <a:t>DAM MCPC typically ~$5/MWh</a:t>
            </a:r>
          </a:p>
        </p:txBody>
      </p:sp>
      <p:cxnSp>
        <p:nvCxnSpPr>
          <p:cNvPr id="11" name="Straight Arrow Connector 10"/>
          <p:cNvCxnSpPr>
            <a:stCxn id="10" idx="1"/>
          </p:cNvCxnSpPr>
          <p:nvPr/>
        </p:nvCxnSpPr>
        <p:spPr>
          <a:xfrm flipH="1">
            <a:off x="1676400" y="4787444"/>
            <a:ext cx="457200" cy="21544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916364" y="3901832"/>
            <a:ext cx="3200400" cy="2616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100" dirty="0"/>
              <a:t>min(VOLL/2, max($2,000/MWh, 5*DAM))</a:t>
            </a:r>
          </a:p>
        </p:txBody>
      </p:sp>
      <p:cxnSp>
        <p:nvCxnSpPr>
          <p:cNvPr id="16" name="Straight Arrow Connector 15"/>
          <p:cNvCxnSpPr>
            <a:stCxn id="15" idx="1"/>
          </p:cNvCxnSpPr>
          <p:nvPr/>
        </p:nvCxnSpPr>
        <p:spPr>
          <a:xfrm flipH="1">
            <a:off x="2382964" y="4032637"/>
            <a:ext cx="533400" cy="23856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352800" y="3402687"/>
            <a:ext cx="662361" cy="2616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100" dirty="0" smtClean="0"/>
              <a:t>VOLL/2</a:t>
            </a:r>
            <a:endParaRPr lang="en-US" sz="1100" dirty="0"/>
          </a:p>
        </p:txBody>
      </p:sp>
      <p:cxnSp>
        <p:nvCxnSpPr>
          <p:cNvPr id="20" name="Straight Arrow Connector 19"/>
          <p:cNvCxnSpPr>
            <a:stCxn id="19" idx="1"/>
          </p:cNvCxnSpPr>
          <p:nvPr/>
        </p:nvCxnSpPr>
        <p:spPr>
          <a:xfrm flipH="1" flipV="1">
            <a:off x="2916364" y="3294929"/>
            <a:ext cx="436436" cy="23856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1316983568"/>
              </p:ext>
            </p:extLst>
          </p:nvPr>
        </p:nvGraphicFramePr>
        <p:xfrm>
          <a:off x="2357329" y="1691133"/>
          <a:ext cx="6476999" cy="1084482"/>
        </p:xfrm>
        <a:graphic>
          <a:graphicData uri="http://schemas.openxmlformats.org/drawingml/2006/table">
            <a:tbl>
              <a:tblPr bandRow="1">
                <a:tableStyleId>{5C22544A-7EE6-4342-B048-85BDC9FD1C3A}</a:tableStyleId>
              </a:tblPr>
              <a:tblGrid>
                <a:gridCol w="880407"/>
                <a:gridCol w="1120519"/>
                <a:gridCol w="480222"/>
                <a:gridCol w="1133154"/>
                <a:gridCol w="729098"/>
                <a:gridCol w="533400"/>
                <a:gridCol w="1066800"/>
                <a:gridCol w="533399"/>
              </a:tblGrid>
              <a:tr h="63871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AS Product</a:t>
                      </a:r>
                    </a:p>
                  </a:txBody>
                  <a:tcPr anchor="ctr">
                    <a:solidFill>
                      <a:schemeClr val="accent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Historical SASM Count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dirty="0" smtClean="0">
                          <a:solidFill>
                            <a:schemeClr val="bg1"/>
                          </a:solidFill>
                          <a:effectLst/>
                          <a:latin typeface="Calibri" panose="020F0502020204030204" pitchFamily="34" charset="0"/>
                        </a:rPr>
                        <a:t>(SASM-Hours)</a:t>
                      </a:r>
                    </a:p>
                  </a:txBody>
                  <a:tcPr anchor="ctr">
                    <a:solidFill>
                      <a:schemeClr val="accent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With Sufficient Offers but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SASM MCPC &gt; Penalty Curve</a:t>
                      </a:r>
                    </a:p>
                  </a:txBody>
                  <a:tcPr anchor="ctr">
                    <a:solidFill>
                      <a:schemeClr val="accent1"/>
                    </a:solidFill>
                  </a:tcPr>
                </a:tc>
                <a:tc hMerge="1">
                  <a:txBody>
                    <a:bodyPr/>
                    <a:lstStyle/>
                    <a:p>
                      <a:endParaRPr lang="en-US" dirty="0"/>
                    </a:p>
                  </a:txBody>
                  <a:tcPr/>
                </a:tc>
                <a:tc hMerge="1">
                  <a:txBody>
                    <a:bodyPr/>
                    <a:lstStyle/>
                    <a:p>
                      <a:endParaRPr lang="en-US"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With Post-SASM Insufficiency</a:t>
                      </a:r>
                    </a:p>
                  </a:txBody>
                  <a:tcPr anchor="ctr">
                    <a:solidFill>
                      <a:schemeClr val="accent1"/>
                    </a:solidFill>
                  </a:tcPr>
                </a:tc>
                <a:tc hMerge="1">
                  <a:txBody>
                    <a:bodyPr/>
                    <a:lstStyle/>
                    <a:p>
                      <a:endParaRPr lang="en-US" dirty="0"/>
                    </a:p>
                  </a:txBody>
                  <a:tcPr/>
                </a:tc>
                <a:tc hMerge="1">
                  <a:txBody>
                    <a:bodyPr/>
                    <a:lstStyle/>
                    <a:p>
                      <a:endParaRPr lang="en-US" dirty="0"/>
                    </a:p>
                  </a:txBody>
                  <a:tcPr/>
                </a:tc>
              </a:tr>
              <a:tr h="194608">
                <a:tc vMerge="1">
                  <a:txBody>
                    <a:bodyPr/>
                    <a:lstStyle/>
                    <a:p>
                      <a:pPr marL="0" algn="l" defTabSz="914400" rtl="0" eaLnBrk="1" latinLnBrk="0" hangingPunct="1"/>
                      <a:endParaRPr lang="en-US" sz="1800" b="1" kern="1200" dirty="0">
                        <a:solidFill>
                          <a:schemeClr val="lt1"/>
                        </a:solidFill>
                        <a:latin typeface="+mn-lt"/>
                        <a:ea typeface="+mn-ea"/>
                        <a:cs typeface="+mn-cs"/>
                      </a:endParaRPr>
                    </a:p>
                  </a:txBody>
                  <a:tcPr/>
                </a:tc>
                <a:tc vMerge="1">
                  <a:txBody>
                    <a:bodyPr/>
                    <a:lstStyle/>
                    <a:p>
                      <a:pPr marL="0" algn="l" defTabSz="914400" rtl="0" eaLnBrk="1" latinLnBrk="0" hangingPunct="1"/>
                      <a:endParaRPr lang="en-US" sz="1800" b="1" kern="1200" dirty="0">
                        <a:solidFill>
                          <a:schemeClr val="lt1"/>
                        </a:solidFill>
                        <a:latin typeface="+mn-lt"/>
                        <a:ea typeface="+mn-ea"/>
                        <a:cs typeface="+mn-cs"/>
                      </a:endParaRPr>
                    </a:p>
                  </a:txBody>
                  <a:tcPr/>
                </a:tc>
                <a:tc>
                  <a:txBody>
                    <a:bodyPr/>
                    <a:lstStyle/>
                    <a:p>
                      <a:pPr algn="ctr" fontAlgn="ctr"/>
                      <a:r>
                        <a:rPr lang="en-US" sz="1400" b="1" i="0" u="none" strike="noStrike" dirty="0">
                          <a:solidFill>
                            <a:schemeClr val="bg1"/>
                          </a:solidFill>
                          <a:effectLst/>
                          <a:latin typeface="Calibri" panose="020F0502020204030204" pitchFamily="34" charset="0"/>
                        </a:rPr>
                        <a:t>≤ 5%</a:t>
                      </a: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&gt; 5% &amp; ≤ 15%</a:t>
                      </a: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&gt; 15%</a:t>
                      </a: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 5%</a:t>
                      </a: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&gt; 5% &amp; ≤ 15%</a:t>
                      </a: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&gt; 15%</a:t>
                      </a:r>
                    </a:p>
                  </a:txBody>
                  <a:tcPr marL="9525" marR="9525" marT="9525" marB="0" anchor="ctr">
                    <a:solidFill>
                      <a:schemeClr val="accent1"/>
                    </a:solidFill>
                  </a:tcPr>
                </a:tc>
              </a:tr>
              <a:tr h="194608">
                <a:tc>
                  <a:txBody>
                    <a:bodyPr/>
                    <a:lstStyle/>
                    <a:p>
                      <a:pPr algn="ctr" fontAlgn="ctr"/>
                      <a:r>
                        <a:rPr lang="en-US" sz="1400" b="0" i="0" u="none" strike="noStrike" dirty="0">
                          <a:solidFill>
                            <a:srgbClr val="000000"/>
                          </a:solidFill>
                          <a:effectLst/>
                          <a:latin typeface="Calibri" panose="020F0502020204030204" pitchFamily="34" charset="0"/>
                        </a:rPr>
                        <a:t>Non-Spin</a:t>
                      </a: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452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24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30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5</a:t>
                      </a:r>
                    </a:p>
                  </a:txBody>
                  <a:tcPr marL="9525" marR="9525" marT="9525" marB="0" anchor="ctr"/>
                </a:tc>
              </a:tr>
            </a:tbl>
          </a:graphicData>
        </a:graphic>
      </p:graphicFrame>
    </p:spTree>
    <p:extLst>
      <p:ext uri="{BB962C8B-B14F-4D97-AF65-F5344CB8AC3E}">
        <p14:creationId xmlns:p14="http://schemas.microsoft.com/office/powerpoint/2010/main" val="88509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tretch>
            <a:fillRect/>
          </a:stretch>
        </p:blipFill>
        <p:spPr>
          <a:xfrm>
            <a:off x="309671" y="838200"/>
            <a:ext cx="8524657" cy="5334000"/>
          </a:xfrm>
          <a:prstGeom prst="rect">
            <a:avLst/>
          </a:prstGeom>
        </p:spPr>
      </p:pic>
      <p:sp>
        <p:nvSpPr>
          <p:cNvPr id="2" name="Title 1"/>
          <p:cNvSpPr>
            <a:spLocks noGrp="1"/>
          </p:cNvSpPr>
          <p:nvPr>
            <p:ph type="title"/>
          </p:nvPr>
        </p:nvSpPr>
        <p:spPr/>
        <p:txBody>
          <a:bodyPr/>
          <a:lstStyle/>
          <a:p>
            <a:r>
              <a:rPr lang="en-US" dirty="0"/>
              <a:t>Possible Penalty </a:t>
            </a:r>
            <a:r>
              <a:rPr lang="en-US" dirty="0" smtClean="0"/>
              <a:t>Curve for Regulation &amp; RRS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16" name="TextBox 15"/>
          <p:cNvSpPr txBox="1"/>
          <p:nvPr/>
        </p:nvSpPr>
        <p:spPr>
          <a:xfrm>
            <a:off x="2057400" y="2700348"/>
            <a:ext cx="662361" cy="2616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100" smtClean="0"/>
              <a:t>VOLL/2</a:t>
            </a:r>
            <a:endParaRPr lang="en-US" sz="1100" dirty="0"/>
          </a:p>
        </p:txBody>
      </p:sp>
      <p:cxnSp>
        <p:nvCxnSpPr>
          <p:cNvPr id="17" name="Straight Arrow Connector 16"/>
          <p:cNvCxnSpPr>
            <a:stCxn id="16" idx="1"/>
          </p:cNvCxnSpPr>
          <p:nvPr/>
        </p:nvCxnSpPr>
        <p:spPr>
          <a:xfrm flipH="1">
            <a:off x="1689006" y="2831153"/>
            <a:ext cx="368394" cy="39076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16194" y="1023388"/>
            <a:ext cx="1502334" cy="2616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100" smtClean="0"/>
              <a:t>VOLL </a:t>
            </a:r>
            <a:r>
              <a:rPr lang="en-US" sz="1100" dirty="0" smtClean="0"/>
              <a:t>= $9,000/MWh</a:t>
            </a:r>
            <a:endParaRPr lang="en-US" sz="1100" dirty="0"/>
          </a:p>
        </p:txBody>
      </p:sp>
      <p:cxnSp>
        <p:nvCxnSpPr>
          <p:cNvPr id="19" name="Straight Arrow Connector 18"/>
          <p:cNvCxnSpPr>
            <a:stCxn id="18" idx="3"/>
          </p:cNvCxnSpPr>
          <p:nvPr/>
        </p:nvCxnSpPr>
        <p:spPr>
          <a:xfrm>
            <a:off x="3318528" y="1154193"/>
            <a:ext cx="326466" cy="20495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398298983"/>
              </p:ext>
            </p:extLst>
          </p:nvPr>
        </p:nvGraphicFramePr>
        <p:xfrm>
          <a:off x="2286000" y="3350896"/>
          <a:ext cx="6489606" cy="1409700"/>
        </p:xfrm>
        <a:graphic>
          <a:graphicData uri="http://schemas.openxmlformats.org/drawingml/2006/table">
            <a:tbl>
              <a:tblPr bandRow="1">
                <a:tableStyleId>{5C22544A-7EE6-4342-B048-85BDC9FD1C3A}</a:tableStyleId>
              </a:tblPr>
              <a:tblGrid>
                <a:gridCol w="1436264"/>
                <a:gridCol w="1196886"/>
                <a:gridCol w="1275628"/>
                <a:gridCol w="1038352"/>
                <a:gridCol w="636839"/>
                <a:gridCol w="905637"/>
              </a:tblGrid>
              <a:tr h="51253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AS Product</a:t>
                      </a:r>
                    </a:p>
                  </a:txBody>
                  <a:tcPr anchor="ctr">
                    <a:solidFill>
                      <a:schemeClr val="accent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Historical SASM Count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dirty="0" smtClean="0">
                          <a:solidFill>
                            <a:schemeClr val="bg1"/>
                          </a:solidFill>
                          <a:effectLst/>
                          <a:latin typeface="Calibri" panose="020F0502020204030204" pitchFamily="34" charset="0"/>
                        </a:rPr>
                        <a:t>(SASM-Hours)</a:t>
                      </a: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With Sufficient Offers but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SASM MCPC &gt; Penalty Curve</a:t>
                      </a:r>
                    </a:p>
                  </a:txBody>
                  <a:tcPr anchor="ctr">
                    <a:solidFill>
                      <a:schemeClr val="accent1"/>
                    </a:solidFill>
                  </a:tcPr>
                </a:tc>
                <a:tc hMerge="1">
                  <a:txBody>
                    <a:bodyPr/>
                    <a:lstStyle/>
                    <a:p>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With Post-SASM Insufficiency</a:t>
                      </a:r>
                    </a:p>
                  </a:txBody>
                  <a:tcPr anchor="ctr">
                    <a:solidFill>
                      <a:schemeClr val="accent1"/>
                    </a:solidFill>
                  </a:tcPr>
                </a:tc>
                <a:tc hMerge="1">
                  <a:txBody>
                    <a:bodyPr/>
                    <a:lstStyle/>
                    <a:p>
                      <a:endParaRPr lang="en-US" dirty="0"/>
                    </a:p>
                  </a:txBody>
                  <a:tcPr/>
                </a:tc>
              </a:tr>
              <a:tr h="159705">
                <a:tc vMerge="1">
                  <a:txBody>
                    <a:bodyPr/>
                    <a:lstStyle/>
                    <a:p>
                      <a:pPr marL="0" algn="l" defTabSz="914400" rtl="0" eaLnBrk="1" latinLnBrk="0" hangingPunct="1"/>
                      <a:endParaRPr lang="en-US" sz="1800" b="1" kern="1200" dirty="0">
                        <a:solidFill>
                          <a:schemeClr val="lt1"/>
                        </a:solidFill>
                        <a:latin typeface="+mn-lt"/>
                        <a:ea typeface="+mn-ea"/>
                        <a:cs typeface="+mn-cs"/>
                      </a:endParaRPr>
                    </a:p>
                  </a:txBody>
                  <a:tcPr/>
                </a:tc>
                <a:tc vMerge="1">
                  <a:txBody>
                    <a:bodyPr/>
                    <a:lstStyle/>
                    <a:p>
                      <a:pPr marL="0" algn="l" defTabSz="914400" rtl="0" eaLnBrk="1" latinLnBrk="0" hangingPunct="1"/>
                      <a:endParaRPr lang="en-US" sz="1800" b="1" kern="1200" dirty="0">
                        <a:solidFill>
                          <a:schemeClr val="lt1"/>
                        </a:solidFill>
                        <a:latin typeface="+mn-lt"/>
                        <a:ea typeface="+mn-ea"/>
                        <a:cs typeface="+mn-cs"/>
                      </a:endParaRPr>
                    </a:p>
                  </a:txBody>
                  <a:tcPr/>
                </a:tc>
                <a:tc>
                  <a:txBody>
                    <a:bodyPr/>
                    <a:lstStyle/>
                    <a:p>
                      <a:pPr algn="ctr" fontAlgn="ctr"/>
                      <a:r>
                        <a:rPr lang="en-US" sz="1400" b="1" i="0" u="none" strike="noStrike" dirty="0">
                          <a:solidFill>
                            <a:schemeClr val="bg1"/>
                          </a:solidFill>
                          <a:effectLst/>
                          <a:latin typeface="Calibri" panose="020F0502020204030204" pitchFamily="34" charset="0"/>
                        </a:rPr>
                        <a:t>≤ 5%</a:t>
                      </a:r>
                    </a:p>
                  </a:txBody>
                  <a:tcPr marL="9525" marR="9525" marT="9525" marB="0" anchor="ctr">
                    <a:solidFill>
                      <a:schemeClr val="accent1"/>
                    </a:solidFill>
                  </a:tcPr>
                </a:tc>
                <a:tc>
                  <a:txBody>
                    <a:bodyPr/>
                    <a:lstStyle/>
                    <a:p>
                      <a:pPr algn="ctr" fontAlgn="ctr"/>
                      <a:r>
                        <a:rPr lang="en-US" sz="1400" b="1" i="0" u="none" strike="noStrike" dirty="0" smtClean="0">
                          <a:solidFill>
                            <a:schemeClr val="bg1"/>
                          </a:solidFill>
                          <a:effectLst/>
                          <a:latin typeface="Calibri" panose="020F0502020204030204" pitchFamily="34" charset="0"/>
                        </a:rPr>
                        <a:t>&gt; 5%</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 5%</a:t>
                      </a:r>
                    </a:p>
                  </a:txBody>
                  <a:tcPr marL="9525" marR="9525" marT="9525" marB="0" anchor="ctr">
                    <a:solidFill>
                      <a:schemeClr val="accent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smtClean="0">
                          <a:solidFill>
                            <a:schemeClr val="bg1"/>
                          </a:solidFill>
                          <a:effectLst/>
                          <a:latin typeface="Calibri" panose="020F0502020204030204" pitchFamily="34" charset="0"/>
                        </a:rPr>
                        <a:t>&gt; 5%</a:t>
                      </a:r>
                    </a:p>
                  </a:txBody>
                  <a:tcPr marL="9525" marR="9525" marT="9525" marB="0" anchor="ctr">
                    <a:solidFill>
                      <a:schemeClr val="accent1"/>
                    </a:solidFill>
                  </a:tcPr>
                </a:tc>
              </a:tr>
              <a:tr h="159705">
                <a:tc>
                  <a:txBody>
                    <a:bodyPr/>
                    <a:lstStyle/>
                    <a:p>
                      <a:pPr algn="ctr" fontAlgn="ctr"/>
                      <a:r>
                        <a:rPr lang="en-US" sz="1400" b="0" i="0" u="none" strike="noStrike" dirty="0">
                          <a:solidFill>
                            <a:srgbClr val="000000"/>
                          </a:solidFill>
                          <a:effectLst/>
                          <a:latin typeface="Calibri" panose="020F0502020204030204" pitchFamily="34" charset="0"/>
                        </a:rPr>
                        <a:t>Regulation-Up</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631</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96</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58</a:t>
                      </a:r>
                      <a:endParaRPr lang="en-US" sz="1400" b="0" i="0" u="none" strike="noStrike" dirty="0">
                        <a:solidFill>
                          <a:srgbClr val="000000"/>
                        </a:solidFill>
                        <a:effectLst/>
                        <a:latin typeface="Calibri" panose="020F0502020204030204" pitchFamily="34" charset="0"/>
                      </a:endParaRPr>
                    </a:p>
                  </a:txBody>
                  <a:tcPr marL="9525" marR="9525" marT="9525" marB="0" anchor="ctr"/>
                </a:tc>
              </a:tr>
              <a:tr h="159705">
                <a:tc>
                  <a:txBody>
                    <a:bodyPr/>
                    <a:lstStyle/>
                    <a:p>
                      <a:pPr algn="ctr" fontAlgn="ctr"/>
                      <a:r>
                        <a:rPr lang="en-US" sz="1400" b="0" i="0" u="none" strike="noStrike" dirty="0">
                          <a:solidFill>
                            <a:srgbClr val="000000"/>
                          </a:solidFill>
                          <a:effectLst/>
                          <a:latin typeface="Calibri" panose="020F0502020204030204" pitchFamily="34" charset="0"/>
                        </a:rPr>
                        <a:t>Regulation-Down</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590</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39</a:t>
                      </a:r>
                      <a:endParaRPr lang="en-US" sz="1400" b="0" i="0" u="none" strike="noStrike" dirty="0">
                        <a:solidFill>
                          <a:srgbClr val="000000"/>
                        </a:solidFill>
                        <a:effectLst/>
                        <a:latin typeface="Calibri" panose="020F0502020204030204" pitchFamily="34" charset="0"/>
                      </a:endParaRPr>
                    </a:p>
                  </a:txBody>
                  <a:tcPr marL="9525" marR="9525" marT="9525" marB="0" anchor="ctr"/>
                </a:tc>
              </a:tr>
              <a:tr h="159705">
                <a:tc>
                  <a:txBody>
                    <a:bodyPr/>
                    <a:lstStyle/>
                    <a:p>
                      <a:pPr algn="ctr" fontAlgn="ctr"/>
                      <a:r>
                        <a:rPr lang="en-US" sz="1400" b="0" i="0" u="none" strike="noStrike" dirty="0">
                          <a:solidFill>
                            <a:srgbClr val="000000"/>
                          </a:solidFill>
                          <a:effectLst/>
                          <a:latin typeface="Calibri" panose="020F0502020204030204" pitchFamily="34" charset="0"/>
                        </a:rPr>
                        <a:t>RRS</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1635</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262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smtClean="0">
                          <a:solidFill>
                            <a:srgbClr val="000000"/>
                          </a:solidFill>
                          <a:effectLst/>
                          <a:latin typeface="Calibri" panose="020F0502020204030204" pitchFamily="34" charset="0"/>
                        </a:rPr>
                        <a:t>31</a:t>
                      </a:r>
                      <a:endParaRPr lang="en-US" sz="14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98138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from Historical Data</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Content Placeholder 6"/>
          <p:cNvSpPr>
            <a:spLocks noGrp="1"/>
          </p:cNvSpPr>
          <p:nvPr>
            <p:ph idx="1"/>
          </p:nvPr>
        </p:nvSpPr>
        <p:spPr>
          <a:xfrm>
            <a:off x="304800" y="990600"/>
            <a:ext cx="8534400" cy="5181600"/>
          </a:xfrm>
        </p:spPr>
        <p:txBody>
          <a:bodyPr/>
          <a:lstStyle/>
          <a:p>
            <a:r>
              <a:rPr lang="en-US" sz="2000" dirty="0" smtClean="0"/>
              <a:t>With </a:t>
            </a:r>
            <a:r>
              <a:rPr lang="en-US" sz="2000" dirty="0"/>
              <a:t>these penalty </a:t>
            </a:r>
            <a:r>
              <a:rPr lang="en-US" sz="2000" dirty="0" smtClean="0"/>
              <a:t>curves, a few historical Non-Spin and Regulation-Up </a:t>
            </a:r>
            <a:r>
              <a:rPr lang="en-US" sz="2000" dirty="0"/>
              <a:t>SASMs </a:t>
            </a:r>
            <a:r>
              <a:rPr lang="en-US" sz="2000" dirty="0" smtClean="0"/>
              <a:t>would </a:t>
            </a:r>
            <a:r>
              <a:rPr lang="en-US" sz="2000" dirty="0"/>
              <a:t>have cleared </a:t>
            </a:r>
            <a:r>
              <a:rPr lang="en-US" sz="2000" dirty="0" smtClean="0"/>
              <a:t>fewer MW and had the MCPC set (reduced) by the penalty curve</a:t>
            </a:r>
          </a:p>
          <a:p>
            <a:endParaRPr lang="en-US" sz="2000" dirty="0" smtClean="0"/>
          </a:p>
          <a:p>
            <a:r>
              <a:rPr lang="en-US" sz="2000" dirty="0" smtClean="0"/>
              <a:t>All AS products have had many more historical SASMs with insufficient offers to cover the AS shortage and the MCPC would have been set by the penalty curve while still clearing the same quantity of MW</a:t>
            </a:r>
          </a:p>
          <a:p>
            <a:endParaRPr lang="en-US" sz="2000" dirty="0"/>
          </a:p>
          <a:p>
            <a:r>
              <a:rPr lang="en-US" sz="2000" dirty="0" smtClean="0"/>
              <a:t>With </a:t>
            </a:r>
            <a:r>
              <a:rPr lang="en-US" sz="2000" dirty="0"/>
              <a:t>the current level of illiquidity in SASM, unless the demand curves were made so permissive as to jeopardize reliability, historical data suggests that pricing on demand curves would apply very </a:t>
            </a:r>
            <a:r>
              <a:rPr lang="en-US" sz="2000" dirty="0" smtClean="0"/>
              <a:t>steep financial penalties </a:t>
            </a:r>
            <a:r>
              <a:rPr lang="en-US" sz="2000" dirty="0"/>
              <a:t>when there are insufficient </a:t>
            </a:r>
            <a:r>
              <a:rPr lang="en-US" sz="2000" dirty="0" smtClean="0"/>
              <a:t>offers</a:t>
            </a:r>
          </a:p>
          <a:p>
            <a:endParaRPr lang="en-US" sz="2000" dirty="0"/>
          </a:p>
          <a:p>
            <a:r>
              <a:rPr lang="en-US" sz="2000" dirty="0"/>
              <a:t>SASMs purpose is </a:t>
            </a:r>
            <a:r>
              <a:rPr lang="en-US" sz="2000" dirty="0" smtClean="0"/>
              <a:t>to </a:t>
            </a:r>
            <a:r>
              <a:rPr lang="en-US" sz="2000" dirty="0"/>
              <a:t>cover insufficient AS </a:t>
            </a:r>
            <a:r>
              <a:rPr lang="en-US" sz="2000" dirty="0" smtClean="0"/>
              <a:t>to the maximum extent possible and </a:t>
            </a:r>
            <a:r>
              <a:rPr lang="en-US" sz="2000" dirty="0"/>
              <a:t>not to penalize AS </a:t>
            </a:r>
            <a:r>
              <a:rPr lang="en-US" sz="2000" dirty="0" smtClean="0"/>
              <a:t>providers more than necessary</a:t>
            </a:r>
            <a:endParaRPr lang="en-US" sz="2000" dirty="0"/>
          </a:p>
          <a:p>
            <a:endParaRPr lang="en-US" sz="2000" dirty="0"/>
          </a:p>
        </p:txBody>
      </p:sp>
    </p:spTree>
    <p:extLst>
      <p:ext uri="{BB962C8B-B14F-4D97-AF65-F5344CB8AC3E}">
        <p14:creationId xmlns:p14="http://schemas.microsoft.com/office/powerpoint/2010/main" val="394571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Important Issues</a:t>
            </a:r>
          </a:p>
        </p:txBody>
      </p:sp>
      <p:sp>
        <p:nvSpPr>
          <p:cNvPr id="3" name="Content Placeholder 2"/>
          <p:cNvSpPr>
            <a:spLocks noGrp="1"/>
          </p:cNvSpPr>
          <p:nvPr>
            <p:ph idx="1"/>
          </p:nvPr>
        </p:nvSpPr>
        <p:spPr>
          <a:xfrm>
            <a:off x="304800" y="1219200"/>
            <a:ext cx="8534400" cy="4953000"/>
          </a:xfrm>
        </p:spPr>
        <p:txBody>
          <a:bodyPr/>
          <a:lstStyle/>
          <a:p>
            <a:r>
              <a:rPr lang="en-US" sz="2200" dirty="0" smtClean="0"/>
              <a:t>NPRR872 does not remove a QSE’s obligation to transfer the AS responsibility to another Resource within its portfolio if it is able to do so</a:t>
            </a:r>
          </a:p>
          <a:p>
            <a:endParaRPr lang="en-US" sz="2200" dirty="0"/>
          </a:p>
          <a:p>
            <a:pPr marL="0" indent="0">
              <a:buNone/>
            </a:pPr>
            <a:endParaRPr lang="en-US" sz="2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18309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extLst>
      <p:ext uri="{BB962C8B-B14F-4D97-AF65-F5344CB8AC3E}">
        <p14:creationId xmlns:p14="http://schemas.microsoft.com/office/powerpoint/2010/main" val="328560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schemas.openxmlformats.org/package/2006/metadata/core-properties"/>
    <ds:schemaRef ds:uri="http://purl.org/dc/dcmityp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8202</TotalTime>
  <Words>502</Words>
  <Application>Microsoft Office PowerPoint</Application>
  <PresentationFormat>On-screen Show (4:3)</PresentationFormat>
  <Paragraphs>98</Paragraphs>
  <Slides>8</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Introduction</vt:lpstr>
      <vt:lpstr>Pricing Outcomes with Insufficient Offers</vt:lpstr>
      <vt:lpstr>Possible Penalty Curve for Non-Spin</vt:lpstr>
      <vt:lpstr>Possible Penalty Curve for Regulation &amp; RRS</vt:lpstr>
      <vt:lpstr>Observations from Historical Data</vt:lpstr>
      <vt:lpstr>Other Important Issues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Giarratano, Alex</cp:lastModifiedBy>
  <cp:revision>219</cp:revision>
  <cp:lastPrinted>2018-11-26T21:27:27Z</cp:lastPrinted>
  <dcterms:created xsi:type="dcterms:W3CDTF">2016-01-21T15:20:31Z</dcterms:created>
  <dcterms:modified xsi:type="dcterms:W3CDTF">2019-01-22T22:14:25Z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