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67" r:id="rId5"/>
    <p:sldMasterId id="2147483669" r:id="rId6"/>
    <p:sldMasterId id="2147483686" r:id="rId7"/>
  </p:sldMasterIdLst>
  <p:notesMasterIdLst>
    <p:notesMasterId r:id="rId18"/>
  </p:notesMasterIdLst>
  <p:handoutMasterIdLst>
    <p:handoutMasterId r:id="rId19"/>
  </p:handoutMasterIdLst>
  <p:sldIdLst>
    <p:sldId id="270" r:id="rId8"/>
    <p:sldId id="571" r:id="rId9"/>
    <p:sldId id="610" r:id="rId10"/>
    <p:sldId id="611" r:id="rId11"/>
    <p:sldId id="605" r:id="rId12"/>
    <p:sldId id="613" r:id="rId13"/>
    <p:sldId id="614" r:id="rId14"/>
    <p:sldId id="615" r:id="rId15"/>
    <p:sldId id="616" r:id="rId16"/>
    <p:sldId id="44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16F0B16-99A6-4A89-BD55-366F6B849F6F}">
          <p14:sldIdLst>
            <p14:sldId id="270"/>
            <p14:sldId id="571"/>
            <p14:sldId id="610"/>
            <p14:sldId id="611"/>
            <p14:sldId id="605"/>
            <p14:sldId id="613"/>
            <p14:sldId id="614"/>
            <p14:sldId id="615"/>
            <p14:sldId id="616"/>
          </p14:sldIdLst>
        </p14:section>
        <p14:section name="The End" id="{DFF51345-AEAC-4B04-B61F-B055434BCA96}">
          <p14:sldIdLst>
            <p14:sldId id="4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" lastIdx="2" clrIdx="0"/>
  <p:cmAuthor id="1" name="Du, Pengwei" initials="DP" lastIdx="3" clrIdx="1">
    <p:extLst>
      <p:ext uri="{19B8F6BF-5375-455C-9EA6-DF929625EA0E}">
        <p15:presenceInfo xmlns:p15="http://schemas.microsoft.com/office/powerpoint/2012/main" userId="S-1-5-21-639947351-343809578-3807592339-42176" providerId="AD"/>
      </p:ext>
    </p:extLst>
  </p:cmAuthor>
  <p:cmAuthor id="2" name="Mago, Nitika" initials="NVM" lastIdx="20" clrIdx="2">
    <p:extLst>
      <p:ext uri="{19B8F6BF-5375-455C-9EA6-DF929625EA0E}">
        <p15:presenceInfo xmlns:p15="http://schemas.microsoft.com/office/powerpoint/2012/main" userId="Mago, Nitika" providerId="None"/>
      </p:ext>
    </p:extLst>
  </p:cmAuthor>
  <p:cmAuthor id="3" name="Steffan, Nick" initials="SN" lastIdx="3" clrIdx="3">
    <p:extLst>
      <p:ext uri="{19B8F6BF-5375-455C-9EA6-DF929625EA0E}">
        <p15:presenceInfo xmlns:p15="http://schemas.microsoft.com/office/powerpoint/2012/main" userId="S-1-5-21-639947351-343809578-3807592339-42285" providerId="AD"/>
      </p:ext>
    </p:extLst>
  </p:cmAuthor>
  <p:cmAuthor id="4" name="Littlefield, Jennifer" initials="LJ" lastIdx="2" clrIdx="4">
    <p:extLst>
      <p:ext uri="{19B8F6BF-5375-455C-9EA6-DF929625EA0E}">
        <p15:presenceInfo xmlns:p15="http://schemas.microsoft.com/office/powerpoint/2012/main" userId="S-1-5-21-639947351-343809578-3807592339-51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C8FD"/>
    <a:srgbClr val="FFE89F"/>
    <a:srgbClr val="50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71907" autoAdjust="0"/>
  </p:normalViewPr>
  <p:slideViewPr>
    <p:cSldViewPr snapToGrid="0">
      <p:cViewPr varScale="1">
        <p:scale>
          <a:sx n="140" d="100"/>
          <a:sy n="140" d="100"/>
        </p:scale>
        <p:origin x="558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98" d="100"/>
          <a:sy n="98" d="100"/>
        </p:scale>
        <p:origin x="351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BA4A-CF1B-46AC-9045-2B6612C0624C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EE2B4-D30B-4D65-BC1C-DE57E4765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21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C6F44-CB68-48CB-8188-A47D4423899A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2613F-3576-4EE9-945C-25503B987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4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22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9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5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7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18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846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64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8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13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35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4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95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81050"/>
            <a:ext cx="4038600" cy="50101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Draft Study Results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1143000" y="645795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8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0"/>
          </p:nvPr>
        </p:nvSpPr>
        <p:spPr>
          <a:xfrm>
            <a:off x="346074" y="1325562"/>
            <a:ext cx="8416926" cy="48466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19396E"/>
              </a:buClr>
              <a:buSzPct val="100000"/>
              <a:defRPr sz="2400" baseline="0">
                <a:solidFill>
                  <a:schemeClr val="accent6"/>
                </a:solidFill>
                <a:latin typeface="Calibri" pitchFamily="34" charset="0"/>
              </a:defRPr>
            </a:lvl1pPr>
            <a:lvl2pPr marL="457200" indent="-228600">
              <a:buClr>
                <a:srgbClr val="5D85A9"/>
              </a:buClr>
              <a:buFont typeface="Wingdings" charset="2"/>
              <a:buChar char="§"/>
              <a:defRPr sz="2000">
                <a:solidFill>
                  <a:schemeClr val="accent6"/>
                </a:solidFill>
                <a:latin typeface="Calibri" pitchFamily="34" charset="0"/>
              </a:defRPr>
            </a:lvl2pPr>
            <a:lvl3pPr marL="685800" indent="-228600">
              <a:buClr>
                <a:srgbClr val="19396E"/>
              </a:buClr>
              <a:buFont typeface="Courier New"/>
              <a:buChar char="o"/>
              <a:defRPr sz="1800">
                <a:solidFill>
                  <a:schemeClr val="accent6"/>
                </a:solidFill>
                <a:latin typeface="Calibri" pitchFamily="34" charset="0"/>
              </a:defRPr>
            </a:lvl3pPr>
            <a:lvl4pPr marL="914400" indent="-228600">
              <a:buClr>
                <a:srgbClr val="19396E"/>
              </a:buClr>
              <a:defRPr sz="1600">
                <a:solidFill>
                  <a:schemeClr val="accent6"/>
                </a:solidFill>
                <a:latin typeface="Calibri" pitchFamily="34" charset="0"/>
              </a:defRPr>
            </a:lvl4pPr>
            <a:lvl5pPr marL="2057400" indent="-228600">
              <a:buClr>
                <a:srgbClr val="19396E"/>
              </a:buClr>
              <a:buFont typeface="Wingdings" charset="2"/>
              <a:buChar char="§"/>
              <a:defRPr sz="1600">
                <a:solidFill>
                  <a:schemeClr val="accent4"/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895601" y="152400"/>
            <a:ext cx="6019799" cy="655638"/>
          </a:xfrm>
          <a:prstGeom prst="rect">
            <a:avLst/>
          </a:prstGeom>
        </p:spPr>
        <p:txBody>
          <a:bodyPr anchor="ctr" anchorCtr="0"/>
          <a:lstStyle>
            <a:lvl1pPr algn="r">
              <a:defRPr sz="24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7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9100" y="2468562"/>
            <a:ext cx="8305800" cy="2027238"/>
          </a:xfrm>
          <a:prstGeom prst="rect">
            <a:avLst/>
          </a:prstGeom>
        </p:spPr>
        <p:txBody>
          <a:bodyPr anchor="t" anchorCtr="0"/>
          <a:lstStyle>
            <a:lvl1pPr algn="ctr">
              <a:defRPr sz="2400" b="1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Subtitle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8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085C4-D6A8-46D9-A1BA-F87C2DEFF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59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0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38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 Study 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970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5668862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762999" y="6561137"/>
            <a:ext cx="289561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5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81" r:id="rId3"/>
    <p:sldLayoutId id="2147483682" r:id="rId4"/>
    <p:sldLayoutId id="2147483683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24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29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50883" y="1326215"/>
            <a:ext cx="55931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Southern Cross Transmission - Directive </a:t>
            </a:r>
            <a:r>
              <a:rPr lang="en-US" sz="3200" b="1" dirty="0" smtClean="0"/>
              <a:t>9  - Discuss Frequency Overshoot Study and RRS impacts</a:t>
            </a:r>
            <a:endParaRPr lang="en-US" sz="3200" b="1" dirty="0"/>
          </a:p>
        </p:txBody>
      </p:sp>
      <p:sp>
        <p:nvSpPr>
          <p:cNvPr id="2" name="Rectangle 1"/>
          <p:cNvSpPr/>
          <p:nvPr/>
        </p:nvSpPr>
        <p:spPr>
          <a:xfrm>
            <a:off x="3721868" y="354829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ERCOT Staff</a:t>
            </a:r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980135"/>
            <a:ext cx="3086100" cy="365125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Draft Study Results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small" dirty="0" smtClean="0">
                <a:latin typeface="+mn-lt"/>
              </a:rPr>
              <a:t/>
            </a:r>
            <a:br>
              <a:rPr lang="en-US" sz="3200" cap="small" dirty="0" smtClean="0">
                <a:latin typeface="+mn-lt"/>
              </a:rPr>
            </a:br>
            <a:r>
              <a:rPr lang="en-US" sz="3600" cap="small" dirty="0" smtClean="0">
                <a:latin typeface="+mn-lt"/>
              </a:rPr>
              <a:t>Questions?</a:t>
            </a:r>
            <a:endParaRPr lang="en-US" sz="3600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76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Scenarios Used </a:t>
            </a:r>
            <a:r>
              <a:rPr lang="en-US" sz="2000" dirty="0"/>
              <a:t>for Frequency Overshoot Study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69299"/>
              </p:ext>
            </p:extLst>
          </p:nvPr>
        </p:nvGraphicFramePr>
        <p:xfrm>
          <a:off x="581567" y="1983386"/>
          <a:ext cx="7886700" cy="2472690"/>
        </p:xfrm>
        <a:graphic>
          <a:graphicData uri="http://schemas.openxmlformats.org/drawingml/2006/table">
            <a:tbl>
              <a:tblPr firstRow="1" firstCol="1" bandRow="1"/>
              <a:tblGrid>
                <a:gridCol w="1970098"/>
                <a:gridCol w="1184582"/>
                <a:gridCol w="1577340"/>
                <a:gridCol w="1260295"/>
                <a:gridCol w="1894385"/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Scenario Name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Inertia (GW</a:t>
                      </a: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·</a:t>
                      </a: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Wind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small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Synchronous Gen (GW)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24.5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27.5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EE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</a:t>
                      </a:r>
                      <a:r>
                        <a:rPr lang="en-US" sz="11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 4</a:t>
                      </a:r>
                      <a:endParaRPr lang="en-US" sz="1100" b="1" kern="1200" cap="small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29.9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  <a:tr h="35179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cap="small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CASE 5</a:t>
                      </a:r>
                      <a:endParaRPr lang="en-US" sz="1100" b="1" kern="1200" cap="small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24.2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F6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3990" y="223391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93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Frequency Response when Tripping SC DC Tie Export at 2,100 MW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532229"/>
              </p:ext>
            </p:extLst>
          </p:nvPr>
        </p:nvGraphicFramePr>
        <p:xfrm>
          <a:off x="505519" y="5049778"/>
          <a:ext cx="771014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27"/>
                <a:gridCol w="839475"/>
                <a:gridCol w="963768"/>
                <a:gridCol w="963768"/>
                <a:gridCol w="963768"/>
                <a:gridCol w="963768"/>
                <a:gridCol w="963768"/>
              </a:tblGrid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2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3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4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Case 5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Highest</a:t>
                      </a:r>
                      <a:r>
                        <a:rPr lang="en-US" sz="1100" baseline="0" dirty="0" smtClean="0"/>
                        <a:t> Frequency Overshoot (Hz) </a:t>
                      </a:r>
                      <a:r>
                        <a:rPr lang="en-US" sz="1100" dirty="0" smtClean="0"/>
                        <a:t>DR=2.0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60.47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60.60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60.70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Highest</a:t>
                      </a:r>
                      <a:r>
                        <a:rPr lang="en-US" sz="1100" baseline="0" dirty="0" smtClean="0"/>
                        <a:t> Frequency Overshoot (Hz) </a:t>
                      </a:r>
                      <a:r>
                        <a:rPr lang="en-US" sz="1100" dirty="0" smtClean="0"/>
                        <a:t>DR=0.0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60.42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60.54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60.60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60.62</a:t>
                      </a:r>
                      <a:endParaRPr 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60.73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1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60.89</a:t>
                      </a:r>
                      <a:endParaRPr lang="en-US" sz="11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58" y="762000"/>
            <a:ext cx="7772665" cy="403043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33990" y="1329207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12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Imposed on SC DC Tie Export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434785" y="5373676"/>
          <a:ext cx="6073702" cy="79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139"/>
                <a:gridCol w="1058081"/>
                <a:gridCol w="1214741"/>
                <a:gridCol w="1214741"/>
              </a:tblGrid>
              <a:tr h="37084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130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120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110 </a:t>
                      </a:r>
                      <a:r>
                        <a:rPr lang="en-US" sz="1100" dirty="0" err="1" smtClean="0"/>
                        <a:t>GW</a:t>
                      </a:r>
                      <a:r>
                        <a:rPr lang="en-US" sz="1100" dirty="0" err="1" smtClean="0">
                          <a:latin typeface="Calibri" panose="020F0502020204030204" pitchFamily="34" charset="0"/>
                        </a:rPr>
                        <a:t>·s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Limit on SC DC tie</a:t>
                      </a:r>
                      <a:r>
                        <a:rPr lang="en-US" sz="1100" baseline="0" dirty="0" smtClean="0"/>
                        <a:t> export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2,000 MW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1,745 MW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1,488 MW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74" y="962721"/>
            <a:ext cx="7828124" cy="406154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33990" y="1111406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750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RRS Case Study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21983"/>
              </p:ext>
            </p:extLst>
          </p:nvPr>
        </p:nvGraphicFramePr>
        <p:xfrm>
          <a:off x="730249" y="1103085"/>
          <a:ext cx="7782383" cy="4154109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96208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  <a:gridCol w="809575"/>
              </a:tblGrid>
              <a:tr h="4572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Case No.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Time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INERTIA (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GW</a:t>
                      </a:r>
                      <a:r>
                        <a:rPr lang="en-US" sz="1000" u="none" strike="noStrike" dirty="0" err="1" smtClean="0">
                          <a:effectLst/>
                          <a:latin typeface="Calibri" panose="020F0502020204030204" pitchFamily="34" charset="0"/>
                        </a:rPr>
                        <a:t>·</a:t>
                      </a:r>
                      <a:r>
                        <a:rPr lang="en-US" sz="1000" u="none" strike="noStrike" dirty="0" err="1" smtClean="0">
                          <a:effectLst/>
                        </a:rPr>
                        <a:t>s</a:t>
                      </a:r>
                      <a:r>
                        <a:rPr lang="en-US" sz="1000" u="none" strike="noStrike" dirty="0">
                          <a:effectLst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PFR 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en-US" sz="1000" u="none" strike="noStrike" dirty="0">
                          <a:effectLst/>
                        </a:rPr>
                        <a:t>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LR </a:t>
                      </a:r>
                      <a:r>
                        <a:rPr lang="en-US" sz="1000" u="none" strike="noStrike" dirty="0" smtClean="0">
                          <a:effectLst/>
                        </a:rPr>
                        <a:t>(</a:t>
                      </a:r>
                      <a:r>
                        <a:rPr lang="en-US" sz="1000" u="none" strike="noStrike" dirty="0">
                          <a:effectLst/>
                        </a:rPr>
                        <a:t>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LR/PFR Ratio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PFR (No LR) (MW)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w/o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w/ SCDCT</a:t>
                      </a:r>
                      <a:endParaRPr lang="en-US" sz="1000" b="0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>
                    <a:solidFill>
                      <a:schemeClr val="accent1"/>
                    </a:solidFill>
                  </a:tcPr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*Case1</a:t>
                      </a:r>
                      <a:endParaRPr lang="en-US" sz="8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10-Feb-17 01:00:00</a:t>
                      </a:r>
                      <a:endParaRPr lang="en-US" sz="8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130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1900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2650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2.39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2.94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5691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8941</a:t>
                      </a:r>
                      <a:endParaRPr lang="en-US" sz="100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Case2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31-Mar-14 02:00:00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3.29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5056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11843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21-Mar-14 02:00:00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1750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4388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8661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Case4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23-Oct-16 00:00:00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1.85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2.43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4295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7347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28-Oct-13 00:00:00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1650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1.71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1.98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3972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5853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24-Nov-16 15:00:00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2100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1.43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02-Apr-14 10:00:00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1500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1.68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3475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4762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05-Oct-13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2745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3666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28-May-14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2450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3217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03-Sep-13 18:00:00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359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1.12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2300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3166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  <a:tr h="294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Case11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07-Aug-13 17:00:00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376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1.00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0.95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2085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2765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47" marR="4747" marT="4747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3143" y="5646057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*Case 1 : </a:t>
            </a:r>
            <a:r>
              <a:rPr lang="en-US" sz="900" dirty="0" smtClean="0"/>
              <a:t>With RCC increased to 3,375 MW, ERCOT’s critical inertia goes up to around 130 GW*s. As a result, current RRS mix is insufficient to arrest system frequency above 59.4 Hz. Therefore, for the case with 130 GW*s inertia, LRs’ response time are shortened to 15 cycles to improve frequency nadir.</a:t>
            </a:r>
            <a:endParaRPr lang="en-US" sz="9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53516" y="28917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266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PFR (No LR) Quantities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51" y="1435435"/>
            <a:ext cx="7206097" cy="398713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17421" y="753331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840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LR/PFR Equivalency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51" y="1432387"/>
            <a:ext cx="7206097" cy="39932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9190" y="789114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05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Interpolated RRS Quantities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9257" y="5515429"/>
            <a:ext cx="78957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*Note: With RCC increased to 3,375 MW, ERCOT’s critical inertia becomes 130 </a:t>
            </a:r>
            <a:r>
              <a:rPr lang="en-US" sz="900" dirty="0" err="1" smtClean="0"/>
              <a:t>GW</a:t>
            </a:r>
            <a:r>
              <a:rPr lang="en-US" sz="900" dirty="0" err="1" smtClean="0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. As a result, current RRS mix is insufficient to arrest system frequency above 59.4 Hz. Therefore, for the case with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inertia, LRs’ response time are shortened to </a:t>
            </a:r>
            <a:r>
              <a:rPr lang="en-US" sz="9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 cycles </a:t>
            </a:r>
            <a:r>
              <a:rPr lang="en-US" sz="900" dirty="0" smtClean="0"/>
              <a:t>to improve frequency nadir. PFR quantity related to 130 </a:t>
            </a:r>
            <a:r>
              <a:rPr lang="en-US" sz="900" dirty="0" err="1" smtClean="0"/>
              <a:t>GW</a:t>
            </a:r>
            <a:r>
              <a:rPr lang="en-US" sz="900" dirty="0" err="1">
                <a:latin typeface="Calibri" panose="020F0502020204030204" pitchFamily="34" charset="0"/>
              </a:rPr>
              <a:t>·</a:t>
            </a:r>
            <a:r>
              <a:rPr lang="en-US" sz="900" dirty="0" err="1" smtClean="0"/>
              <a:t>s</a:t>
            </a:r>
            <a:r>
              <a:rPr lang="en-US" sz="900" dirty="0" smtClean="0"/>
              <a:t> is not included for interpolation.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03" y="1432387"/>
            <a:ext cx="7212193" cy="399322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1643" y="355169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376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RRS Quantity Increase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886858" y="5236028"/>
          <a:ext cx="6096000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 Total RRS</a:t>
                      </a:r>
                      <a:r>
                        <a:rPr lang="en-US" sz="105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50" baseline="0" dirty="0" smtClean="0"/>
                        <a:t>(w/o SCDCT)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2019 Total RRS</a:t>
                      </a:r>
                      <a:r>
                        <a:rPr lang="en-US" sz="1050" baseline="0" dirty="0" smtClean="0"/>
                        <a:t>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(w/ SCDCT)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Delta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23,716,368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28,986,904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5,270,536 MWh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544" y="981661"/>
            <a:ext cx="5392056" cy="397158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Draft Study Results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1485" y="0"/>
            <a:ext cx="2610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Preliminary </a:t>
            </a:r>
          </a:p>
          <a:p>
            <a:pPr algn="ctr"/>
            <a:r>
              <a:rPr lang="en-US" sz="3200" b="1" spc="50" dirty="0" smtClean="0">
                <a:ln w="0"/>
                <a:solidFill>
                  <a:schemeClr val="bg2">
                    <a:alpha val="4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Draft</a:t>
            </a:r>
            <a:endParaRPr lang="en-US" sz="3200" b="1" cap="none" spc="50" dirty="0">
              <a:ln w="0"/>
              <a:solidFill>
                <a:schemeClr val="bg2">
                  <a:alpha val="4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9240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8A21D64-6F77-4D95-AFB7-B4D31B75D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3F8C2D-92CD-4153-98D3-E748A029D5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82034A-69B1-4FEF-B3CE-1C082240AC62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www.w3.org/XML/1998/namespace"/>
    <ds:schemaRef ds:uri="c34af464-7aa1-4edd-9be4-83dffc1cb926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24253</TotalTime>
  <Words>672</Words>
  <Application>Microsoft Office PowerPoint</Application>
  <PresentationFormat>On-screen Show (4:3)</PresentationFormat>
  <Paragraphs>238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1_Office Theme</vt:lpstr>
      <vt:lpstr>1_Custom Design</vt:lpstr>
      <vt:lpstr>2_Custom Design</vt:lpstr>
      <vt:lpstr>Custom Design</vt:lpstr>
      <vt:lpstr>PowerPoint Presentation</vt:lpstr>
      <vt:lpstr>Scenarios Used for Frequency Overshoot Study</vt:lpstr>
      <vt:lpstr>Frequency Response when Tripping SC DC Tie Export at 2,100 MW</vt:lpstr>
      <vt:lpstr>Limit Imposed on SC DC Tie Export</vt:lpstr>
      <vt:lpstr>Simulated RRS Case Study</vt:lpstr>
      <vt:lpstr>Interpolated PFR (No LR) Quantities</vt:lpstr>
      <vt:lpstr>Interpolated LR/PFR Equivalency Ratio</vt:lpstr>
      <vt:lpstr>Interpolated RRS Quantities</vt:lpstr>
      <vt:lpstr>RRS Quantity Increase</vt:lpstr>
      <vt:lpstr> 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Matevosjana, Julia</dc:creator>
  <cp:lastModifiedBy>Ayson, Janice</cp:lastModifiedBy>
  <cp:revision>603</cp:revision>
  <dcterms:created xsi:type="dcterms:W3CDTF">2016-04-16T13:25:21Z</dcterms:created>
  <dcterms:modified xsi:type="dcterms:W3CDTF">2019-01-21T20:01:39Z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