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284" r:id="rId7"/>
    <p:sldId id="293" r:id="rId8"/>
    <p:sldId id="291" r:id="rId9"/>
    <p:sldId id="294" r:id="rId10"/>
    <p:sldId id="297" r:id="rId11"/>
    <p:sldId id="299" r:id="rId12"/>
    <p:sldId id="303" r:id="rId13"/>
    <p:sldId id="301" r:id="rId14"/>
    <p:sldId id="302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8AC"/>
    <a:srgbClr val="FF9933"/>
    <a:srgbClr val="FF6600"/>
    <a:srgbClr val="00CC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654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11/11/11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AEPSC WTP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260029-4D62-44BB-B1EA-51A8D07CE2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7907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108892/ERCOT_Building_Near_Series_Capacitors.pptx" TargetMode="External"/><Relationship Id="rId2" Type="http://schemas.openxmlformats.org/officeDocument/2006/relationships/hyperlink" Target="http://www.ercot.com/content/wcm/key_documents_lists/139265/10._South_Texas_SSR_ERCOT_ROS_May_2018_rev1.pdf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1066800"/>
            <a:ext cx="564603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Challenges building resources near series capacitors</a:t>
            </a:r>
            <a:endParaRPr lang="en-US" sz="2800" b="1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- An Update to the RPG 11/14/2017 presentation -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 System Planning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RPG, 1/22/2019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4" name="Picture 2" descr="C:\Documents and Settings\jrose\Local Settings\Temporary Internet Files\Content.IE5\PACYAYIX\MC9003842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00" y="4572000"/>
            <a:ext cx="1766888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Documents and Settings\jrose\Local Settings\Temporary Internet Files\Content.IE5\PACYAYIX\MC9003842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813" y="4543425"/>
            <a:ext cx="1768475" cy="182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5233988" y="4876800"/>
            <a:ext cx="1139825" cy="685800"/>
            <a:chOff x="3276601" y="4267200"/>
            <a:chExt cx="1140474" cy="685800"/>
          </a:xfrm>
        </p:grpSpPr>
        <p:sp>
          <p:nvSpPr>
            <p:cNvPr id="8" name="Rectangle 7"/>
            <p:cNvSpPr/>
            <p:nvPr/>
          </p:nvSpPr>
          <p:spPr>
            <a:xfrm>
              <a:off x="3276601" y="4267200"/>
              <a:ext cx="1140474" cy="685800"/>
            </a:xfrm>
            <a:prstGeom prst="rect">
              <a:avLst/>
            </a:prstGeom>
            <a:solidFill>
              <a:srgbClr val="99CCFF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3371905" y="4641850"/>
              <a:ext cx="45746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Arc 9"/>
            <p:cNvSpPr/>
            <p:nvPr/>
          </p:nvSpPr>
          <p:spPr>
            <a:xfrm>
              <a:off x="3405261" y="4429125"/>
              <a:ext cx="424104" cy="425450"/>
            </a:xfrm>
            <a:prstGeom prst="arc">
              <a:avLst>
                <a:gd name="adj1" fmla="val 17809355"/>
                <a:gd name="adj2" fmla="val 3577152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3905609" y="4429125"/>
              <a:ext cx="0" cy="42545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3905609" y="4641850"/>
              <a:ext cx="45746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Picture 12" descr="MCj0280814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142288" y="4125005"/>
            <a:ext cx="977107" cy="2252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686800" cy="5052221"/>
          </a:xfrm>
        </p:spPr>
        <p:txBody>
          <a:bodyPr/>
          <a:lstStyle/>
          <a:p>
            <a:r>
              <a:rPr lang="en-US" sz="1600" dirty="0" smtClean="0"/>
              <a:t>South Texas SSR Event</a:t>
            </a:r>
            <a:r>
              <a:rPr lang="en-US" sz="1600" dirty="0"/>
              <a:t>, presented to ROS</a:t>
            </a:r>
            <a:r>
              <a:rPr lang="en-US" dirty="0"/>
              <a:t/>
            </a:r>
            <a:br>
              <a:rPr lang="en-US" dirty="0"/>
            </a:br>
            <a:r>
              <a:rPr lang="en-US" sz="1200" dirty="0">
                <a:hlinkClick r:id="rId2"/>
              </a:rPr>
              <a:t>http://www.ercot.com/content/wcm/key_documents_lists/139265/10._</a:t>
            </a:r>
            <a:r>
              <a:rPr lang="en-US" sz="1200" dirty="0" smtClean="0">
                <a:hlinkClick r:id="rId2"/>
              </a:rPr>
              <a:t>South_Texas_SSR_ERCOT_ROS_May_2018_rev1.pdf</a:t>
            </a:r>
            <a:endParaRPr lang="en-US" sz="1200" dirty="0" smtClean="0"/>
          </a:p>
          <a:p>
            <a:r>
              <a:rPr lang="en-US" sz="1600" dirty="0" smtClean="0"/>
              <a:t>Challenges Locating Near Series Capacitors</a:t>
            </a:r>
            <a:r>
              <a:rPr lang="en-US" sz="1600" dirty="0"/>
              <a:t>, presented to RPG</a:t>
            </a:r>
            <a:r>
              <a:rPr lang="en-US" dirty="0"/>
              <a:t/>
            </a:r>
            <a:br>
              <a:rPr lang="en-US" dirty="0"/>
            </a:br>
            <a:r>
              <a:rPr lang="en-US" sz="1200" dirty="0">
                <a:hlinkClick r:id="rId3"/>
              </a:rPr>
              <a:t>http://</a:t>
            </a:r>
            <a:r>
              <a:rPr lang="en-US" sz="1200" dirty="0" smtClean="0">
                <a:hlinkClick r:id="rId3"/>
              </a:rPr>
              <a:t>www.ercot.com/content/wcm/key_documents_lists/108892/ERCOT_Building_Near_Series_Capacitors.pptx</a:t>
            </a: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97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11/14/2017, </a:t>
            </a:r>
            <a:r>
              <a:rPr lang="en-US" dirty="0"/>
              <a:t>ERCOT made a presentation </a:t>
            </a:r>
            <a:r>
              <a:rPr lang="en-US" dirty="0" smtClean="0"/>
              <a:t>to RPG, warning of challenges connecting near series capacitors.</a:t>
            </a:r>
          </a:p>
          <a:p>
            <a:endParaRPr lang="en-US" dirty="0"/>
          </a:p>
          <a:p>
            <a:r>
              <a:rPr lang="en-US" dirty="0" smtClean="0"/>
              <a:t>Around the same time,</a:t>
            </a:r>
          </a:p>
          <a:p>
            <a:pPr lvl="1"/>
            <a:r>
              <a:rPr lang="en-US" sz="2000" dirty="0" smtClean="0"/>
              <a:t>Three SSR events occurred with Valley Wind</a:t>
            </a:r>
          </a:p>
          <a:p>
            <a:pPr lvl="1"/>
            <a:r>
              <a:rPr lang="en-US" sz="2000" dirty="0" smtClean="0"/>
              <a:t>Correcting the issues took over a year and dozens of calls with manufacturers</a:t>
            </a:r>
          </a:p>
          <a:p>
            <a:r>
              <a:rPr lang="en-US" dirty="0" smtClean="0"/>
              <a:t>Since then,</a:t>
            </a:r>
          </a:p>
          <a:p>
            <a:pPr lvl="1"/>
            <a:r>
              <a:rPr lang="en-US" sz="2000" dirty="0" smtClean="0"/>
              <a:t>Several GINR-SSR studies for units locating close to series caps have encountered unanticipated challenges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8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71500" y="2438400"/>
            <a:ext cx="8229600" cy="1524000"/>
          </a:xfrm>
        </p:spPr>
        <p:txBody>
          <a:bodyPr/>
          <a:lstStyle/>
          <a:p>
            <a:r>
              <a:rPr lang="en-US" dirty="0" smtClean="0"/>
              <a:t>Why is it so challenging to connect near series caps?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1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>
          <a:xfrm>
            <a:off x="3124200" y="1676400"/>
            <a:ext cx="32004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278132" y="1066800"/>
            <a:ext cx="1371600" cy="411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12-Point Star 60"/>
          <p:cNvSpPr/>
          <p:nvPr/>
        </p:nvSpPr>
        <p:spPr>
          <a:xfrm>
            <a:off x="306709" y="2988055"/>
            <a:ext cx="1066800" cy="721965"/>
          </a:xfrm>
          <a:prstGeom prst="star12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Challenges – Connecting Near Series Caps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1183910"/>
            <a:ext cx="6000750" cy="5052221"/>
          </a:xfrm>
        </p:spPr>
        <p:txBody>
          <a:bodyPr/>
          <a:lstStyle/>
          <a:p>
            <a:r>
              <a:rPr lang="en-US" sz="2800" dirty="0" smtClean="0"/>
              <a:t>Compensation level seen by IRR can be &gt;100%</a:t>
            </a:r>
          </a:p>
          <a:p>
            <a:endParaRPr lang="en-US" sz="2800" dirty="0" smtClean="0"/>
          </a:p>
          <a:p>
            <a:r>
              <a:rPr lang="en-US" sz="2800" dirty="0" smtClean="0"/>
              <a:t>Potential Challenges:</a:t>
            </a:r>
          </a:p>
          <a:p>
            <a:pPr lvl="1"/>
            <a:r>
              <a:rPr lang="en-US" dirty="0" smtClean="0"/>
              <a:t>More SSR risk</a:t>
            </a:r>
          </a:p>
          <a:p>
            <a:pPr lvl="1"/>
            <a:r>
              <a:rPr lang="en-US" dirty="0" smtClean="0"/>
              <a:t>VRT / tripping issues</a:t>
            </a:r>
          </a:p>
          <a:p>
            <a:pPr lvl="1"/>
            <a:r>
              <a:rPr lang="en-US" dirty="0" smtClean="0"/>
              <a:t>“Energy accumulation” and inverter saturation</a:t>
            </a:r>
          </a:p>
          <a:p>
            <a:pPr lvl="1"/>
            <a:r>
              <a:rPr lang="en-US" dirty="0" smtClean="0"/>
              <a:t>Voltage Profile</a:t>
            </a:r>
          </a:p>
          <a:p>
            <a:pPr lvl="1"/>
            <a:r>
              <a:rPr lang="en-US" dirty="0" smtClean="0"/>
              <a:t>Voltage Control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59" name="Group 58"/>
          <p:cNvGrpSpPr/>
          <p:nvPr/>
        </p:nvGrpSpPr>
        <p:grpSpPr>
          <a:xfrm rot="16200000">
            <a:off x="-1102543" y="2819856"/>
            <a:ext cx="3805291" cy="533400"/>
            <a:chOff x="533400" y="3810000"/>
            <a:chExt cx="3805291" cy="533400"/>
          </a:xfrm>
        </p:grpSpPr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869653" y="3810000"/>
              <a:ext cx="1" cy="533400"/>
            </a:xfrm>
            <a:prstGeom prst="line">
              <a:avLst/>
            </a:prstGeom>
            <a:noFill/>
            <a:ln w="76200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1179237" y="4117975"/>
              <a:ext cx="2783163" cy="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3962400" y="3886200"/>
              <a:ext cx="0" cy="457200"/>
            </a:xfrm>
            <a:prstGeom prst="line">
              <a:avLst/>
            </a:prstGeom>
            <a:noFill/>
            <a:ln w="76200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54"/>
            <p:cNvSpPr>
              <a:spLocks noChangeShapeType="1"/>
            </p:cNvSpPr>
            <p:nvPr/>
          </p:nvSpPr>
          <p:spPr bwMode="auto">
            <a:xfrm>
              <a:off x="3962400" y="3989070"/>
              <a:ext cx="376291" cy="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3" name="Group 55"/>
            <p:cNvGrpSpPr>
              <a:grpSpLocks/>
            </p:cNvGrpSpPr>
            <p:nvPr/>
          </p:nvGrpSpPr>
          <p:grpSpPr bwMode="auto">
            <a:xfrm rot="16200000">
              <a:off x="1109393" y="3963978"/>
              <a:ext cx="284163" cy="306408"/>
              <a:chOff x="4300" y="2421"/>
              <a:chExt cx="179" cy="193"/>
            </a:xfrm>
          </p:grpSpPr>
          <p:sp>
            <p:nvSpPr>
              <p:cNvPr id="46" name="Line 56"/>
              <p:cNvSpPr>
                <a:spLocks noChangeShapeType="1"/>
              </p:cNvSpPr>
              <p:nvPr/>
            </p:nvSpPr>
            <p:spPr bwMode="auto">
              <a:xfrm>
                <a:off x="4300" y="2421"/>
                <a:ext cx="179" cy="0"/>
              </a:xfrm>
              <a:prstGeom prst="line">
                <a:avLst/>
              </a:prstGeom>
              <a:noFill/>
              <a:ln w="38100">
                <a:solidFill>
                  <a:srgbClr val="33CC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Arc 57"/>
              <p:cNvSpPr>
                <a:spLocks/>
              </p:cNvSpPr>
              <p:nvPr/>
            </p:nvSpPr>
            <p:spPr bwMode="auto">
              <a:xfrm>
                <a:off x="4308" y="2472"/>
                <a:ext cx="171" cy="142"/>
              </a:xfrm>
              <a:custGeom>
                <a:avLst/>
                <a:gdLst>
                  <a:gd name="T0" fmla="*/ 0 w 26123"/>
                  <a:gd name="T1" fmla="*/ 0 h 21600"/>
                  <a:gd name="T2" fmla="*/ 1 w 26123"/>
                  <a:gd name="T3" fmla="*/ 0 h 21600"/>
                  <a:gd name="T4" fmla="*/ 1 w 26123"/>
                  <a:gd name="T5" fmla="*/ 1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123" h="21600" fill="none" extrusionOk="0">
                    <a:moveTo>
                      <a:pt x="0" y="4041"/>
                    </a:moveTo>
                    <a:cubicBezTo>
                      <a:pt x="3668" y="1413"/>
                      <a:pt x="8067" y="-1"/>
                      <a:pt x="12580" y="0"/>
                    </a:cubicBezTo>
                    <a:cubicBezTo>
                      <a:pt x="17506" y="0"/>
                      <a:pt x="22285" y="1684"/>
                      <a:pt x="26122" y="4773"/>
                    </a:cubicBezTo>
                  </a:path>
                  <a:path w="26123" h="21600" stroke="0" extrusionOk="0">
                    <a:moveTo>
                      <a:pt x="0" y="4041"/>
                    </a:moveTo>
                    <a:cubicBezTo>
                      <a:pt x="3668" y="1413"/>
                      <a:pt x="8067" y="-1"/>
                      <a:pt x="12580" y="0"/>
                    </a:cubicBezTo>
                    <a:cubicBezTo>
                      <a:pt x="17506" y="0"/>
                      <a:pt x="22285" y="1684"/>
                      <a:pt x="26122" y="4773"/>
                    </a:cubicBezTo>
                    <a:lnTo>
                      <a:pt x="12580" y="21600"/>
                    </a:lnTo>
                    <a:lnTo>
                      <a:pt x="0" y="4041"/>
                    </a:lnTo>
                    <a:close/>
                  </a:path>
                </a:pathLst>
              </a:custGeom>
              <a:noFill/>
              <a:ln w="38100">
                <a:solidFill>
                  <a:srgbClr val="33CC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" name="Line 58"/>
            <p:cNvSpPr>
              <a:spLocks noChangeShapeType="1"/>
            </p:cNvSpPr>
            <p:nvPr/>
          </p:nvSpPr>
          <p:spPr bwMode="auto">
            <a:xfrm>
              <a:off x="869654" y="4117975"/>
              <a:ext cx="228615" cy="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54"/>
            <p:cNvSpPr>
              <a:spLocks noChangeShapeType="1"/>
            </p:cNvSpPr>
            <p:nvPr/>
          </p:nvSpPr>
          <p:spPr bwMode="auto">
            <a:xfrm flipH="1">
              <a:off x="533400" y="3989070"/>
              <a:ext cx="336254" cy="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" name="Line 8"/>
          <p:cNvSpPr>
            <a:spLocks noChangeShapeType="1"/>
          </p:cNvSpPr>
          <p:nvPr/>
        </p:nvSpPr>
        <p:spPr bwMode="auto">
          <a:xfrm rot="16200000">
            <a:off x="843286" y="3123613"/>
            <a:ext cx="0" cy="450850"/>
          </a:xfrm>
          <a:prstGeom prst="line">
            <a:avLst/>
          </a:prstGeom>
          <a:noFill/>
          <a:ln w="762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4" name="Straight Connector 63"/>
          <p:cNvCxnSpPr/>
          <p:nvPr/>
        </p:nvCxnSpPr>
        <p:spPr>
          <a:xfrm flipV="1">
            <a:off x="984575" y="3028965"/>
            <a:ext cx="0" cy="320072"/>
          </a:xfrm>
          <a:prstGeom prst="line">
            <a:avLst/>
          </a:prstGeom>
          <a:ln w="381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 flipV="1">
            <a:off x="965841" y="3025147"/>
            <a:ext cx="365438" cy="7636"/>
          </a:xfrm>
          <a:prstGeom prst="line">
            <a:avLst/>
          </a:prstGeom>
          <a:ln w="381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12" descr="MCj0280814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38875" y="2510837"/>
            <a:ext cx="3635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09800" y="6096000"/>
            <a:ext cx="632460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This slide presented 11/14/2017 to RPG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2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8"/>
          <p:cNvSpPr/>
          <p:nvPr/>
        </p:nvSpPr>
        <p:spPr>
          <a:xfrm>
            <a:off x="278132" y="1066800"/>
            <a:ext cx="1371600" cy="411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12-Point Star 60"/>
          <p:cNvSpPr/>
          <p:nvPr/>
        </p:nvSpPr>
        <p:spPr>
          <a:xfrm>
            <a:off x="306709" y="2988055"/>
            <a:ext cx="1066800" cy="721965"/>
          </a:xfrm>
          <a:prstGeom prst="star12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“Energy Accumulation”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043779"/>
            <a:ext cx="6629400" cy="5052221"/>
          </a:xfrm>
        </p:spPr>
        <p:txBody>
          <a:bodyPr/>
          <a:lstStyle/>
          <a:p>
            <a:r>
              <a:rPr lang="en-US" dirty="0" smtClean="0"/>
              <a:t>Series capacitor will naturally charge up during a fault</a:t>
            </a:r>
          </a:p>
          <a:p>
            <a:r>
              <a:rPr lang="en-US" dirty="0" smtClean="0"/>
              <a:t>Upon clearing fault, capacitor discharges:</a:t>
            </a:r>
          </a:p>
          <a:p>
            <a:pPr lvl="1"/>
            <a:r>
              <a:rPr lang="en-US" dirty="0" smtClean="0"/>
              <a:t>Creates an unbalanced voltage transient</a:t>
            </a:r>
          </a:p>
          <a:p>
            <a:pPr lvl="1"/>
            <a:r>
              <a:rPr lang="en-US" dirty="0" smtClean="0"/>
              <a:t>May saturate or trip radially connected generation</a:t>
            </a:r>
          </a:p>
          <a:p>
            <a:r>
              <a:rPr lang="en-US" dirty="0" smtClean="0"/>
              <a:t>Inverter controls may saturate</a:t>
            </a:r>
          </a:p>
          <a:p>
            <a:pPr lvl="1"/>
            <a:r>
              <a:rPr lang="en-US" dirty="0" smtClean="0"/>
              <a:t>Results in SSR even though SSR mitigation is installed</a:t>
            </a:r>
          </a:p>
          <a:p>
            <a:pPr lvl="1"/>
            <a:r>
              <a:rPr lang="en-US" dirty="0" smtClean="0"/>
              <a:t>May result in tripping of IRR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59" name="Group 58"/>
          <p:cNvGrpSpPr/>
          <p:nvPr/>
        </p:nvGrpSpPr>
        <p:grpSpPr>
          <a:xfrm rot="16200000">
            <a:off x="-1102543" y="2819856"/>
            <a:ext cx="3805291" cy="533400"/>
            <a:chOff x="533400" y="3810000"/>
            <a:chExt cx="3805291" cy="533400"/>
          </a:xfrm>
        </p:grpSpPr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869653" y="3810000"/>
              <a:ext cx="1" cy="533400"/>
            </a:xfrm>
            <a:prstGeom prst="line">
              <a:avLst/>
            </a:prstGeom>
            <a:noFill/>
            <a:ln w="76200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1179237" y="4117975"/>
              <a:ext cx="2783163" cy="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3962400" y="3886200"/>
              <a:ext cx="0" cy="457200"/>
            </a:xfrm>
            <a:prstGeom prst="line">
              <a:avLst/>
            </a:prstGeom>
            <a:noFill/>
            <a:ln w="76200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54"/>
            <p:cNvSpPr>
              <a:spLocks noChangeShapeType="1"/>
            </p:cNvSpPr>
            <p:nvPr/>
          </p:nvSpPr>
          <p:spPr bwMode="auto">
            <a:xfrm>
              <a:off x="3962400" y="3989070"/>
              <a:ext cx="376291" cy="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3" name="Group 55"/>
            <p:cNvGrpSpPr>
              <a:grpSpLocks/>
            </p:cNvGrpSpPr>
            <p:nvPr/>
          </p:nvGrpSpPr>
          <p:grpSpPr bwMode="auto">
            <a:xfrm rot="16200000">
              <a:off x="1109393" y="3963978"/>
              <a:ext cx="284163" cy="306408"/>
              <a:chOff x="4300" y="2421"/>
              <a:chExt cx="179" cy="193"/>
            </a:xfrm>
          </p:grpSpPr>
          <p:sp>
            <p:nvSpPr>
              <p:cNvPr id="46" name="Line 56"/>
              <p:cNvSpPr>
                <a:spLocks noChangeShapeType="1"/>
              </p:cNvSpPr>
              <p:nvPr/>
            </p:nvSpPr>
            <p:spPr bwMode="auto">
              <a:xfrm>
                <a:off x="4300" y="2421"/>
                <a:ext cx="179" cy="0"/>
              </a:xfrm>
              <a:prstGeom prst="line">
                <a:avLst/>
              </a:prstGeom>
              <a:noFill/>
              <a:ln w="38100">
                <a:solidFill>
                  <a:srgbClr val="33CC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Arc 57"/>
              <p:cNvSpPr>
                <a:spLocks/>
              </p:cNvSpPr>
              <p:nvPr/>
            </p:nvSpPr>
            <p:spPr bwMode="auto">
              <a:xfrm>
                <a:off x="4308" y="2472"/>
                <a:ext cx="171" cy="142"/>
              </a:xfrm>
              <a:custGeom>
                <a:avLst/>
                <a:gdLst>
                  <a:gd name="T0" fmla="*/ 0 w 26123"/>
                  <a:gd name="T1" fmla="*/ 0 h 21600"/>
                  <a:gd name="T2" fmla="*/ 1 w 26123"/>
                  <a:gd name="T3" fmla="*/ 0 h 21600"/>
                  <a:gd name="T4" fmla="*/ 1 w 26123"/>
                  <a:gd name="T5" fmla="*/ 1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123" h="21600" fill="none" extrusionOk="0">
                    <a:moveTo>
                      <a:pt x="0" y="4041"/>
                    </a:moveTo>
                    <a:cubicBezTo>
                      <a:pt x="3668" y="1413"/>
                      <a:pt x="8067" y="-1"/>
                      <a:pt x="12580" y="0"/>
                    </a:cubicBezTo>
                    <a:cubicBezTo>
                      <a:pt x="17506" y="0"/>
                      <a:pt x="22285" y="1684"/>
                      <a:pt x="26122" y="4773"/>
                    </a:cubicBezTo>
                  </a:path>
                  <a:path w="26123" h="21600" stroke="0" extrusionOk="0">
                    <a:moveTo>
                      <a:pt x="0" y="4041"/>
                    </a:moveTo>
                    <a:cubicBezTo>
                      <a:pt x="3668" y="1413"/>
                      <a:pt x="8067" y="-1"/>
                      <a:pt x="12580" y="0"/>
                    </a:cubicBezTo>
                    <a:cubicBezTo>
                      <a:pt x="17506" y="0"/>
                      <a:pt x="22285" y="1684"/>
                      <a:pt x="26122" y="4773"/>
                    </a:cubicBezTo>
                    <a:lnTo>
                      <a:pt x="12580" y="21600"/>
                    </a:lnTo>
                    <a:lnTo>
                      <a:pt x="0" y="4041"/>
                    </a:lnTo>
                    <a:close/>
                  </a:path>
                </a:pathLst>
              </a:custGeom>
              <a:noFill/>
              <a:ln w="38100">
                <a:solidFill>
                  <a:srgbClr val="33CC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" name="Line 58"/>
            <p:cNvSpPr>
              <a:spLocks noChangeShapeType="1"/>
            </p:cNvSpPr>
            <p:nvPr/>
          </p:nvSpPr>
          <p:spPr bwMode="auto">
            <a:xfrm>
              <a:off x="869654" y="4117975"/>
              <a:ext cx="228615" cy="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54"/>
            <p:cNvSpPr>
              <a:spLocks noChangeShapeType="1"/>
            </p:cNvSpPr>
            <p:nvPr/>
          </p:nvSpPr>
          <p:spPr bwMode="auto">
            <a:xfrm flipH="1">
              <a:off x="533400" y="3989070"/>
              <a:ext cx="336254" cy="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" name="Line 8"/>
          <p:cNvSpPr>
            <a:spLocks noChangeShapeType="1"/>
          </p:cNvSpPr>
          <p:nvPr/>
        </p:nvSpPr>
        <p:spPr bwMode="auto">
          <a:xfrm rot="16200000">
            <a:off x="843286" y="3123613"/>
            <a:ext cx="0" cy="450850"/>
          </a:xfrm>
          <a:prstGeom prst="line">
            <a:avLst/>
          </a:prstGeom>
          <a:noFill/>
          <a:ln w="7620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4" name="Straight Connector 63"/>
          <p:cNvCxnSpPr/>
          <p:nvPr/>
        </p:nvCxnSpPr>
        <p:spPr>
          <a:xfrm flipV="1">
            <a:off x="984575" y="3028965"/>
            <a:ext cx="0" cy="320072"/>
          </a:xfrm>
          <a:prstGeom prst="line">
            <a:avLst/>
          </a:prstGeom>
          <a:ln w="381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 flipV="1">
            <a:off x="965841" y="3025147"/>
            <a:ext cx="365438" cy="7636"/>
          </a:xfrm>
          <a:prstGeom prst="line">
            <a:avLst/>
          </a:prstGeom>
          <a:ln w="381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12" descr="MCj0280814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38875" y="2510837"/>
            <a:ext cx="3635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151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71500" y="2438400"/>
            <a:ext cx="8229600" cy="1524000"/>
          </a:xfrm>
        </p:spPr>
        <p:txBody>
          <a:bodyPr/>
          <a:lstStyle/>
          <a:p>
            <a:r>
              <a:rPr lang="en-US" dirty="0" smtClean="0"/>
              <a:t>Generation Interconnection Studies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54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Studies Become More Complex Near Series Caps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99821"/>
          </a:xfrm>
        </p:spPr>
        <p:txBody>
          <a:bodyPr/>
          <a:lstStyle/>
          <a:p>
            <a:r>
              <a:rPr lang="en-US" dirty="0" smtClean="0"/>
              <a:t>Close to series capacitors, effect of nearby generation is amplified</a:t>
            </a:r>
          </a:p>
          <a:p>
            <a:pPr lvl="1"/>
            <a:r>
              <a:rPr lang="en-US" dirty="0" smtClean="0"/>
              <a:t>May have a study where individually each wind farm is okay but all together show SSR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Valley SSR event highlighted the interaction of neighboring projects</a:t>
            </a:r>
          </a:p>
          <a:p>
            <a:pPr lvl="1"/>
            <a:r>
              <a:rPr lang="en-US" dirty="0" smtClean="0"/>
              <a:t>Not all OEM PSCAD models work well together in simulations </a:t>
            </a:r>
            <a:r>
              <a:rPr lang="en-US" dirty="0" smtClean="0">
                <a:sym typeface="Wingdings" panose="05000000000000000000" pitchFamily="2" charset="2"/>
              </a:rPr>
              <a:t> more study time</a:t>
            </a:r>
          </a:p>
          <a:p>
            <a:pPr lvl="1"/>
            <a:r>
              <a:rPr lang="en-US" dirty="0" smtClean="0"/>
              <a:t>Nearby projects create additional sensitivities </a:t>
            </a:r>
            <a:r>
              <a:rPr lang="en-US" dirty="0">
                <a:sym typeface="Wingdings" panose="05000000000000000000" pitchFamily="2" charset="2"/>
              </a:rPr>
              <a:t> more study scenarios</a:t>
            </a:r>
            <a:endParaRPr lang="en-US" dirty="0"/>
          </a:p>
          <a:p>
            <a:pPr lvl="1"/>
            <a:r>
              <a:rPr lang="en-US" dirty="0" smtClean="0"/>
              <a:t>More time required to set up simulation and more data required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5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 SSR Study </a:t>
            </a:r>
            <a:r>
              <a:rPr lang="en-US" dirty="0" smtClean="0"/>
              <a:t>Observation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generators located close to series caps, not uncommon to </a:t>
            </a:r>
            <a:r>
              <a:rPr lang="en-US" dirty="0" smtClean="0"/>
              <a:t>identify SSR issues and other issues, including overvoltage.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Extra study time required (</a:t>
            </a:r>
            <a:r>
              <a:rPr lang="en-US" dirty="0" err="1" smtClean="0"/>
              <a:t>weeks~months</a:t>
            </a:r>
            <a:r>
              <a:rPr lang="en-US" dirty="0" smtClean="0"/>
              <a:t>) for TSPs, developers, and ERCOT to work </a:t>
            </a:r>
            <a:r>
              <a:rPr lang="en-US" dirty="0"/>
              <a:t>with manufacturer to address the issues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07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Takeaways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Close to series capacitors, SSR studies:</a:t>
            </a:r>
          </a:p>
          <a:p>
            <a:pPr lvl="1"/>
            <a:r>
              <a:rPr lang="en-US" dirty="0" smtClean="0"/>
              <a:t>Are more complex</a:t>
            </a:r>
          </a:p>
          <a:p>
            <a:pPr lvl="1"/>
            <a:r>
              <a:rPr lang="en-US" dirty="0" smtClean="0"/>
              <a:t>Take more time to perform</a:t>
            </a:r>
          </a:p>
          <a:p>
            <a:pPr lvl="1"/>
            <a:r>
              <a:rPr lang="en-US" dirty="0" smtClean="0"/>
              <a:t>Often find more than one type of issue</a:t>
            </a:r>
          </a:p>
          <a:p>
            <a:pPr lvl="1"/>
            <a:r>
              <a:rPr lang="en-US" dirty="0" smtClean="0"/>
              <a:t>May show mitigation damping controls are insufficient</a:t>
            </a:r>
          </a:p>
          <a:p>
            <a:pPr lvl="1"/>
            <a:r>
              <a:rPr lang="en-US" dirty="0" smtClean="0"/>
              <a:t>May require controller re-design or extensive R&amp;D by the manufacturer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07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576</TotalTime>
  <Words>376</Words>
  <Application>Microsoft Office PowerPoint</Application>
  <PresentationFormat>On-screen Show (4:3)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Wingdings</vt:lpstr>
      <vt:lpstr>1_Custom Design</vt:lpstr>
      <vt:lpstr>Office Theme</vt:lpstr>
      <vt:lpstr>PowerPoint Presentation</vt:lpstr>
      <vt:lpstr>Recap</vt:lpstr>
      <vt:lpstr>Why is it so challenging to connect near series caps?</vt:lpstr>
      <vt:lpstr>Technical Challenges – Connecting Near Series Caps</vt:lpstr>
      <vt:lpstr>“Energy Accumulation”</vt:lpstr>
      <vt:lpstr>Generation Interconnection Studies</vt:lpstr>
      <vt:lpstr>Studies Become More Complex Near Series Caps</vt:lpstr>
      <vt:lpstr>FIS SSR Study Observation</vt:lpstr>
      <vt:lpstr>Key Takeaways</vt:lpstr>
      <vt:lpstr>References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Schmall, John</cp:lastModifiedBy>
  <cp:revision>67</cp:revision>
  <cp:lastPrinted>2016-01-21T20:53:15Z</cp:lastPrinted>
  <dcterms:created xsi:type="dcterms:W3CDTF">2016-01-21T15:20:31Z</dcterms:created>
  <dcterms:modified xsi:type="dcterms:W3CDTF">2019-01-21T18:49:22Z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