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67" r:id="rId8"/>
    <p:sldId id="301" r:id="rId9"/>
    <p:sldId id="306" r:id="rId10"/>
    <p:sldId id="308" r:id="rId11"/>
    <p:sldId id="309" r:id="rId12"/>
    <p:sldId id="307" r:id="rId13"/>
    <p:sldId id="304" r:id="rId14"/>
    <p:sldId id="293" r:id="rId15"/>
    <p:sldId id="274" r:id="rId16"/>
    <p:sldId id="275" r:id="rId17"/>
    <p:sldId id="305" r:id="rId18"/>
    <p:sldId id="276" r:id="rId19"/>
    <p:sldId id="278" r:id="rId20"/>
    <p:sldId id="31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alvin.opheim@ercot.com" TargetMode="External"/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ing.Yan@ercot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8880/Load_Forecast_Review.pptx" TargetMode="External"/><Relationship Id="rId2" Type="http://schemas.openxmlformats.org/officeDocument/2006/relationships/hyperlink" Target="http://www.ercot.com/content/wcm/key_documents_lists/107880/PG_317_LoadThreshold_rev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misdownload/servlets/mirDownload?mimic_duns=183529049&amp;doclookupId=59082029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ing.Yan@ercot.com" TargetMode="External"/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438400"/>
            <a:ext cx="56460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Load Forecast Review – 2019 RTP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January 2019 RPG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3098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Sandeep Borkar</a:t>
            </a:r>
            <a:endParaRPr lang="en-US" dirty="0"/>
          </a:p>
          <a:p>
            <a:r>
              <a:rPr lang="en-US" dirty="0" smtClean="0">
                <a:hlinkClick r:id="rId2"/>
              </a:rPr>
              <a:t>Sandeep.Borkar@ercot.com</a:t>
            </a:r>
            <a:endParaRPr lang="en-US" dirty="0" smtClean="0"/>
          </a:p>
          <a:p>
            <a:r>
              <a:rPr lang="en-US" dirty="0" smtClean="0"/>
              <a:t>512-248-6642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8987" y="4267200"/>
            <a:ext cx="2945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Calvin Opheim</a:t>
            </a:r>
            <a:endParaRPr lang="en-US" dirty="0"/>
          </a:p>
          <a:p>
            <a:r>
              <a:rPr lang="en-US" dirty="0" smtClean="0">
                <a:hlinkClick r:id="rId3"/>
              </a:rPr>
              <a:t>Calvin.Opheim@ercot.com</a:t>
            </a:r>
            <a:endParaRPr lang="en-US" dirty="0" smtClean="0"/>
          </a:p>
          <a:p>
            <a:r>
              <a:rPr lang="en-US" dirty="0" smtClean="0"/>
              <a:t>512-248-3944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5911" y="2971800"/>
            <a:ext cx="2350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Ping Yan</a:t>
            </a:r>
            <a:endParaRPr lang="en-US" dirty="0"/>
          </a:p>
          <a:p>
            <a:r>
              <a:rPr lang="en-US" dirty="0" smtClean="0">
                <a:hlinkClick r:id="rId4"/>
              </a:rPr>
              <a:t>Ping.Yan@ercot.com</a:t>
            </a:r>
            <a:endParaRPr lang="en-US" dirty="0" smtClean="0"/>
          </a:p>
          <a:p>
            <a:r>
              <a:rPr lang="en-US" dirty="0" smtClean="0"/>
              <a:t>512-248-4153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8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853233"/>
          </a:xfrm>
        </p:spPr>
        <p:txBody>
          <a:bodyPr/>
          <a:lstStyle/>
          <a:p>
            <a:r>
              <a:rPr lang="en-US" dirty="0" smtClean="0"/>
              <a:t>PG 317 </a:t>
            </a:r>
            <a:r>
              <a:rPr lang="en-US" dirty="0"/>
              <a:t>TAC </a:t>
            </a:r>
            <a:r>
              <a:rPr lang="en-US" dirty="0" smtClean="0"/>
              <a:t>presentation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www.ercot.com/content/wcm/key_documents_lists/107880/PG_317_LoadThreshold_rev.pptx</a:t>
            </a:r>
            <a:r>
              <a:rPr lang="en-US" dirty="0" smtClean="0"/>
              <a:t>)</a:t>
            </a:r>
          </a:p>
          <a:p>
            <a:r>
              <a:rPr lang="en-US" dirty="0" smtClean="0"/>
              <a:t>PG 317 RPG presentation (Aug 2017)</a:t>
            </a:r>
          </a:p>
          <a:p>
            <a:pPr marL="400050" lvl="1" indent="0">
              <a:buNone/>
            </a:pPr>
            <a:r>
              <a:rPr lang="en-US" dirty="0"/>
              <a:t>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www.ercot.com/content/wcm/key_documents_lists/108880/Load_Forecast_Review.pptx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33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dirty="0" smtClean="0"/>
              <a:t>Bounded higher-of methodology (x=7.5% for Far West and x=5% for others)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00028"/>
            <a:ext cx="7764563" cy="55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H="1">
            <a:off x="3907971" y="2057400"/>
            <a:ext cx="130863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review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3967512"/>
            <a:ext cx="338780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Rationale: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Historic load growth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Committed load additions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Forecast methodology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Past forecast performance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Special circumstances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en-US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171" y="4114800"/>
            <a:ext cx="33528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Preliminary RTP start cases will be shared to allow TDSPs to review the impact of load distribution on pockets within the weather zones.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55172" y="2057400"/>
            <a:ext cx="3483428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81600" y="3467100"/>
            <a:ext cx="354464" cy="48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81800" y="3467100"/>
            <a:ext cx="1769534" cy="500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71" y="1131881"/>
            <a:ext cx="7996163" cy="233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05" y="91282"/>
            <a:ext cx="8961789" cy="518318"/>
          </a:xfrm>
        </p:spPr>
        <p:txBody>
          <a:bodyPr/>
          <a:lstStyle/>
          <a:p>
            <a:r>
              <a:rPr lang="en-US" dirty="0"/>
              <a:t>Load forecast: </a:t>
            </a:r>
            <a:r>
              <a:rPr lang="en-US" dirty="0" smtClean="0"/>
              <a:t>2019 RTP load level (with self-served) – preliminary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55498"/>
              </p:ext>
            </p:extLst>
          </p:nvPr>
        </p:nvGraphicFramePr>
        <p:xfrm>
          <a:off x="570502" y="5015229"/>
          <a:ext cx="5473700" cy="577215"/>
        </p:xfrm>
        <a:graphic>
          <a:graphicData uri="http://schemas.openxmlformats.org/drawingml/2006/table">
            <a:tbl>
              <a:tblPr/>
              <a:tblGrid>
                <a:gridCol w="685800"/>
                <a:gridCol w="4787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Bounded (based on 5% threshold, Far West based on 7.5% threshold)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90th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F3F7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SSWG Forecast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97590"/>
              </p:ext>
            </p:extLst>
          </p:nvPr>
        </p:nvGraphicFramePr>
        <p:xfrm>
          <a:off x="570502" y="1288414"/>
          <a:ext cx="7811500" cy="2716451"/>
        </p:xfrm>
        <a:graphic>
          <a:graphicData uri="http://schemas.openxmlformats.org/drawingml/2006/table">
            <a:tbl>
              <a:tblPr/>
              <a:tblGrid>
                <a:gridCol w="744286"/>
                <a:gridCol w="832056"/>
                <a:gridCol w="747798"/>
                <a:gridCol w="747798"/>
                <a:gridCol w="747798"/>
                <a:gridCol w="832056"/>
                <a:gridCol w="832056"/>
                <a:gridCol w="747798"/>
                <a:gridCol w="747798"/>
                <a:gridCol w="832056"/>
              </a:tblGrid>
              <a:tr h="687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31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66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review per PG 3.1.7</a:t>
            </a:r>
          </a:p>
          <a:p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399" y="926068"/>
            <a:ext cx="896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SSWG Load– Based on 18 SSWG cases dated 10/10/2018 less self-served load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430481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</a:t>
            </a:r>
            <a:r>
              <a:rPr lang="en-US" dirty="0"/>
              <a:t>L</a:t>
            </a:r>
            <a:r>
              <a:rPr lang="en-US" dirty="0" smtClean="0"/>
              <a:t>oad Forecast– less losses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646232"/>
              </p:ext>
            </p:extLst>
          </p:nvPr>
        </p:nvGraphicFramePr>
        <p:xfrm>
          <a:off x="381002" y="1295400"/>
          <a:ext cx="7696202" cy="2127680"/>
        </p:xfrm>
        <a:graphic>
          <a:graphicData uri="http://schemas.openxmlformats.org/drawingml/2006/table">
            <a:tbl>
              <a:tblPr/>
              <a:tblGrid>
                <a:gridCol w="789715"/>
                <a:gridCol w="708629"/>
                <a:gridCol w="708629"/>
                <a:gridCol w="708629"/>
                <a:gridCol w="708629"/>
                <a:gridCol w="973042"/>
                <a:gridCol w="973042"/>
                <a:gridCol w="708629"/>
                <a:gridCol w="708629"/>
                <a:gridCol w="708629"/>
              </a:tblGrid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6352"/>
              </p:ext>
            </p:extLst>
          </p:nvPr>
        </p:nvGraphicFramePr>
        <p:xfrm>
          <a:off x="393512" y="3792412"/>
          <a:ext cx="7683690" cy="2345433"/>
        </p:xfrm>
        <a:graphic>
          <a:graphicData uri="http://schemas.openxmlformats.org/drawingml/2006/table">
            <a:tbl>
              <a:tblPr/>
              <a:tblGrid>
                <a:gridCol w="788431"/>
                <a:gridCol w="707477"/>
                <a:gridCol w="707477"/>
                <a:gridCol w="707477"/>
                <a:gridCol w="707477"/>
                <a:gridCol w="971460"/>
                <a:gridCol w="971460"/>
                <a:gridCol w="707477"/>
                <a:gridCol w="707477"/>
                <a:gridCol w="707477"/>
              </a:tblGrid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1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2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282"/>
            <a:ext cx="8382000" cy="518318"/>
          </a:xfrm>
        </p:spPr>
        <p:txBody>
          <a:bodyPr/>
          <a:lstStyle/>
          <a:p>
            <a:r>
              <a:rPr lang="en-US" dirty="0"/>
              <a:t>Load forecast: </a:t>
            </a:r>
            <a:r>
              <a:rPr lang="en-US" dirty="0" smtClean="0"/>
              <a:t>2019 RTP load level –less self-served</a:t>
            </a:r>
            <a:r>
              <a:rPr lang="en-US" dirty="0"/>
              <a:t> </a:t>
            </a:r>
            <a:r>
              <a:rPr lang="en-US" dirty="0" smtClean="0"/>
              <a:t>and losses – preliminary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21383"/>
              </p:ext>
            </p:extLst>
          </p:nvPr>
        </p:nvGraphicFramePr>
        <p:xfrm>
          <a:off x="457200" y="4945404"/>
          <a:ext cx="5473700" cy="577215"/>
        </p:xfrm>
        <a:graphic>
          <a:graphicData uri="http://schemas.openxmlformats.org/drawingml/2006/table">
            <a:tbl>
              <a:tblPr/>
              <a:tblGrid>
                <a:gridCol w="685800"/>
                <a:gridCol w="4787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Bounded (based on 5% threshold, Far West based on 7.5% threshold)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90th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F3F7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SSWG Forecast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614330"/>
              </p:ext>
            </p:extLst>
          </p:nvPr>
        </p:nvGraphicFramePr>
        <p:xfrm>
          <a:off x="457200" y="1564676"/>
          <a:ext cx="8077200" cy="2626327"/>
        </p:xfrm>
        <a:graphic>
          <a:graphicData uri="http://schemas.openxmlformats.org/drawingml/2006/table">
            <a:tbl>
              <a:tblPr/>
              <a:tblGrid>
                <a:gridCol w="769602"/>
                <a:gridCol w="860357"/>
                <a:gridCol w="773234"/>
                <a:gridCol w="773234"/>
                <a:gridCol w="773234"/>
                <a:gridCol w="860357"/>
                <a:gridCol w="860357"/>
                <a:gridCol w="773234"/>
                <a:gridCol w="773234"/>
                <a:gridCol w="860357"/>
              </a:tblGrid>
              <a:tr h="656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23,321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4,568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26,430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13,424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80,924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23,830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4,848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26,719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13,658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83,077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24,345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5,130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13,906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84,702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24,768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5,412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14,156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7,028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86,272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24,909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5,685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14,399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7,223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87,522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25,089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3,002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5,961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14,639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7,419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88,821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11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SSWG load v/s ERCOT 90/10 (less losses and self served)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3811745"/>
            <a:ext cx="4038600" cy="2427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32511"/>
            <a:ext cx="3962400" cy="23816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778" y="1341610"/>
            <a:ext cx="3947262" cy="23725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4161" y="3811745"/>
            <a:ext cx="3955883" cy="237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6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load v/s ERCOT 90/10 (less losses and self served)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3686823" cy="22160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5780" y="3657600"/>
            <a:ext cx="3702062" cy="22251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523" y="1112012"/>
            <a:ext cx="3737319" cy="22463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3666760"/>
            <a:ext cx="3686823" cy="22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6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Load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Preliminary start cases with the proposed load levels have been posted on MIS Secure (no case conditioning steps were applied)</a:t>
            </a:r>
          </a:p>
          <a:p>
            <a:pPr marL="400050" lvl="1" indent="0">
              <a:buNone/>
            </a:pPr>
            <a:r>
              <a:rPr lang="en-US" sz="2000" i="1" dirty="0" smtClean="0">
                <a:hlinkClick r:id="rId2"/>
              </a:rPr>
              <a:t>Grid&gt;Regional Planning&gt;Regional </a:t>
            </a:r>
            <a:r>
              <a:rPr lang="en-US" sz="2000" i="1" dirty="0">
                <a:hlinkClick r:id="rId2"/>
              </a:rPr>
              <a:t>Transmission </a:t>
            </a:r>
            <a:r>
              <a:rPr lang="en-US" sz="2000" i="1" dirty="0" smtClean="0">
                <a:hlinkClick r:id="rId2"/>
              </a:rPr>
              <a:t>Planning&gt;2019 </a:t>
            </a:r>
            <a:r>
              <a:rPr lang="en-US" sz="2000" i="1" dirty="0">
                <a:hlinkClick r:id="rId2"/>
              </a:rPr>
              <a:t>Regional Transmission Plan </a:t>
            </a:r>
            <a:r>
              <a:rPr lang="en-US" sz="2000" i="1" dirty="0" smtClean="0">
                <a:hlinkClick r:id="rId2"/>
              </a:rPr>
              <a:t>Postings</a:t>
            </a:r>
            <a:endParaRPr lang="en-US" sz="2000" i="1" dirty="0"/>
          </a:p>
          <a:p>
            <a:r>
              <a:rPr lang="en-US" sz="2400" dirty="0" smtClean="0"/>
              <a:t>TSPs are requested to review these and provide feedback on the initial draft</a:t>
            </a:r>
          </a:p>
          <a:p>
            <a:r>
              <a:rPr lang="en-US" sz="2400" dirty="0" smtClean="0"/>
              <a:t>TSPs may choose to accept the load forecast, or </a:t>
            </a:r>
          </a:p>
          <a:p>
            <a:r>
              <a:rPr lang="en-US" sz="2400" dirty="0" smtClean="0"/>
              <a:t>TSPs may choose to provide additional justification for cases where the proposed levels are not consistent with their expectations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review: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dates:</a:t>
            </a:r>
          </a:p>
          <a:p>
            <a:r>
              <a:rPr lang="en-US" u="sng" dirty="0" smtClean="0"/>
              <a:t>January 11, 2019: </a:t>
            </a:r>
            <a:r>
              <a:rPr lang="en-US" dirty="0" smtClean="0"/>
              <a:t>A preview case with scaled loads based on the bounded methodology posted by ERCOT.  RTP preliminary load by weather zone shared with TSPs. </a:t>
            </a:r>
          </a:p>
          <a:p>
            <a:r>
              <a:rPr lang="en-US" dirty="0" smtClean="0"/>
              <a:t> </a:t>
            </a:r>
          </a:p>
          <a:p>
            <a:r>
              <a:rPr lang="en-US" u="sng" dirty="0" smtClean="0"/>
              <a:t>January 31, 2019: </a:t>
            </a:r>
            <a:r>
              <a:rPr lang="en-US" dirty="0" smtClean="0"/>
              <a:t>TSPs either approve or provide necessary documentation supporting additional loads. No response from TSP inferred as “No Comments”.</a:t>
            </a:r>
          </a:p>
          <a:p>
            <a:endParaRPr lang="en-US" dirty="0" smtClean="0"/>
          </a:p>
          <a:p>
            <a:r>
              <a:rPr lang="en-US" u="sng" dirty="0" smtClean="0"/>
              <a:t>February 15, 2019: </a:t>
            </a:r>
            <a:r>
              <a:rPr lang="en-US" dirty="0" smtClean="0"/>
              <a:t>ERCOT completes load review and RTP load level finalized.</a:t>
            </a:r>
          </a:p>
          <a:p>
            <a:endParaRPr lang="en-US" dirty="0" smtClean="0"/>
          </a:p>
          <a:p>
            <a:r>
              <a:rPr lang="en-US" u="sng" dirty="0" smtClean="0"/>
              <a:t>February 28, 2019: </a:t>
            </a:r>
            <a:r>
              <a:rPr lang="en-US" dirty="0" smtClean="0"/>
              <a:t>TSPs submit IDEVs to ERCOT to reflect the load review results.</a:t>
            </a:r>
          </a:p>
        </p:txBody>
      </p:sp>
    </p:spTree>
    <p:extLst>
      <p:ext uri="{BB962C8B-B14F-4D97-AF65-F5344CB8AC3E}">
        <p14:creationId xmlns:p14="http://schemas.microsoft.com/office/powerpoint/2010/main" val="388299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TPs and TOs to provide feedback on proposed load level (by January 31 2019)</a:t>
            </a:r>
          </a:p>
          <a:p>
            <a:endParaRPr lang="en-US" sz="2400" dirty="0" smtClean="0"/>
          </a:p>
          <a:p>
            <a:r>
              <a:rPr lang="en-US" sz="2400" dirty="0" smtClean="0"/>
              <a:t>Feedback provided to </a:t>
            </a:r>
          </a:p>
          <a:p>
            <a:pPr lvl="1"/>
            <a:r>
              <a:rPr lang="en-US" sz="2000" dirty="0" smtClean="0"/>
              <a:t>Calvin Opheim (Calvin.Opheim@ercot.com)</a:t>
            </a:r>
          </a:p>
          <a:p>
            <a:pPr lvl="1"/>
            <a:r>
              <a:rPr lang="en-US" sz="2000" dirty="0" smtClean="0"/>
              <a:t>Sandeep Borkar (</a:t>
            </a:r>
            <a:r>
              <a:rPr lang="en-US" sz="2000" dirty="0" smtClean="0">
                <a:hlinkClick r:id="rId2"/>
              </a:rPr>
              <a:t>Sandeep.Borkar@ercot.com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Ping Yan (</a:t>
            </a:r>
            <a:r>
              <a:rPr lang="en-US" sz="2000" dirty="0" smtClean="0">
                <a:hlinkClick r:id="rId3"/>
              </a:rPr>
              <a:t>Ping.Yan@ercot.com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ERCOT to complete Load Review and finalize RTP load levels (by February 15, 2019)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10643</TotalTime>
  <Words>875</Words>
  <Application>Microsoft Office PowerPoint</Application>
  <PresentationFormat>On-screen Show (4:3)</PresentationFormat>
  <Paragraphs>370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Load forecast (MW)</vt:lpstr>
      <vt:lpstr>Load forecast: 2019 RTP load level –less self-served and losses – preliminary (MW)</vt:lpstr>
      <vt:lpstr>SSWG load v/s ERCOT 90/10 (less losses and self served)</vt:lpstr>
      <vt:lpstr>SSWG load v/s ERCOT 90/10 (less losses and self served)</vt:lpstr>
      <vt:lpstr>2019 Load review</vt:lpstr>
      <vt:lpstr>Load review: Schedule</vt:lpstr>
      <vt:lpstr>Next steps</vt:lpstr>
      <vt:lpstr>Questions</vt:lpstr>
      <vt:lpstr>PowerPoint Presentation</vt:lpstr>
      <vt:lpstr>References</vt:lpstr>
      <vt:lpstr>Bounded higher-of methodology (x=7.5% for Far West and x=5% for others)</vt:lpstr>
      <vt:lpstr>Load review process</vt:lpstr>
      <vt:lpstr>Load forecast: 2019 RTP load level (with self-served) – preliminary (MW)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191</cp:revision>
  <cp:lastPrinted>2016-01-21T20:53:15Z</cp:lastPrinted>
  <dcterms:created xsi:type="dcterms:W3CDTF">2016-01-21T15:20:31Z</dcterms:created>
  <dcterms:modified xsi:type="dcterms:W3CDTF">2019-01-17T22:45:39Z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