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16"/>
  </p:notesMasterIdLst>
  <p:handoutMasterIdLst>
    <p:handoutMasterId r:id="rId17"/>
  </p:handoutMasterIdLst>
  <p:sldIdLst>
    <p:sldId id="260" r:id="rId7"/>
    <p:sldId id="306" r:id="rId8"/>
    <p:sldId id="280" r:id="rId9"/>
    <p:sldId id="293" r:id="rId10"/>
    <p:sldId id="292" r:id="rId11"/>
    <p:sldId id="294" r:id="rId12"/>
    <p:sldId id="295" r:id="rId13"/>
    <p:sldId id="304" r:id="rId14"/>
    <p:sldId id="30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C10"/>
    <a:srgbClr val="C4FB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81565" autoAdjust="0"/>
  </p:normalViewPr>
  <p:slideViewPr>
    <p:cSldViewPr showGuides="1">
      <p:cViewPr varScale="1">
        <p:scale>
          <a:sx n="83" d="100"/>
          <a:sy n="83" d="100"/>
        </p:scale>
        <p:origin x="1212" y="7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177596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94708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hong.xiao@ercot.com" TargetMode="External"/><Relationship Id="rId2" Type="http://schemas.openxmlformats.org/officeDocument/2006/relationships/hyperlink" Target="mailto:julie.jin@ercot.com" TargetMode="Externa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mailto:sandeep.borkar@erc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1292662"/>
          </a:xfrm>
          <a:prstGeom prst="rect">
            <a:avLst/>
          </a:prstGeom>
          <a:noFill/>
        </p:spPr>
        <p:txBody>
          <a:bodyPr wrap="square" rtlCol="0">
            <a:spAutoFit/>
          </a:bodyPr>
          <a:lstStyle/>
          <a:p>
            <a:pPr algn="ctr">
              <a:spcBef>
                <a:spcPct val="0"/>
              </a:spcBef>
            </a:pPr>
            <a:r>
              <a:rPr lang="en-US" altLang="en-US" sz="2400" b="1" dirty="0" smtClean="0"/>
              <a:t>2018 </a:t>
            </a:r>
            <a:r>
              <a:rPr lang="en-US" altLang="en-US" sz="2400" b="1" dirty="0"/>
              <a:t>LTSA Key Findings</a:t>
            </a:r>
          </a:p>
          <a:p>
            <a:endParaRPr lang="en-US" dirty="0"/>
          </a:p>
          <a:p>
            <a:pPr algn="ctr"/>
            <a:r>
              <a:rPr lang="en-US" dirty="0"/>
              <a:t>January, </a:t>
            </a:r>
            <a:r>
              <a:rPr lang="en-US" dirty="0" smtClean="0"/>
              <a:t>2019</a:t>
            </a:r>
            <a:endParaRPr lang="en-US" dirty="0"/>
          </a:p>
          <a:p>
            <a:pPr algn="ctr"/>
            <a:r>
              <a:rPr lang="en-US" dirty="0"/>
              <a:t>RPG Meeting</a:t>
            </a:r>
          </a:p>
        </p:txBody>
      </p:sp>
    </p:spTree>
    <p:extLst>
      <p:ext uri="{BB962C8B-B14F-4D97-AF65-F5344CB8AC3E}">
        <p14:creationId xmlns:p14="http://schemas.microsoft.com/office/powerpoint/2010/main" val="73060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304800" y="815182"/>
            <a:ext cx="8534400" cy="4319832"/>
          </a:xfrm>
        </p:spPr>
        <p:txBody>
          <a:bodyPr/>
          <a:lstStyle/>
          <a:p>
            <a:pPr marL="0" indent="0" algn="just">
              <a:buNone/>
            </a:pPr>
            <a:r>
              <a:rPr lang="en-US" sz="1600" b="1" dirty="0"/>
              <a:t>Purpose</a:t>
            </a:r>
            <a:endParaRPr lang="en-US" sz="1600" dirty="0"/>
          </a:p>
          <a:p>
            <a:pPr marL="0" indent="0" algn="just">
              <a:buNone/>
            </a:pPr>
            <a:r>
              <a:rPr lang="en-US" sz="1200" dirty="0"/>
              <a:t> </a:t>
            </a:r>
            <a:r>
              <a:rPr lang="en-US" sz="1400" dirty="0" smtClean="0"/>
              <a:t>This </a:t>
            </a:r>
            <a:r>
              <a:rPr lang="en-US" sz="1400" dirty="0"/>
              <a:t>presentation is based on a report prepared for Electric Reliability Council of Texas, Inc. (ERCOT), and is offered for informational purposes only.  Neither this presentation, nor the underlying report, should be viewed as advice, containing comprehensive information, or applicable to any potential opportunity in the ERCOT market.  All information contained herein is strictly provided “AS IS.”</a:t>
            </a:r>
          </a:p>
          <a:p>
            <a:pPr marL="457200" lvl="1" indent="0" algn="just">
              <a:buNone/>
            </a:pPr>
            <a:r>
              <a:rPr lang="en-US" sz="1200" dirty="0"/>
              <a:t> </a:t>
            </a:r>
          </a:p>
          <a:p>
            <a:pPr marL="0" indent="0" algn="just">
              <a:buNone/>
            </a:pPr>
            <a:r>
              <a:rPr lang="en-US" sz="1600" b="1" dirty="0"/>
              <a:t>No Reliance or Warranty</a:t>
            </a:r>
            <a:endParaRPr lang="en-US" sz="1600" dirty="0"/>
          </a:p>
          <a:p>
            <a:pPr marL="0" indent="0" algn="just">
              <a:buNone/>
            </a:pPr>
            <a:r>
              <a:rPr lang="en-US" sz="1200" b="1" dirty="0"/>
              <a:t> </a:t>
            </a:r>
            <a:r>
              <a:rPr lang="en-US" sz="1400" dirty="0" smtClean="0"/>
              <a:t>This </a:t>
            </a:r>
            <a:r>
              <a:rPr lang="en-US" sz="1400" dirty="0"/>
              <a:t>presentation contains data provided by ERCOT and/or third parties, and may contain conclusions or forecasts that rely on that data. This data, or any other information contained in this </a:t>
            </a:r>
            <a:r>
              <a:rPr lang="en-US" sz="1400" dirty="0" smtClean="0"/>
              <a:t>presentation, </a:t>
            </a:r>
            <a:r>
              <a:rPr lang="en-US" sz="1400" dirty="0"/>
              <a:t>may contain errors or omissions. ERCOT does not warrant or represent that the data, conclusions, </a:t>
            </a:r>
            <a:r>
              <a:rPr lang="en-US" sz="1400" dirty="0" smtClean="0"/>
              <a:t>forecasts, </a:t>
            </a:r>
            <a:r>
              <a:rPr lang="en-US" sz="1400" dirty="0"/>
              <a:t>or any other information </a:t>
            </a:r>
            <a:r>
              <a:rPr lang="en-US" sz="1400" dirty="0" smtClean="0"/>
              <a:t>contained herein are </a:t>
            </a:r>
            <a:r>
              <a:rPr lang="en-US" sz="1400" dirty="0"/>
              <a:t>accurate, reliable, complete, or current, or that they are suitable for any particular purpose. You should independently verify the accuracy, completeness, reliability, and suitability of any information contained herein for any use, and seek your own independent expert advice concerning the information contained herein. ERCOT disclaims any and all express or implied warranties of any kind relating to this presentation.  </a:t>
            </a:r>
          </a:p>
          <a:p>
            <a:pPr marL="0" indent="0" algn="just">
              <a:buNone/>
            </a:pPr>
            <a:r>
              <a:rPr lang="en-US" sz="1200" dirty="0"/>
              <a:t> </a:t>
            </a:r>
          </a:p>
          <a:p>
            <a:pPr marL="0" indent="0" algn="just">
              <a:buNone/>
            </a:pPr>
            <a:r>
              <a:rPr lang="en-US" sz="1600" b="1" dirty="0"/>
              <a:t>Limitation of Liability</a:t>
            </a:r>
            <a:endParaRPr lang="en-US" sz="1600" dirty="0"/>
          </a:p>
          <a:p>
            <a:pPr marL="0" indent="0" algn="just">
              <a:buNone/>
            </a:pPr>
            <a:r>
              <a:rPr lang="en-US" sz="1200" b="1" dirty="0"/>
              <a:t> </a:t>
            </a:r>
            <a:r>
              <a:rPr lang="en-US" sz="1400" dirty="0" smtClean="0"/>
              <a:t>To </a:t>
            </a:r>
            <a:r>
              <a:rPr lang="en-US" sz="1400" dirty="0"/>
              <a:t>the fullest extent permitted by law, ERCOT and its advisers, consultants, and other contributors to this presentation (and their respective associated companies, businesses, partners, directors, officers or employees) shall not be liable for any errors, omissions, defects, or misrepresentations in the information contained in this presentation, or for any loss or damage suffered by persons who use or rely on such information.  By reviewing this presentation, you are acknowledging your agreement to the disclaimers, releases, and other terms or language on this Disclaimer page. </a:t>
            </a:r>
          </a:p>
          <a:p>
            <a:pPr marL="0" indent="0" algn="just">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23502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7" y="243682"/>
            <a:ext cx="8458200" cy="1143000"/>
          </a:xfrm>
        </p:spPr>
        <p:txBody>
          <a:bodyPr/>
          <a:lstStyle/>
          <a:p>
            <a:r>
              <a:rPr lang="en-US" dirty="0"/>
              <a:t>Key finding </a:t>
            </a:r>
            <a:r>
              <a:rPr lang="en-US" dirty="0" smtClean="0"/>
              <a:t>I: </a:t>
            </a:r>
            <a:r>
              <a:rPr lang="en-US" dirty="0"/>
              <a:t>Solar capacity additions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
        <p:nvSpPr>
          <p:cNvPr id="7" name="TextBox 6"/>
          <p:cNvSpPr txBox="1"/>
          <p:nvPr/>
        </p:nvSpPr>
        <p:spPr>
          <a:xfrm>
            <a:off x="3735878" y="1362264"/>
            <a:ext cx="5334000" cy="338554"/>
          </a:xfrm>
          <a:prstGeom prst="rect">
            <a:avLst/>
          </a:prstGeom>
          <a:noFill/>
        </p:spPr>
        <p:txBody>
          <a:bodyPr wrap="square" rtlCol="0">
            <a:spAutoFit/>
          </a:bodyPr>
          <a:lstStyle/>
          <a:p>
            <a:pPr algn="ctr"/>
            <a:r>
              <a:rPr lang="en-US" sz="1600" dirty="0" smtClean="0"/>
              <a:t>Generation capacity additions across </a:t>
            </a:r>
            <a:r>
              <a:rPr lang="en-US" sz="1600" dirty="0"/>
              <a:t>LTSA scenarios</a:t>
            </a:r>
          </a:p>
        </p:txBody>
      </p:sp>
      <p:sp>
        <p:nvSpPr>
          <p:cNvPr id="9" name="Rectangle 8"/>
          <p:cNvSpPr/>
          <p:nvPr/>
        </p:nvSpPr>
        <p:spPr>
          <a:xfrm>
            <a:off x="76200" y="1351303"/>
            <a:ext cx="3429000" cy="3785652"/>
          </a:xfrm>
          <a:prstGeom prst="rect">
            <a:avLst/>
          </a:prstGeom>
        </p:spPr>
        <p:txBody>
          <a:bodyPr wrap="square">
            <a:spAutoFit/>
          </a:bodyPr>
          <a:lstStyle/>
          <a:p>
            <a:pPr marL="285750" indent="-285750">
              <a:buFont typeface="Arial" panose="020B0604020202020204" pitchFamily="34" charset="0"/>
              <a:buChar char="•"/>
            </a:pPr>
            <a:r>
              <a:rPr lang="en-US" sz="2000" dirty="0"/>
              <a:t>Amount of solar capacity additions </a:t>
            </a:r>
            <a:r>
              <a:rPr lang="en-US" sz="2000" dirty="0" smtClean="0"/>
              <a:t>ranged </a:t>
            </a:r>
            <a:r>
              <a:rPr lang="en-US" sz="2000" dirty="0"/>
              <a:t>from 3.9 GW to 15.1 </a:t>
            </a:r>
            <a:r>
              <a:rPr lang="en-US" sz="2000" dirty="0" smtClean="0"/>
              <a:t>GW.</a:t>
            </a:r>
          </a:p>
          <a:p>
            <a:pPr marL="285750" indent="-285750">
              <a:buFont typeface="Arial" panose="020B0604020202020204" pitchFamily="34" charset="0"/>
              <a:buChar char="•"/>
            </a:pPr>
            <a:r>
              <a:rPr lang="en-US" sz="2000" dirty="0"/>
              <a:t>Solar generation additions </a:t>
            </a:r>
            <a:r>
              <a:rPr lang="en-US" sz="2000" dirty="0" smtClean="0"/>
              <a:t>represented </a:t>
            </a:r>
            <a:r>
              <a:rPr lang="en-US" sz="2000" dirty="0"/>
              <a:t>the largest resource capacity change on the system in three of the five </a:t>
            </a:r>
            <a:r>
              <a:rPr lang="en-US" sz="2000" dirty="0" smtClean="0"/>
              <a:t>scenarios.</a:t>
            </a:r>
            <a:endParaRPr lang="en-US" sz="2000" dirty="0"/>
          </a:p>
          <a:p>
            <a:pPr marL="285750" indent="-285750">
              <a:buFont typeface="Arial" panose="020B0604020202020204" pitchFamily="34" charset="0"/>
              <a:buChar char="•"/>
            </a:pPr>
            <a:r>
              <a:rPr lang="en-US" sz="2000" dirty="0"/>
              <a:t>A mix of solar, wind and natural gas generation capacity </a:t>
            </a:r>
            <a:r>
              <a:rPr lang="en-US" sz="2000" dirty="0" smtClean="0"/>
              <a:t>was </a:t>
            </a:r>
            <a:r>
              <a:rPr lang="en-US" sz="2000" dirty="0"/>
              <a:t>added in every </a:t>
            </a:r>
            <a:r>
              <a:rPr lang="en-US" sz="2000" dirty="0" smtClean="0"/>
              <a:t>scenario</a:t>
            </a:r>
            <a:r>
              <a:rPr lang="en-US" sz="2000" dirty="0" smtClean="0"/>
              <a:t>.</a:t>
            </a:r>
            <a:endParaRPr lang="en-US" sz="2000" dirty="0"/>
          </a:p>
        </p:txBody>
      </p:sp>
      <p:pic>
        <p:nvPicPr>
          <p:cNvPr id="11" name="Picture 10"/>
          <p:cNvPicPr>
            <a:picLocks noChangeAspect="1"/>
          </p:cNvPicPr>
          <p:nvPr/>
        </p:nvPicPr>
        <p:blipFill>
          <a:blip r:embed="rId2"/>
          <a:stretch>
            <a:fillRect/>
          </a:stretch>
        </p:blipFill>
        <p:spPr>
          <a:xfrm>
            <a:off x="3733800" y="1676400"/>
            <a:ext cx="5282293" cy="2999492"/>
          </a:xfrm>
          <a:prstGeom prst="rect">
            <a:avLst/>
          </a:prstGeom>
        </p:spPr>
      </p:pic>
      <p:sp>
        <p:nvSpPr>
          <p:cNvPr id="12" name="TextBox 11"/>
          <p:cNvSpPr txBox="1"/>
          <p:nvPr/>
        </p:nvSpPr>
        <p:spPr>
          <a:xfrm>
            <a:off x="3773978" y="4800600"/>
            <a:ext cx="5257800" cy="584775"/>
          </a:xfrm>
          <a:prstGeom prst="rect">
            <a:avLst/>
          </a:prstGeom>
          <a:noFill/>
        </p:spPr>
        <p:txBody>
          <a:bodyPr wrap="square" rtlCol="0">
            <a:spAutoFit/>
          </a:bodyPr>
          <a:lstStyle/>
          <a:p>
            <a:r>
              <a:rPr lang="en-US" sz="1600" dirty="0" smtClean="0"/>
              <a:t>* In addition, 20 MW battery storage was added in High Economic Growth scenario</a:t>
            </a:r>
            <a:endParaRPr lang="en-US" sz="1600" dirty="0"/>
          </a:p>
        </p:txBody>
      </p:sp>
    </p:spTree>
    <p:extLst>
      <p:ext uri="{BB962C8B-B14F-4D97-AF65-F5344CB8AC3E}">
        <p14:creationId xmlns:p14="http://schemas.microsoft.com/office/powerpoint/2010/main" val="4163736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7" y="243682"/>
            <a:ext cx="8458200" cy="1143000"/>
          </a:xfrm>
        </p:spPr>
        <p:txBody>
          <a:bodyPr/>
          <a:lstStyle/>
          <a:p>
            <a:r>
              <a:rPr lang="en-US" dirty="0"/>
              <a:t>Key finding </a:t>
            </a:r>
            <a:r>
              <a:rPr lang="en-US" dirty="0" smtClean="0"/>
              <a:t>II: Net-load peak </a:t>
            </a:r>
            <a:r>
              <a:rPr lang="en-US" dirty="0"/>
              <a:t>resource adequacy challenge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3" name="Picture 2"/>
          <p:cNvPicPr>
            <a:picLocks noChangeAspect="1"/>
          </p:cNvPicPr>
          <p:nvPr/>
        </p:nvPicPr>
        <p:blipFill>
          <a:blip r:embed="rId2"/>
          <a:stretch>
            <a:fillRect/>
          </a:stretch>
        </p:blipFill>
        <p:spPr>
          <a:xfrm>
            <a:off x="1730056" y="1447800"/>
            <a:ext cx="5413308" cy="2766802"/>
          </a:xfrm>
          <a:prstGeom prst="rect">
            <a:avLst/>
          </a:prstGeom>
        </p:spPr>
      </p:pic>
      <p:sp>
        <p:nvSpPr>
          <p:cNvPr id="6" name="Rectangle 5"/>
          <p:cNvSpPr/>
          <p:nvPr/>
        </p:nvSpPr>
        <p:spPr>
          <a:xfrm>
            <a:off x="1740942" y="1078468"/>
            <a:ext cx="5707448" cy="369332"/>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Load vs Net Load for Current Trends Scenario in 2033</a:t>
            </a:r>
            <a:endParaRPr lang="en-US" dirty="0"/>
          </a:p>
        </p:txBody>
      </p:sp>
      <p:sp>
        <p:nvSpPr>
          <p:cNvPr id="8" name="Rectangle 7"/>
          <p:cNvSpPr/>
          <p:nvPr/>
        </p:nvSpPr>
        <p:spPr>
          <a:xfrm>
            <a:off x="228600" y="4191000"/>
            <a:ext cx="8839200" cy="2246769"/>
          </a:xfrm>
          <a:prstGeom prst="rect">
            <a:avLst/>
          </a:prstGeom>
        </p:spPr>
        <p:txBody>
          <a:bodyPr wrap="square">
            <a:spAutoFit/>
          </a:bodyPr>
          <a:lstStyle/>
          <a:p>
            <a:pPr marL="285750" indent="-285750">
              <a:buFont typeface="Arial" panose="020B0604020202020204" pitchFamily="34" charset="0"/>
              <a:buChar char="•"/>
            </a:pPr>
            <a:r>
              <a:rPr lang="en-US" sz="2000" dirty="0"/>
              <a:t>The 2018 LTSA capacity expansion modeling results </a:t>
            </a:r>
            <a:r>
              <a:rPr lang="en-US" sz="2000" dirty="0" smtClean="0"/>
              <a:t>indicated </a:t>
            </a:r>
            <a:r>
              <a:rPr lang="en-US" sz="2000" dirty="0"/>
              <a:t>a potential operational challenge due to capacity shortages in summer evenings when solar generation ramped down. </a:t>
            </a:r>
            <a:endParaRPr lang="en-US" sz="2000" dirty="0" smtClean="0"/>
          </a:p>
          <a:p>
            <a:pPr marL="285750" indent="-285750">
              <a:buFont typeface="Arial" panose="020B0604020202020204" pitchFamily="34" charset="0"/>
              <a:buChar char="•"/>
            </a:pPr>
            <a:r>
              <a:rPr lang="en-US" sz="2000" dirty="0" smtClean="0"/>
              <a:t>The potential generation </a:t>
            </a:r>
            <a:r>
              <a:rPr lang="en-US" sz="2000" dirty="0"/>
              <a:t>capacity shortage </a:t>
            </a:r>
            <a:r>
              <a:rPr lang="en-US" sz="2000" dirty="0" smtClean="0"/>
              <a:t>occurred </a:t>
            </a:r>
            <a:r>
              <a:rPr lang="en-US" sz="2000" dirty="0"/>
              <a:t>in a relatively small number of </a:t>
            </a:r>
            <a:r>
              <a:rPr lang="en-US" sz="2000" dirty="0" smtClean="0"/>
              <a:t>hours. To serve the net peak demand, suitable resources will need sufficient </a:t>
            </a:r>
            <a:r>
              <a:rPr lang="en-US" sz="2000" dirty="0"/>
              <a:t>ramping capabilities and be financially viable even though they could only be operated a limited number of hours each year. </a:t>
            </a:r>
            <a:r>
              <a:rPr lang="en-US" sz="2000" dirty="0" smtClean="0"/>
              <a:t> </a:t>
            </a:r>
            <a:endParaRPr lang="en-US" sz="2000" dirty="0"/>
          </a:p>
        </p:txBody>
      </p:sp>
    </p:spTree>
    <p:extLst>
      <p:ext uri="{BB962C8B-B14F-4D97-AF65-F5344CB8AC3E}">
        <p14:creationId xmlns:p14="http://schemas.microsoft.com/office/powerpoint/2010/main" val="219605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6" y="243682"/>
            <a:ext cx="8778434" cy="1143000"/>
          </a:xfrm>
        </p:spPr>
        <p:txBody>
          <a:bodyPr/>
          <a:lstStyle/>
          <a:p>
            <a:r>
              <a:rPr lang="en-US" dirty="0"/>
              <a:t>Key finding III: </a:t>
            </a:r>
            <a:r>
              <a:rPr lang="en-US" dirty="0" smtClean="0"/>
              <a:t>High EV adoption increases demand and shifts hourly load profile significantly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sp>
        <p:nvSpPr>
          <p:cNvPr id="7" name="TextBox 6"/>
          <p:cNvSpPr txBox="1"/>
          <p:nvPr/>
        </p:nvSpPr>
        <p:spPr>
          <a:xfrm>
            <a:off x="0" y="4114800"/>
            <a:ext cx="89916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Based on stakeholder inputs, the </a:t>
            </a:r>
            <a:r>
              <a:rPr lang="en-US" sz="2000" dirty="0"/>
              <a:t>total peak charging demand </a:t>
            </a:r>
            <a:r>
              <a:rPr lang="en-US" sz="2000" dirty="0" smtClean="0"/>
              <a:t>was over </a:t>
            </a:r>
            <a:r>
              <a:rPr lang="en-US" sz="2000" dirty="0"/>
              <a:t>18,500 MW at </a:t>
            </a:r>
            <a:r>
              <a:rPr lang="en-US" sz="2000" dirty="0" smtClean="0"/>
              <a:t>midnight. Approximately </a:t>
            </a:r>
            <a:r>
              <a:rPr lang="en-US" sz="2000" dirty="0"/>
              <a:t>5,000 to 6,000 MW of charging demand </a:t>
            </a:r>
            <a:r>
              <a:rPr lang="en-US" sz="2000" dirty="0" smtClean="0"/>
              <a:t>showed up for </a:t>
            </a:r>
            <a:r>
              <a:rPr lang="en-US" sz="2000" dirty="0"/>
              <a:t>hours ending 1600 through </a:t>
            </a:r>
            <a:r>
              <a:rPr lang="en-US" sz="2000" dirty="0" smtClean="0"/>
              <a:t>1800.</a:t>
            </a:r>
          </a:p>
          <a:p>
            <a:pPr marL="285750" indent="-285750">
              <a:buFont typeface="Arial" panose="020B0604020202020204" pitchFamily="34" charset="0"/>
              <a:buChar char="•"/>
            </a:pPr>
            <a:r>
              <a:rPr lang="en-US" sz="2000" dirty="0"/>
              <a:t>T</a:t>
            </a:r>
            <a:r>
              <a:rPr lang="en-US" sz="2000" dirty="0" smtClean="0"/>
              <a:t>he summer peak </a:t>
            </a:r>
            <a:r>
              <a:rPr lang="en-US" sz="2000" dirty="0"/>
              <a:t>hour of the day shifted from hour ending 1700 to 2200 in </a:t>
            </a:r>
            <a:r>
              <a:rPr lang="en-US" sz="2000" dirty="0" smtClean="0"/>
              <a:t>the night.</a:t>
            </a:r>
          </a:p>
        </p:txBody>
      </p:sp>
      <p:pic>
        <p:nvPicPr>
          <p:cNvPr id="5" name="Picture 4"/>
          <p:cNvPicPr>
            <a:picLocks noChangeAspect="1"/>
          </p:cNvPicPr>
          <p:nvPr/>
        </p:nvPicPr>
        <p:blipFill>
          <a:blip r:embed="rId2"/>
          <a:stretch>
            <a:fillRect/>
          </a:stretch>
        </p:blipFill>
        <p:spPr>
          <a:xfrm>
            <a:off x="1828800" y="1587649"/>
            <a:ext cx="4862299" cy="2326183"/>
          </a:xfrm>
          <a:prstGeom prst="rect">
            <a:avLst/>
          </a:prstGeom>
        </p:spPr>
      </p:pic>
    </p:spTree>
    <p:extLst>
      <p:ext uri="{BB962C8B-B14F-4D97-AF65-F5344CB8AC3E}">
        <p14:creationId xmlns:p14="http://schemas.microsoft.com/office/powerpoint/2010/main" val="151931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6" y="243682"/>
            <a:ext cx="8778434" cy="1143000"/>
          </a:xfrm>
        </p:spPr>
        <p:txBody>
          <a:bodyPr/>
          <a:lstStyle/>
          <a:p>
            <a:r>
              <a:rPr lang="en-US" dirty="0"/>
              <a:t>Key finding III: </a:t>
            </a:r>
            <a:r>
              <a:rPr lang="en-US" dirty="0" smtClean="0"/>
              <a:t>High EV adoption increases demand and shifts hourly load profile significantly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sp>
        <p:nvSpPr>
          <p:cNvPr id="7" name="TextBox 6"/>
          <p:cNvSpPr txBox="1"/>
          <p:nvPr/>
        </p:nvSpPr>
        <p:spPr>
          <a:xfrm>
            <a:off x="0" y="4114800"/>
            <a:ext cx="89916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 sensitivity case, in which EV adoption was assumed to be 50% of that in the Emerging Technology scenario,</a:t>
            </a:r>
            <a:r>
              <a:rPr lang="en-US" sz="2000" dirty="0"/>
              <a:t> was developed to investigate the relationship between generation expansion results and adoption level of EVs. </a:t>
            </a:r>
            <a:endParaRPr lang="en-US" sz="2000" dirty="0" smtClean="0"/>
          </a:p>
          <a:p>
            <a:pPr marL="285750" indent="-285750">
              <a:buFont typeface="Arial" panose="020B0604020202020204" pitchFamily="34" charset="0"/>
              <a:buChar char="•"/>
            </a:pPr>
            <a:r>
              <a:rPr lang="en-US" sz="2000" dirty="0" smtClean="0"/>
              <a:t>The sensitivity analysis showed </a:t>
            </a:r>
            <a:r>
              <a:rPr lang="en-US" sz="2000" dirty="0"/>
              <a:t>a positive correlation between EV </a:t>
            </a:r>
            <a:r>
              <a:rPr lang="en-US" sz="2000" dirty="0" smtClean="0"/>
              <a:t>adoption and gas </a:t>
            </a:r>
            <a:r>
              <a:rPr lang="en-US" sz="2000" dirty="0"/>
              <a:t>generation </a:t>
            </a:r>
            <a:r>
              <a:rPr lang="en-US" sz="2000" dirty="0" smtClean="0"/>
              <a:t>additions, </a:t>
            </a:r>
            <a:r>
              <a:rPr lang="en-US" sz="2000" dirty="0"/>
              <a:t>and a negative correlation with solar generation </a:t>
            </a:r>
            <a:r>
              <a:rPr lang="en-US" sz="2000" dirty="0" smtClean="0"/>
              <a:t>additions and retirements.</a:t>
            </a:r>
            <a:endParaRPr lang="en-US" sz="2000" dirty="0"/>
          </a:p>
        </p:txBody>
      </p:sp>
      <p:pic>
        <p:nvPicPr>
          <p:cNvPr id="11" name="Picture 10"/>
          <p:cNvPicPr>
            <a:picLocks noChangeAspect="1"/>
          </p:cNvPicPr>
          <p:nvPr/>
        </p:nvPicPr>
        <p:blipFill>
          <a:blip r:embed="rId2"/>
          <a:stretch>
            <a:fillRect/>
          </a:stretch>
        </p:blipFill>
        <p:spPr>
          <a:xfrm>
            <a:off x="1458219" y="1219200"/>
            <a:ext cx="6593128" cy="2971800"/>
          </a:xfrm>
          <a:prstGeom prst="rect">
            <a:avLst/>
          </a:prstGeom>
        </p:spPr>
      </p:pic>
    </p:spTree>
    <p:extLst>
      <p:ext uri="{BB962C8B-B14F-4D97-AF65-F5344CB8AC3E}">
        <p14:creationId xmlns:p14="http://schemas.microsoft.com/office/powerpoint/2010/main" val="110239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Key finding IV: Transmission Projects in west Texas</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dirty="0"/>
          </a:p>
        </p:txBody>
      </p:sp>
      <p:pic>
        <p:nvPicPr>
          <p:cNvPr id="5" name="Picture 4"/>
          <p:cNvPicPr/>
          <p:nvPr/>
        </p:nvPicPr>
        <p:blipFill rotWithShape="1">
          <a:blip r:embed="rId3"/>
          <a:srcRect l="3388"/>
          <a:stretch/>
        </p:blipFill>
        <p:spPr>
          <a:xfrm>
            <a:off x="3352800" y="786737"/>
            <a:ext cx="5668618" cy="54102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21340317"/>
              </p:ext>
            </p:extLst>
          </p:nvPr>
        </p:nvGraphicFramePr>
        <p:xfrm>
          <a:off x="135835" y="786735"/>
          <a:ext cx="3216966" cy="5600005"/>
        </p:xfrm>
        <a:graphic>
          <a:graphicData uri="http://schemas.openxmlformats.org/drawingml/2006/table">
            <a:tbl>
              <a:tblPr/>
              <a:tblGrid>
                <a:gridCol w="446801"/>
                <a:gridCol w="2770165"/>
              </a:tblGrid>
              <a:tr h="621282">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1</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Oklaunion to </a:t>
                      </a:r>
                      <a:r>
                        <a:rPr lang="en-US" sz="1500" dirty="0" smtClean="0">
                          <a:effectLst/>
                          <a:latin typeface="Calibri" panose="020F0502020204030204" pitchFamily="34" charset="0"/>
                          <a:ea typeface="Times New Roman" panose="02020603050405020304" pitchFamily="18" charset="0"/>
                        </a:rPr>
                        <a:t>West Krum</a:t>
                      </a:r>
                      <a:r>
                        <a:rPr lang="en-US" sz="1500" baseline="0" dirty="0" smtClean="0">
                          <a:effectLst/>
                          <a:latin typeface="Calibri" panose="020F0502020204030204" pitchFamily="34" charset="0"/>
                          <a:ea typeface="Times New Roman" panose="02020603050405020304" pitchFamily="18" charset="0"/>
                        </a:rPr>
                        <a:t> </a:t>
                      </a:r>
                      <a:r>
                        <a:rPr lang="en-US" sz="1500" dirty="0" smtClean="0">
                          <a:effectLst/>
                          <a:latin typeface="Calibri" panose="020F0502020204030204" pitchFamily="34" charset="0"/>
                          <a:ea typeface="Times New Roman" panose="02020603050405020304" pitchFamily="18" charset="0"/>
                        </a:rPr>
                        <a:t>new </a:t>
                      </a:r>
                      <a:r>
                        <a:rPr lang="en-US" sz="1500" dirty="0">
                          <a:effectLst/>
                          <a:latin typeface="Calibri" panose="020F0502020204030204" pitchFamily="34" charset="0"/>
                          <a:ea typeface="Times New Roman" panose="02020603050405020304" pitchFamily="18" charset="0"/>
                        </a:rPr>
                        <a:t>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472677">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2</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Odessa to Bearkat new 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791696">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3</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Lubbock Loop (North to New Oliver new 345-kV line and Long Draw to Grassland 345-kV line upgrade)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51427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4</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Northwest Austin Metro new 345-kV line and 345/138-kV transformer</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51427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5</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Northwest Dallas-Fort Worth new 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51427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6</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Faraday to Morgan Creek new 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51427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7</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Long Draw to Dermott new 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51427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8</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West Texas to San Antonio new 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51427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9</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Bergheim 345/138-kV transformer upgrade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r h="414190">
                <a:tc>
                  <a:txBody>
                    <a:bodyPr/>
                    <a:lstStyle/>
                    <a:p>
                      <a:pPr marL="0" marR="0" algn="ctr">
                        <a:spcBef>
                          <a:spcPts val="0"/>
                        </a:spcBef>
                        <a:spcAft>
                          <a:spcPts val="0"/>
                        </a:spcAft>
                      </a:pPr>
                      <a:r>
                        <a:rPr lang="en-US" sz="1500" dirty="0">
                          <a:effectLst/>
                          <a:latin typeface="Calibri" panose="020F0502020204030204" pitchFamily="34" charset="0"/>
                          <a:ea typeface="Times New Roman" panose="02020603050405020304" pitchFamily="18" charset="0"/>
                        </a:rPr>
                        <a:t>10</a:t>
                      </a:r>
                    </a:p>
                  </a:txBody>
                  <a:tcPr marL="19050" marR="19050" marT="0" marB="0" anchor="ctr">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rPr>
                        <a:t>Odessa to </a:t>
                      </a:r>
                      <a:r>
                        <a:rPr lang="en-US" sz="1500" dirty="0" smtClean="0">
                          <a:effectLst/>
                          <a:latin typeface="Calibri" panose="020F0502020204030204" pitchFamily="34" charset="0"/>
                          <a:ea typeface="Times New Roman" panose="02020603050405020304" pitchFamily="18" charset="0"/>
                        </a:rPr>
                        <a:t>North McCamey</a:t>
                      </a:r>
                      <a:r>
                        <a:rPr lang="en-US" sz="1500" baseline="0" dirty="0" smtClean="0">
                          <a:effectLst/>
                          <a:latin typeface="Calibri" panose="020F0502020204030204" pitchFamily="34" charset="0"/>
                          <a:ea typeface="Times New Roman" panose="02020603050405020304" pitchFamily="18" charset="0"/>
                        </a:rPr>
                        <a:t> </a:t>
                      </a:r>
                      <a:r>
                        <a:rPr lang="en-US" sz="1500" dirty="0" smtClean="0">
                          <a:effectLst/>
                          <a:latin typeface="Calibri" panose="020F0502020204030204" pitchFamily="34" charset="0"/>
                          <a:ea typeface="Times New Roman" panose="02020603050405020304" pitchFamily="18" charset="0"/>
                        </a:rPr>
                        <a:t>new </a:t>
                      </a:r>
                      <a:r>
                        <a:rPr lang="en-US" sz="1500" dirty="0">
                          <a:effectLst/>
                          <a:latin typeface="Calibri" panose="020F0502020204030204" pitchFamily="34" charset="0"/>
                          <a:ea typeface="Times New Roman" panose="02020603050405020304" pitchFamily="18" charset="0"/>
                        </a:rPr>
                        <a:t>345-kV line</a:t>
                      </a:r>
                    </a:p>
                  </a:txBody>
                  <a:tcPr marL="19050" marR="19050" marT="0" marB="0">
                    <a:lnL w="12700" cap="flat" cmpd="sng" algn="ctr">
                      <a:solidFill>
                        <a:srgbClr val="5B6770"/>
                      </a:solidFill>
                      <a:prstDash val="solid"/>
                      <a:round/>
                      <a:headEnd type="none" w="med" len="med"/>
                      <a:tailEnd type="none" w="med" len="med"/>
                    </a:lnL>
                    <a:lnR w="12700" cap="flat" cmpd="sng" algn="ctr">
                      <a:solidFill>
                        <a:srgbClr val="5B6770"/>
                      </a:solidFill>
                      <a:prstDash val="solid"/>
                      <a:round/>
                      <a:headEnd type="none" w="med" len="med"/>
                      <a:tailEnd type="none" w="med" len="med"/>
                    </a:lnR>
                    <a:lnT w="12700" cap="flat" cmpd="sng" algn="ctr">
                      <a:solidFill>
                        <a:srgbClr val="5B6770"/>
                      </a:solidFill>
                      <a:prstDash val="solid"/>
                      <a:round/>
                      <a:headEnd type="none" w="med" len="med"/>
                      <a:tailEnd type="none" w="med" len="med"/>
                    </a:lnT>
                    <a:lnB w="12700" cap="flat" cmpd="sng" algn="ctr">
                      <a:solidFill>
                        <a:srgbClr val="5B677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639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Projects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45181101"/>
              </p:ext>
            </p:extLst>
          </p:nvPr>
        </p:nvGraphicFramePr>
        <p:xfrm>
          <a:off x="609600" y="914400"/>
          <a:ext cx="7566348" cy="5072208"/>
        </p:xfrm>
        <a:graphic>
          <a:graphicData uri="http://schemas.openxmlformats.org/drawingml/2006/table">
            <a:tbl>
              <a:tblPr/>
              <a:tblGrid>
                <a:gridCol w="582558"/>
                <a:gridCol w="3762358"/>
                <a:gridCol w="1127860"/>
                <a:gridCol w="1046786"/>
                <a:gridCol w="1046786"/>
              </a:tblGrid>
              <a:tr h="877779">
                <a:tc>
                  <a:txBody>
                    <a:bodyPr/>
                    <a:lstStyle/>
                    <a:p>
                      <a:pPr algn="ctr" fontAlgn="ctr"/>
                      <a:r>
                        <a:rPr lang="en-US" sz="1400" b="1" i="0" u="none" strike="noStrike" dirty="0">
                          <a:solidFill>
                            <a:srgbClr val="FFFFFF"/>
                          </a:solidFill>
                          <a:effectLst/>
                          <a:latin typeface="Calibri" panose="020F0502020204030204" pitchFamily="34" charset="0"/>
                        </a:rPr>
                        <a:t>Index</a:t>
                      </a:r>
                    </a:p>
                  </a:txBody>
                  <a:tcPr marL="8273" marR="8273" marT="8273"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rgbClr val="FFFFFF"/>
                          </a:solidFill>
                          <a:effectLst/>
                          <a:latin typeface="Calibri" panose="020F0502020204030204" pitchFamily="34" charset="0"/>
                        </a:rPr>
                        <a:t>Description</a:t>
                      </a:r>
                    </a:p>
                  </a:txBody>
                  <a:tcPr marL="8273" marR="8273" marT="8273"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rgbClr val="FFFFFF"/>
                          </a:solidFill>
                          <a:effectLst/>
                          <a:latin typeface="Calibri" panose="020F0502020204030204" pitchFamily="34" charset="0"/>
                        </a:rPr>
                        <a:t>In-service Year</a:t>
                      </a:r>
                    </a:p>
                  </a:txBody>
                  <a:tcPr marL="8273" marR="8273" marT="8273"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rgbClr val="FFFFFF"/>
                          </a:solidFill>
                          <a:effectLst/>
                          <a:latin typeface="Calibri" panose="020F0502020204030204" pitchFamily="34" charset="0"/>
                        </a:rPr>
                        <a:t>Production Cost Savings in 2028 ($M)</a:t>
                      </a:r>
                    </a:p>
                  </a:txBody>
                  <a:tcPr marL="8273" marR="8273" marT="8273"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a:txBody>
                    <a:bodyPr/>
                    <a:lstStyle/>
                    <a:p>
                      <a:pPr algn="ctr" fontAlgn="ctr"/>
                      <a:r>
                        <a:rPr lang="en-US" sz="1400" b="1" i="0" u="none" strike="noStrike" dirty="0">
                          <a:solidFill>
                            <a:srgbClr val="FFFFFF"/>
                          </a:solidFill>
                          <a:effectLst/>
                          <a:latin typeface="Calibri" panose="020F0502020204030204" pitchFamily="34" charset="0"/>
                        </a:rPr>
                        <a:t>Production Cost Savings in 2033 ($M)</a:t>
                      </a:r>
                    </a:p>
                  </a:txBody>
                  <a:tcPr marL="8273" marR="8273" marT="8273"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r>
              <a:tr h="443103">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Build Oklaunion - West Krum, a new double-circuit 345-kV line</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77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81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Build Odessa - Bearkat, a new 345-kV line </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35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42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Lubbock Loop:</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Build North - Oliver, a 345-kV line on new ROW</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Upgrade the Long Draw - Grassland 345-kV line</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108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125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Northwest Austin Metro new 345-kV line and 345/138-kV transformer</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20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17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Northwest Dallas-Fort Worth new 345-kV line</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32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31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6, 7</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Lamesa Area Improvements</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161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197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West Texas to San Antonio new 345-kV line</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182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183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Upgrade the 345/138 kV autotransformer at Bergheim</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10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6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443103">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Odessa to North McCamey new 345-kV line</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2028</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41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40 </a:t>
                      </a:r>
                      <a:endParaRPr lang="en-US"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682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Feedback</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5" name="TextBox 4"/>
          <p:cNvSpPr txBox="1"/>
          <p:nvPr/>
        </p:nvSpPr>
        <p:spPr>
          <a:xfrm>
            <a:off x="304800" y="1143000"/>
            <a:ext cx="7296149" cy="2585323"/>
          </a:xfrm>
          <a:prstGeom prst="rect">
            <a:avLst/>
          </a:prstGeom>
          <a:noFill/>
        </p:spPr>
        <p:txBody>
          <a:bodyPr wrap="square" rtlCol="0">
            <a:spAutoFit/>
          </a:bodyPr>
          <a:lstStyle/>
          <a:p>
            <a:r>
              <a:rPr lang="en-US" dirty="0" smtClean="0"/>
              <a:t>Contact info:</a:t>
            </a:r>
          </a:p>
          <a:p>
            <a:endParaRPr lang="en-US" dirty="0" smtClean="0"/>
          </a:p>
          <a:p>
            <a:r>
              <a:rPr lang="en-US" dirty="0" smtClean="0"/>
              <a:t>	Julie Jin			Hong Xiao</a:t>
            </a:r>
          </a:p>
          <a:p>
            <a:r>
              <a:rPr lang="en-US" dirty="0" smtClean="0"/>
              <a:t>	</a:t>
            </a:r>
            <a:r>
              <a:rPr lang="en-US" dirty="0" smtClean="0">
                <a:hlinkClick r:id="rId2"/>
              </a:rPr>
              <a:t>julie.jin@ercot.com</a:t>
            </a:r>
            <a:r>
              <a:rPr lang="en-US" dirty="0" smtClean="0"/>
              <a:t> 	</a:t>
            </a:r>
            <a:r>
              <a:rPr lang="en-US" dirty="0" smtClean="0">
                <a:hlinkClick r:id="rId3"/>
              </a:rPr>
              <a:t>hong.xiao@ercot.com</a:t>
            </a:r>
            <a:endParaRPr lang="en-US" dirty="0"/>
          </a:p>
          <a:p>
            <a:r>
              <a:rPr lang="en-US" dirty="0" smtClean="0"/>
              <a:t>	512.248.3982	</a:t>
            </a:r>
            <a:r>
              <a:rPr lang="en-US" dirty="0"/>
              <a:t>	</a:t>
            </a:r>
            <a:r>
              <a:rPr lang="en-US" dirty="0" smtClean="0"/>
              <a:t>512.248.3983		</a:t>
            </a:r>
          </a:p>
          <a:p>
            <a:endParaRPr lang="en-US" dirty="0"/>
          </a:p>
          <a:p>
            <a:r>
              <a:rPr lang="en-US" dirty="0" smtClean="0"/>
              <a:t>	Sandeep Borkar</a:t>
            </a:r>
          </a:p>
          <a:p>
            <a:r>
              <a:rPr lang="en-US" dirty="0"/>
              <a:t>	</a:t>
            </a:r>
            <a:r>
              <a:rPr lang="en-US" dirty="0" smtClean="0">
                <a:hlinkClick r:id="rId4"/>
              </a:rPr>
              <a:t>sandeep.borkar@ercot.com</a:t>
            </a:r>
            <a:endParaRPr lang="en-US" dirty="0" smtClean="0"/>
          </a:p>
          <a:p>
            <a:r>
              <a:rPr lang="en-US" dirty="0"/>
              <a:t>	</a:t>
            </a:r>
            <a:r>
              <a:rPr lang="en-US" dirty="0" smtClean="0"/>
              <a:t>512.248.6642</a:t>
            </a:r>
            <a:endParaRPr lang="en-US" dirty="0"/>
          </a:p>
        </p:txBody>
      </p:sp>
      <p:pic>
        <p:nvPicPr>
          <p:cNvPr id="6" name="Picture 2" descr="C:\Users\jtamby\Desktop\ERCOT\0 Presentations Final\PowerPoint Sized Images 2.8.13\Wind Farm 002_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370" y="2895600"/>
            <a:ext cx="3686175" cy="2941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3971914"/>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8F63C-08AC-4CDD-B36F-0851B11853CB}">
  <ds:schemaRefs>
    <ds:schemaRef ds:uri="http://purl.org/dc/elements/1.1/"/>
    <ds:schemaRef ds:uri="c34af464-7aa1-4edd-9be4-83dffc1cb926"/>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17075</TotalTime>
  <Words>563</Words>
  <Application>Microsoft Office PowerPoint</Application>
  <PresentationFormat>On-screen Show (4:3)</PresentationFormat>
  <Paragraphs>121</Paragraphs>
  <Slides>9</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Times New Roman</vt:lpstr>
      <vt:lpstr>1_Custom Design</vt:lpstr>
      <vt:lpstr>Office Theme</vt:lpstr>
      <vt:lpstr>Custom Design</vt:lpstr>
      <vt:lpstr>PowerPoint Presentation</vt:lpstr>
      <vt:lpstr>Disclaimer</vt:lpstr>
      <vt:lpstr>Key finding I: Solar capacity additions </vt:lpstr>
      <vt:lpstr>Key finding II: Net-load peak resource adequacy challenge</vt:lpstr>
      <vt:lpstr>Key finding III: High EV adoption increases demand and shifts hourly load profile significantly</vt:lpstr>
      <vt:lpstr>Key finding III: High EV adoption increases demand and shifts hourly load profile significantly</vt:lpstr>
      <vt:lpstr>Key finding IV: Transmission Projects in west Texas</vt:lpstr>
      <vt:lpstr>Transmission Projects</vt:lpstr>
      <vt:lpstr>Questions &amp; Feedback</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Jin, Julie</cp:lastModifiedBy>
  <cp:revision>187</cp:revision>
  <cp:lastPrinted>2016-11-14T19:26:45Z</cp:lastPrinted>
  <dcterms:created xsi:type="dcterms:W3CDTF">2016-01-21T15:20:31Z</dcterms:created>
  <dcterms:modified xsi:type="dcterms:W3CDTF">2019-01-18T15:15:05Z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