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7"/>
  </p:notesMasterIdLst>
  <p:handoutMasterIdLst>
    <p:handoutMasterId r:id="rId18"/>
  </p:handoutMasterIdLst>
  <p:sldIdLst>
    <p:sldId id="260" r:id="rId6"/>
    <p:sldId id="271" r:id="rId7"/>
    <p:sldId id="261" r:id="rId8"/>
    <p:sldId id="263" r:id="rId9"/>
    <p:sldId id="262" r:id="rId10"/>
    <p:sldId id="265" r:id="rId11"/>
    <p:sldId id="266" r:id="rId12"/>
    <p:sldId id="264" r:id="rId13"/>
    <p:sldId id="269" r:id="rId14"/>
    <p:sldId id="268" r:id="rId15"/>
    <p:sldId id="270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170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64603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Potential Modifications to Wind Capacity Contribution Calculations</a:t>
            </a:r>
            <a:endParaRPr lang="en-US" sz="2000" b="1" dirty="0"/>
          </a:p>
          <a:p>
            <a:endParaRPr lang="en-US" sz="2000" b="1" dirty="0"/>
          </a:p>
          <a:p>
            <a:endParaRPr lang="en-US" dirty="0" smtClean="0"/>
          </a:p>
          <a:p>
            <a:r>
              <a:rPr lang="en-US" dirty="0" smtClean="0"/>
              <a:t>Connor Anderson</a:t>
            </a:r>
            <a:endParaRPr lang="en-US" dirty="0"/>
          </a:p>
          <a:p>
            <a:r>
              <a:rPr lang="en-US" dirty="0" smtClean="0"/>
              <a:t>Resource Adequacy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1/18/2019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534400" cy="518318"/>
          </a:xfrm>
        </p:spPr>
        <p:txBody>
          <a:bodyPr/>
          <a:lstStyle/>
          <a:p>
            <a:r>
              <a:rPr lang="en-US" sz="2600" dirty="0" smtClean="0"/>
              <a:t>Effects of Changes on Summer 2019 (Dec 2018 CDR)</a:t>
            </a:r>
            <a:endParaRPr lang="en-US" sz="2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609600"/>
          </a:xfrm>
        </p:spPr>
        <p:txBody>
          <a:bodyPr/>
          <a:lstStyle/>
          <a:p>
            <a:r>
              <a:rPr lang="en-US" sz="2400" b="1" dirty="0" smtClean="0"/>
              <a:t>2,161 MW of planned wind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9348250"/>
              </p:ext>
            </p:extLst>
          </p:nvPr>
        </p:nvGraphicFramePr>
        <p:xfrm>
          <a:off x="304800" y="1524001"/>
          <a:ext cx="8458199" cy="44196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942405"/>
                <a:gridCol w="724595"/>
                <a:gridCol w="762000"/>
                <a:gridCol w="2398216"/>
                <a:gridCol w="2630983"/>
              </a:tblGrid>
              <a:tr h="8824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Original CDR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Modified CDR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Modified CDR with Count-Weighted Contributions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Modified CDR with Capacity-Weighted Contributions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53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Coastal Contribution (%)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58.0%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58.0%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60.9%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60.9%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</a:tr>
              <a:tr h="5053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Panhandle Contribution (%)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N/A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20.5%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27.3%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27.5%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</a:tr>
              <a:tr h="5053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South Non-Coastal Contribution (%)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N/A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35.5%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45.7%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44.6%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</a:tr>
              <a:tr h="5053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Other Contribution (%)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N/A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13.0%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13.4%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13.4%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</a:tr>
              <a:tr h="5053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Non-Coastal Contribution (%)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14.8%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7187" marR="7187" marT="71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7187" marR="7187" marT="71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7187" marR="7187" marT="71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053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Reserve Margin (%)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8.1%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8.2%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8.3%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8.3%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</a:tr>
              <a:tr h="5053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Change in Reserve Margin (%)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N/A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+0.1</a:t>
                      </a:r>
                      <a:r>
                        <a:rPr lang="en-US" sz="1400" u="none" strike="noStrike" dirty="0">
                          <a:effectLst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+0.2</a:t>
                      </a:r>
                      <a:r>
                        <a:rPr lang="en-US" sz="1400" u="none" strike="noStrike" dirty="0">
                          <a:effectLst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+0.2</a:t>
                      </a:r>
                      <a:r>
                        <a:rPr lang="en-US" sz="1400" u="none" strike="noStrike" dirty="0">
                          <a:effectLst/>
                        </a:rPr>
                        <a:t>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1441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Spring, fall, and winter calculations at next meeting?</a:t>
            </a:r>
          </a:p>
          <a:p>
            <a:endParaRPr lang="en-US" dirty="0" smtClean="0"/>
          </a:p>
          <a:p>
            <a:r>
              <a:rPr lang="en-US" dirty="0" smtClean="0"/>
              <a:t>Discuss wind region definitions in more detail?</a:t>
            </a:r>
          </a:p>
          <a:p>
            <a:endParaRPr lang="en-US" dirty="0" smtClean="0"/>
          </a:p>
          <a:p>
            <a:r>
              <a:rPr lang="en-US" dirty="0" smtClean="0"/>
              <a:t>Ideas for other changes if there is interest in an NPRR?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929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and 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on wind development patterns, ERCOT would like to re-visit the wind regions and calculation methodology for wind capacity contributions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Our goal is to get stakeholder input and possibly develop an NPRR to improve the calculations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583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Background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9530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900" dirty="0" smtClean="0"/>
              <a:t>Seasonal Peak Average Wind Capacity as a Percent of Installed Capacity (“Capacity contribution”) is an estimate of what percentage of wind capacity can be expected to be available during the peak hours of a season</a:t>
            </a:r>
          </a:p>
          <a:p>
            <a:pPr>
              <a:lnSpc>
                <a:spcPct val="150000"/>
              </a:lnSpc>
            </a:pPr>
            <a:r>
              <a:rPr lang="en-US" sz="1900" dirty="0" smtClean="0"/>
              <a:t>For a particular season, the historical HSLs of eligible operational wind units during the top 20 load hours of a season are summed and divided by the installed wind capacity during that season</a:t>
            </a:r>
          </a:p>
          <a:p>
            <a:pPr>
              <a:lnSpc>
                <a:spcPct val="150000"/>
              </a:lnSpc>
            </a:pPr>
            <a:r>
              <a:rPr lang="en-US" sz="1900" dirty="0" smtClean="0"/>
              <a:t>The final capacity contribution is a simple average of the past 10 eligible years of seasonal values</a:t>
            </a:r>
          </a:p>
          <a:p>
            <a:pPr>
              <a:lnSpc>
                <a:spcPct val="150000"/>
              </a:lnSpc>
            </a:pPr>
            <a:r>
              <a:rPr lang="en-US" sz="1900" dirty="0" smtClean="0"/>
              <a:t>Currently, capacity contributions are calculated separately for Coastal Wind and Non-Coastal Wind</a:t>
            </a:r>
            <a:endParaRPr lang="en-US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0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Moving an “eligible” operational unit (almost all units) from one region to another does not change the overall wind capacity contribution</a:t>
            </a:r>
          </a:p>
          <a:p>
            <a:pPr lvl="1"/>
            <a:r>
              <a:rPr lang="en-US" sz="2400" dirty="0" smtClean="0"/>
              <a:t>The change in its previous region’s contribution percentage is mirrored in the opposite direction in its new region</a:t>
            </a:r>
          </a:p>
          <a:p>
            <a:endParaRPr lang="en-US" sz="2800" dirty="0" smtClean="0"/>
          </a:p>
          <a:p>
            <a:r>
              <a:rPr lang="en-US" sz="2800" dirty="0" smtClean="0"/>
              <a:t>The overall effect of the proposed changes on the reserve margin depends heavily on how much planned wind is in a particular CDR/SARA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903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700" dirty="0" smtClean="0"/>
              <a:t>Potential New Regions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Panhandle</a:t>
            </a:r>
          </a:p>
          <a:p>
            <a:pPr lvl="1"/>
            <a:r>
              <a:rPr lang="en-US" sz="2400" dirty="0" smtClean="0"/>
              <a:t>Panhandle wind has higher capacity factors than the rest of non-coastal wind</a:t>
            </a:r>
          </a:p>
          <a:p>
            <a:pPr lvl="1"/>
            <a:r>
              <a:rPr lang="en-US" sz="2400" dirty="0" smtClean="0"/>
              <a:t>Many planned wind projects are in the Panhandle region</a:t>
            </a:r>
          </a:p>
          <a:p>
            <a:r>
              <a:rPr lang="en-US" sz="2800" dirty="0" smtClean="0"/>
              <a:t>South Non-Coastal</a:t>
            </a:r>
          </a:p>
          <a:p>
            <a:pPr lvl="1"/>
            <a:r>
              <a:rPr lang="en-US" sz="2400" dirty="0" smtClean="0"/>
              <a:t>Wind in the south non-coastal region correlates with peak load time better than the rest of non-coastal wind, but usually not as well as coastal wind</a:t>
            </a:r>
          </a:p>
          <a:p>
            <a:pPr lvl="1"/>
            <a:r>
              <a:rPr lang="en-US" sz="2400" dirty="0" smtClean="0"/>
              <a:t>The south non-coastal region is beginning to see increased wind development</a:t>
            </a:r>
          </a:p>
          <a:p>
            <a:pPr lvl="1"/>
            <a:r>
              <a:rPr lang="en-US" sz="2400" dirty="0" smtClean="0"/>
              <a:t>Exact boundaries of region would need to be defined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839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Wind Region Map (Operational Units)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806" y="1032038"/>
            <a:ext cx="6166388" cy="4970137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042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Snapshot of CDR-Eligible Planned Wind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3349879"/>
              </p:ext>
            </p:extLst>
          </p:nvPr>
        </p:nvGraphicFramePr>
        <p:xfrm>
          <a:off x="381000" y="899160"/>
          <a:ext cx="8153397" cy="512064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164771"/>
                <a:gridCol w="1164771"/>
                <a:gridCol w="1164771"/>
                <a:gridCol w="1164771"/>
                <a:gridCol w="1164771"/>
                <a:gridCol w="1164771"/>
                <a:gridCol w="1164771"/>
              </a:tblGrid>
              <a:tr h="8534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 smtClean="0">
                          <a:effectLst/>
                        </a:rPr>
                        <a:t>Region</a:t>
                      </a:r>
                      <a:endParaRPr lang="en-US" sz="13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 smtClean="0">
                          <a:effectLst/>
                        </a:rPr>
                        <a:t>Operational Capacity </a:t>
                      </a:r>
                      <a:r>
                        <a:rPr lang="en-US" sz="1300" b="1" u="none" strike="noStrike" dirty="0">
                          <a:effectLst/>
                        </a:rPr>
                        <a:t>in </a:t>
                      </a:r>
                      <a:r>
                        <a:rPr lang="en-US" sz="1300" b="1" u="none" strike="noStrike" dirty="0" smtClean="0">
                          <a:effectLst/>
                        </a:rPr>
                        <a:t>Summer 2018 (MW)</a:t>
                      </a:r>
                      <a:endParaRPr lang="en-US" sz="13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</a:rPr>
                        <a:t>Planned </a:t>
                      </a:r>
                      <a:r>
                        <a:rPr lang="en-US" sz="1300" b="1" u="none" strike="noStrike" dirty="0" smtClean="0">
                          <a:effectLst/>
                        </a:rPr>
                        <a:t>2019 (MW)</a:t>
                      </a:r>
                      <a:endParaRPr lang="en-US" sz="13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</a:rPr>
                        <a:t>Planned </a:t>
                      </a:r>
                      <a:r>
                        <a:rPr lang="en-US" sz="1300" b="1" u="none" strike="noStrike" dirty="0" smtClean="0">
                          <a:effectLst/>
                        </a:rPr>
                        <a:t>2020 (MW)</a:t>
                      </a:r>
                      <a:endParaRPr lang="en-US" sz="13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</a:rPr>
                        <a:t>Planned </a:t>
                      </a:r>
                      <a:r>
                        <a:rPr lang="en-US" sz="1300" b="1" u="none" strike="noStrike" dirty="0" smtClean="0">
                          <a:effectLst/>
                        </a:rPr>
                        <a:t>2021 (MW)</a:t>
                      </a:r>
                      <a:endParaRPr lang="en-US" sz="13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 smtClean="0">
                          <a:effectLst/>
                        </a:rPr>
                        <a:t>Total (Current</a:t>
                      </a:r>
                      <a:r>
                        <a:rPr lang="en-US" sz="1300" b="1" u="none" strike="noStrike" baseline="0" dirty="0" smtClean="0">
                          <a:effectLst/>
                        </a:rPr>
                        <a:t> + Planned) (MW)</a:t>
                      </a:r>
                      <a:endParaRPr lang="en-US" sz="13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</a:rPr>
                        <a:t>Share of Planned </a:t>
                      </a:r>
                      <a:r>
                        <a:rPr lang="en-US" sz="1300" b="1" u="none" strike="noStrike" dirty="0" smtClean="0">
                          <a:effectLst/>
                        </a:rPr>
                        <a:t>Units</a:t>
                      </a:r>
                      <a:endParaRPr lang="en-US" sz="13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534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</a:rPr>
                        <a:t>Coastal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2,611</a:t>
                      </a:r>
                      <a:endParaRPr lang="en-US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1,507</a:t>
                      </a:r>
                      <a:endParaRPr lang="en-US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447</a:t>
                      </a:r>
                      <a:endParaRPr lang="en-US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0</a:t>
                      </a:r>
                      <a:endParaRPr lang="en-US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4,564</a:t>
                      </a:r>
                      <a:endParaRPr lang="en-US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14%</a:t>
                      </a:r>
                      <a:endParaRPr lang="en-US" sz="1300" dirty="0"/>
                    </a:p>
                  </a:txBody>
                  <a:tcPr marL="0" marR="0" marT="0" marB="0" anchor="ctr"/>
                </a:tc>
              </a:tr>
              <a:tr h="8534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</a:rPr>
                        <a:t>Panhandle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4,197</a:t>
                      </a:r>
                      <a:endParaRPr lang="en-US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1,640</a:t>
                      </a:r>
                      <a:endParaRPr lang="en-US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1,640</a:t>
                      </a:r>
                      <a:endParaRPr lang="en-US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0</a:t>
                      </a:r>
                      <a:endParaRPr lang="en-US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8,049</a:t>
                      </a:r>
                      <a:endParaRPr lang="en-US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27%</a:t>
                      </a:r>
                      <a:endParaRPr lang="en-US" sz="1300" dirty="0"/>
                    </a:p>
                  </a:txBody>
                  <a:tcPr marL="0" marR="0" marT="0" marB="0" anchor="ctr"/>
                </a:tc>
              </a:tr>
              <a:tr h="8534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</a:rPr>
                        <a:t>South Non-Coastal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1,327</a:t>
                      </a:r>
                      <a:endParaRPr lang="en-US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940</a:t>
                      </a:r>
                      <a:endParaRPr lang="en-US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0</a:t>
                      </a:r>
                      <a:endParaRPr lang="en-US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0</a:t>
                      </a:r>
                      <a:endParaRPr lang="en-US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2,267</a:t>
                      </a:r>
                      <a:endParaRPr lang="en-US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6%</a:t>
                      </a:r>
                      <a:endParaRPr lang="en-US" sz="1300" dirty="0"/>
                    </a:p>
                  </a:txBody>
                  <a:tcPr marL="0" marR="0" marT="0" marB="0" anchor="ctr"/>
                </a:tc>
              </a:tr>
              <a:tr h="8534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u="none" strike="noStrike" dirty="0">
                          <a:effectLst/>
                        </a:rPr>
                        <a:t>Other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13,044</a:t>
                      </a:r>
                      <a:endParaRPr lang="en-US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4,539</a:t>
                      </a:r>
                      <a:endParaRPr lang="en-US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2,743</a:t>
                      </a:r>
                      <a:endParaRPr lang="en-US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255</a:t>
                      </a:r>
                      <a:endParaRPr lang="en-US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20,582</a:t>
                      </a:r>
                      <a:endParaRPr lang="en-US" sz="1300" dirty="0"/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/>
                        <a:t>53%</a:t>
                      </a:r>
                      <a:endParaRPr lang="en-US" sz="1300" dirty="0"/>
                    </a:p>
                  </a:txBody>
                  <a:tcPr marL="0" marR="0" marT="0" marB="0" anchor="ctr"/>
                </a:tc>
              </a:tr>
              <a:tr h="8534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US" sz="13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21,179</a:t>
                      </a:r>
                      <a:endParaRPr lang="en-US" sz="13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8,626</a:t>
                      </a:r>
                      <a:endParaRPr lang="en-US" sz="13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5,401</a:t>
                      </a:r>
                      <a:endParaRPr lang="en-US" sz="13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255</a:t>
                      </a:r>
                      <a:endParaRPr lang="en-US" sz="13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35,461</a:t>
                      </a:r>
                      <a:endParaRPr lang="en-US" sz="13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30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en-US" sz="1300" b="1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989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 Changes to Calculations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324" y="1014721"/>
            <a:ext cx="3657600" cy="5052221"/>
          </a:xfrm>
        </p:spPr>
        <p:txBody>
          <a:bodyPr/>
          <a:lstStyle/>
          <a:p>
            <a:r>
              <a:rPr lang="en-US" sz="1800" dirty="0" smtClean="0"/>
              <a:t>Unit count-weighted average</a:t>
            </a:r>
          </a:p>
          <a:p>
            <a:pPr lvl="1"/>
            <a:r>
              <a:rPr lang="en-US" sz="1600" dirty="0" smtClean="0"/>
              <a:t>Gives more weight to years with more units installed in the region</a:t>
            </a:r>
          </a:p>
          <a:p>
            <a:pPr lvl="1"/>
            <a:r>
              <a:rPr lang="en-US" sz="1600" dirty="0" smtClean="0"/>
              <a:t>In the absence of retirements, gives more weight to more recent years</a:t>
            </a:r>
          </a:p>
          <a:p>
            <a:pPr lvl="1"/>
            <a:r>
              <a:rPr lang="en-US" sz="1600" dirty="0" smtClean="0"/>
              <a:t>Some regions had very few units in older years so they may influence the capacity contribution number more than they should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r>
              <a:rPr lang="en-US" sz="1800" dirty="0" smtClean="0"/>
              <a:t>Unit capacity-weighted average</a:t>
            </a:r>
          </a:p>
          <a:p>
            <a:pPr lvl="1"/>
            <a:r>
              <a:rPr lang="en-US" sz="1600" dirty="0" smtClean="0"/>
              <a:t>Almost identical numbers to count-weighted average so far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8565" y="2320107"/>
            <a:ext cx="5279235" cy="2441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671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534400" cy="518318"/>
          </a:xfrm>
        </p:spPr>
        <p:txBody>
          <a:bodyPr/>
          <a:lstStyle/>
          <a:p>
            <a:r>
              <a:rPr lang="en-US" sz="2600" dirty="0" smtClean="0"/>
              <a:t>Effects </a:t>
            </a:r>
            <a:r>
              <a:rPr lang="en-US" sz="2600" dirty="0"/>
              <a:t>of Changes on Summer 2019 (May 2018 CDR)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609600"/>
          </a:xfrm>
        </p:spPr>
        <p:txBody>
          <a:bodyPr/>
          <a:lstStyle/>
          <a:p>
            <a:r>
              <a:rPr lang="en-US" sz="2400" b="1" dirty="0" smtClean="0"/>
              <a:t>4,657 MW of planned wind</a:t>
            </a:r>
            <a:endParaRPr lang="en-US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574927"/>
              </p:ext>
            </p:extLst>
          </p:nvPr>
        </p:nvGraphicFramePr>
        <p:xfrm>
          <a:off x="304800" y="1524001"/>
          <a:ext cx="8458199" cy="4419600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1942405"/>
                <a:gridCol w="724595"/>
                <a:gridCol w="762000"/>
                <a:gridCol w="2398216"/>
                <a:gridCol w="2630983"/>
              </a:tblGrid>
              <a:tr h="8824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Original CDR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Modified CDR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Modified CDR with Count-Weighted Contributions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Modified CDR with Capacity-Weighted Contributions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053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Coastal Contribution (%)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58.6%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58.6%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62.9%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62.8%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87" marR="7187" marT="7187" marB="0" anchor="ctr"/>
                </a:tc>
              </a:tr>
              <a:tr h="5053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Panhandle Contribution (%)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N/A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19.9%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28.2%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28.6%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87" marR="7187" marT="7187" marB="0" anchor="ctr"/>
                </a:tc>
              </a:tr>
              <a:tr h="5053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South Non-Coastal Contribution (%)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N/A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34.9%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48.5%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46.9%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87" marR="7187" marT="7187" marB="0" anchor="ctr"/>
                </a:tc>
              </a:tr>
              <a:tr h="5053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Other Contribution (%)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N/A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12.9%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13.1%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13.1%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87" marR="7187" marT="7187" marB="0" anchor="ctr"/>
                </a:tc>
              </a:tr>
              <a:tr h="5053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Non-Coastal Contribution (%)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14.4%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7187" marR="7187" marT="71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7187" marR="7187" marT="71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</a:p>
                  </a:txBody>
                  <a:tcPr marL="7187" marR="7187" marT="7187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5053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Reserve Margin (%)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 smtClean="0">
                          <a:effectLst/>
                        </a:rPr>
                        <a:t>11.0%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11.2%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11.5%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11.5%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87" marR="7187" marT="7187" marB="0" anchor="ctr"/>
                </a:tc>
              </a:tr>
              <a:tr h="505307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Change in Reserve Margin (%)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N/A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187" marR="7187" marT="7187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+0.2%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87" marR="7187" marT="7187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+0.5%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87" marR="7187" marT="7187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+0.5%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187" marR="7187" marT="7187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343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www.w3.org/XML/1998/namespace"/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1865</TotalTime>
  <Words>707</Words>
  <Application>Microsoft Office PowerPoint</Application>
  <PresentationFormat>On-screen Show (4:3)</PresentationFormat>
  <Paragraphs>183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1_Custom Design</vt:lpstr>
      <vt:lpstr>Office Theme</vt:lpstr>
      <vt:lpstr>PowerPoint Presentation</vt:lpstr>
      <vt:lpstr>Introduction and Goal</vt:lpstr>
      <vt:lpstr>Background</vt:lpstr>
      <vt:lpstr>Notes</vt:lpstr>
      <vt:lpstr>Potential New Regions</vt:lpstr>
      <vt:lpstr>New Wind Region Map (Operational Units)</vt:lpstr>
      <vt:lpstr>Current Snapshot of CDR-Eligible Planned Wind</vt:lpstr>
      <vt:lpstr>Potential Changes to Calculations</vt:lpstr>
      <vt:lpstr>Effects of Changes on Summer 2019 (May 2018 CDR)</vt:lpstr>
      <vt:lpstr>Effects of Changes on Summer 2019 (Dec 2018 CDR)</vt:lpstr>
      <vt:lpstr>Next Steps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Connor</dc:creator>
  <cp:lastModifiedBy>Anderson, Connor</cp:lastModifiedBy>
  <cp:revision>72</cp:revision>
  <cp:lastPrinted>2016-01-21T20:53:15Z</cp:lastPrinted>
  <dcterms:created xsi:type="dcterms:W3CDTF">2016-01-21T15:20:31Z</dcterms:created>
  <dcterms:modified xsi:type="dcterms:W3CDTF">2019-01-16T15:32:16Z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