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1" r:id="rId7"/>
    <p:sldId id="261" r:id="rId8"/>
    <p:sldId id="263" r:id="rId9"/>
    <p:sldId id="262" r:id="rId10"/>
    <p:sldId id="265" r:id="rId11"/>
    <p:sldId id="266" r:id="rId12"/>
    <p:sldId id="264" r:id="rId13"/>
    <p:sldId id="269" r:id="rId14"/>
    <p:sldId id="268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7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Potential Modifications to Wind Capacity Contribution Calculations</a:t>
            </a:r>
            <a:endParaRPr lang="en-US" sz="2000" b="1" dirty="0"/>
          </a:p>
          <a:p>
            <a:endParaRPr lang="en-US" sz="2000" b="1" dirty="0"/>
          </a:p>
          <a:p>
            <a:endParaRPr lang="en-US" dirty="0" smtClean="0"/>
          </a:p>
          <a:p>
            <a:r>
              <a:rPr lang="en-US" dirty="0" smtClean="0"/>
              <a:t>Connor Anderson</a:t>
            </a:r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1/18/2019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600" dirty="0" smtClean="0"/>
              <a:t>Effects of Changes on Summer 2019 (Dec 2018 CDR)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609600"/>
          </a:xfrm>
        </p:spPr>
        <p:txBody>
          <a:bodyPr/>
          <a:lstStyle/>
          <a:p>
            <a:r>
              <a:rPr lang="en-US" sz="2400" b="1" dirty="0" smtClean="0"/>
              <a:t>2,161 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48250"/>
              </p:ext>
            </p:extLst>
          </p:nvPr>
        </p:nvGraphicFramePr>
        <p:xfrm>
          <a:off x="304800" y="1524001"/>
          <a:ext cx="8458199" cy="4419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42405"/>
                <a:gridCol w="724595"/>
                <a:gridCol w="762000"/>
                <a:gridCol w="2398216"/>
                <a:gridCol w="2630983"/>
              </a:tblGrid>
              <a:tr h="882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 with Count-Weighted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 with 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58.0%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58.0%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Reserve Margin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Change in Reserve Margin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+0.1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+0.2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+0.2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44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Spring, fall, and winter calculations at next meeting?</a:t>
            </a:r>
          </a:p>
          <a:p>
            <a:endParaRPr lang="en-US" dirty="0" smtClean="0"/>
          </a:p>
          <a:p>
            <a:r>
              <a:rPr lang="en-US" dirty="0" smtClean="0"/>
              <a:t>Discuss wind region definitions in more detail?</a:t>
            </a:r>
          </a:p>
          <a:p>
            <a:endParaRPr lang="en-US" dirty="0" smtClean="0"/>
          </a:p>
          <a:p>
            <a:r>
              <a:rPr lang="en-US" dirty="0" smtClean="0"/>
              <a:t>Ideas for other changes if there is interest in an NPRR?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2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wind development patterns, ERCOT would like to re-visit the wind regions and calculation methodology for wind capacity contributions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Our goal is to get stakeholder input and possibly develop an NPRR to improve the calculations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8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900" dirty="0" smtClean="0"/>
              <a:t>Seasonal Peak Average Wind Capacity as a Percent of Installed Capacity (“Capacity contribution”) is an estimate of what percentage of wind capacity can be expected to be available during the peak hours of a season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For a particular season, the historical HSLs of eligible operational wind units during the top 20 load hours of a season are summed and divided by the installed wind capacity during that season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The final capacity contribution is a simple average of the past 10 eligible years of seasonal values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Currently, capacity contributions are calculated separately for Coastal Wind and Non-Coastal Wind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Moving an “eligible” operational unit (almost all units) from one region to another does not change the overall wind capacity contribution</a:t>
            </a:r>
          </a:p>
          <a:p>
            <a:pPr lvl="1"/>
            <a:r>
              <a:rPr lang="en-US" sz="2400" dirty="0" smtClean="0"/>
              <a:t>The change in its previous region’s contribution percentage is mirrored in the opposite direction in its new region</a:t>
            </a:r>
          </a:p>
          <a:p>
            <a:endParaRPr lang="en-US" sz="2800" dirty="0" smtClean="0"/>
          </a:p>
          <a:p>
            <a:r>
              <a:rPr lang="en-US" sz="2800" dirty="0" smtClean="0"/>
              <a:t>The overall effect of the proposed changes on the reserve margin depends heavily on how much planned wind is in a particular CDR/SARA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0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Potential New Regions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Panhandle</a:t>
            </a:r>
          </a:p>
          <a:p>
            <a:pPr lvl="1"/>
            <a:r>
              <a:rPr lang="en-US" sz="2400" dirty="0" smtClean="0"/>
              <a:t>Panhandle wind has higher capacity factors than the rest of non-coastal wind</a:t>
            </a:r>
          </a:p>
          <a:p>
            <a:pPr lvl="1"/>
            <a:r>
              <a:rPr lang="en-US" sz="2400" dirty="0" smtClean="0"/>
              <a:t>Many planned wind projects are in the Panhandle region</a:t>
            </a:r>
          </a:p>
          <a:p>
            <a:r>
              <a:rPr lang="en-US" sz="2800" dirty="0" smtClean="0"/>
              <a:t>South Non-Coastal</a:t>
            </a:r>
          </a:p>
          <a:p>
            <a:pPr lvl="1"/>
            <a:r>
              <a:rPr lang="en-US" sz="2400" dirty="0" smtClean="0"/>
              <a:t>Wind in the south non-coastal region correlates with peak load time better than the rest of non-coastal wind, but usually not as well as coastal wind</a:t>
            </a:r>
          </a:p>
          <a:p>
            <a:pPr lvl="1"/>
            <a:r>
              <a:rPr lang="en-US" sz="2400" dirty="0" smtClean="0"/>
              <a:t>The south non-coastal region is beginning to see increased wind development</a:t>
            </a:r>
          </a:p>
          <a:p>
            <a:pPr lvl="1"/>
            <a:r>
              <a:rPr lang="en-US" sz="2400" dirty="0" smtClean="0"/>
              <a:t>Exact boundaries of region would need to be defined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3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Wind Region Map (Operational Units)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06" y="1032038"/>
            <a:ext cx="6166388" cy="49701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Snapshot of CDR-Eligible Planned Wind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349879"/>
              </p:ext>
            </p:extLst>
          </p:nvPr>
        </p:nvGraphicFramePr>
        <p:xfrm>
          <a:off x="381000" y="899160"/>
          <a:ext cx="8153397" cy="51206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Region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Operational Capacity </a:t>
                      </a:r>
                      <a:r>
                        <a:rPr lang="en-US" sz="1300" b="1" u="none" strike="noStrike" dirty="0">
                          <a:effectLst/>
                        </a:rPr>
                        <a:t>in </a:t>
                      </a:r>
                      <a:r>
                        <a:rPr lang="en-US" sz="1300" b="1" u="none" strike="noStrike" dirty="0" smtClean="0">
                          <a:effectLst/>
                        </a:rPr>
                        <a:t>Summer 2018 (MW)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Planned </a:t>
                      </a:r>
                      <a:r>
                        <a:rPr lang="en-US" sz="1300" b="1" u="none" strike="noStrike" dirty="0" smtClean="0">
                          <a:effectLst/>
                        </a:rPr>
                        <a:t>2019 (MW)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Planned </a:t>
                      </a:r>
                      <a:r>
                        <a:rPr lang="en-US" sz="1300" b="1" u="none" strike="noStrike" dirty="0" smtClean="0">
                          <a:effectLst/>
                        </a:rPr>
                        <a:t>2020 (MW)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Planned </a:t>
                      </a:r>
                      <a:r>
                        <a:rPr lang="en-US" sz="1300" b="1" u="none" strike="noStrike" dirty="0" smtClean="0">
                          <a:effectLst/>
                        </a:rPr>
                        <a:t>2021 (MW)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</a:rPr>
                        <a:t>Total (Current</a:t>
                      </a:r>
                      <a:r>
                        <a:rPr lang="en-US" sz="1300" b="1" u="none" strike="noStrike" baseline="0" dirty="0" smtClean="0">
                          <a:effectLst/>
                        </a:rPr>
                        <a:t> + Planned) (MW)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Share of Planned </a:t>
                      </a:r>
                      <a:r>
                        <a:rPr lang="en-US" sz="1300" b="1" u="none" strike="noStrike" dirty="0" smtClean="0">
                          <a:effectLst/>
                        </a:rPr>
                        <a:t>Units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Coastal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2,611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1,507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447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4,564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14%</a:t>
                      </a:r>
                      <a:endParaRPr lang="en-US" sz="1300" dirty="0"/>
                    </a:p>
                  </a:txBody>
                  <a:tcPr marL="0" marR="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Panhandle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4,197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1,640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1,640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8,049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27%</a:t>
                      </a:r>
                      <a:endParaRPr lang="en-US" sz="1300" dirty="0"/>
                    </a:p>
                  </a:txBody>
                  <a:tcPr marL="0" marR="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South Non-Coastal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1,327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940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2,267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6%</a:t>
                      </a:r>
                      <a:endParaRPr lang="en-US" sz="1300" dirty="0"/>
                    </a:p>
                  </a:txBody>
                  <a:tcPr marL="0" marR="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Other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13,044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4,539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2,743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255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20,582</a:t>
                      </a:r>
                      <a:endParaRPr lang="en-US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53%</a:t>
                      </a:r>
                      <a:endParaRPr lang="en-US" sz="1300" dirty="0"/>
                    </a:p>
                  </a:txBody>
                  <a:tcPr marL="0" marR="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21,179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8,626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5,401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35,461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3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8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Changes to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4" y="1014721"/>
            <a:ext cx="3657600" cy="5052221"/>
          </a:xfrm>
        </p:spPr>
        <p:txBody>
          <a:bodyPr/>
          <a:lstStyle/>
          <a:p>
            <a:r>
              <a:rPr lang="en-US" sz="1800" dirty="0" smtClean="0"/>
              <a:t>Unit count-weighted average</a:t>
            </a:r>
          </a:p>
          <a:p>
            <a:pPr lvl="1"/>
            <a:r>
              <a:rPr lang="en-US" sz="1600" dirty="0" smtClean="0"/>
              <a:t>Gives more weight to years with more units installed in the region</a:t>
            </a:r>
          </a:p>
          <a:p>
            <a:pPr lvl="1"/>
            <a:r>
              <a:rPr lang="en-US" sz="1600" dirty="0" smtClean="0"/>
              <a:t>In the absence of retirements, gives more weight to more recent years</a:t>
            </a:r>
          </a:p>
          <a:p>
            <a:pPr lvl="1"/>
            <a:r>
              <a:rPr lang="en-US" sz="1600" dirty="0" smtClean="0"/>
              <a:t>Some regions had very few units in older years so they may influence the capacity contribution number more than they should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Unit capacity-weighted average</a:t>
            </a:r>
          </a:p>
          <a:p>
            <a:pPr lvl="1"/>
            <a:r>
              <a:rPr lang="en-US" sz="1600" dirty="0" smtClean="0"/>
              <a:t>Almost identical numbers to count-weighted average so far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565" y="2320107"/>
            <a:ext cx="5279235" cy="244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18318"/>
          </a:xfrm>
        </p:spPr>
        <p:txBody>
          <a:bodyPr/>
          <a:lstStyle/>
          <a:p>
            <a:r>
              <a:rPr lang="en-US" sz="2600" dirty="0" smtClean="0"/>
              <a:t>Effects </a:t>
            </a:r>
            <a:r>
              <a:rPr lang="en-US" sz="2600" dirty="0"/>
              <a:t>of Changes on Summer 2019 (May 2018 CDR)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609600"/>
          </a:xfrm>
        </p:spPr>
        <p:txBody>
          <a:bodyPr/>
          <a:lstStyle/>
          <a:p>
            <a:r>
              <a:rPr lang="en-US" sz="2400" b="1" dirty="0" smtClean="0"/>
              <a:t>4,657 MW of planned wind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74927"/>
              </p:ext>
            </p:extLst>
          </p:nvPr>
        </p:nvGraphicFramePr>
        <p:xfrm>
          <a:off x="304800" y="1524001"/>
          <a:ext cx="8458199" cy="4419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42405"/>
                <a:gridCol w="724595"/>
                <a:gridCol w="762000"/>
                <a:gridCol w="2398216"/>
                <a:gridCol w="2630983"/>
              </a:tblGrid>
              <a:tr h="8824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Original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 with Count-Weighted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Modified CDR with Capacity-Weighted Contributions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Coastal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58.6%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58.6%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62.9%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62.8%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Panhandle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28.2%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28.6%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South Non-Coastal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34.9%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48.5%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46.9%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Non-Coastal Contribution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187" marR="7187" marT="71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Reserve Margin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11.0%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/>
                </a:tc>
              </a:tr>
              <a:tr h="50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Change in Reserve Margin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+0.2%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+0.5%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+0.5%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87" marR="7187" marT="718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4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707</Words>
  <Application>Microsoft Office PowerPoint</Application>
  <PresentationFormat>On-screen Show (4:3)</PresentationFormat>
  <Paragraphs>183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Introduction and Goal</vt:lpstr>
      <vt:lpstr>Background</vt:lpstr>
      <vt:lpstr>Notes</vt:lpstr>
      <vt:lpstr>Potential New Regions</vt:lpstr>
      <vt:lpstr>New Wind Region Map (Operational Units)</vt:lpstr>
      <vt:lpstr>Current Snapshot of CDR-Eligible Planned Wind</vt:lpstr>
      <vt:lpstr>Potential Changes to Calculations</vt:lpstr>
      <vt:lpstr>Effects of Changes on Summer 2019 (May 2018 CDR)</vt:lpstr>
      <vt:lpstr>Effects of Changes on Summer 2019 (Dec 2018 CDR)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72</cp:revision>
  <cp:lastPrinted>2016-01-21T20:53:15Z</cp:lastPrinted>
  <dcterms:created xsi:type="dcterms:W3CDTF">2016-01-21T15:20:31Z</dcterms:created>
  <dcterms:modified xsi:type="dcterms:W3CDTF">2019-01-16T15:32:16Z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