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3"/>
  </p:notesMasterIdLst>
  <p:handoutMasterIdLst>
    <p:handoutMasterId r:id="rId14"/>
  </p:handoutMasterIdLst>
  <p:sldIdLst>
    <p:sldId id="260" r:id="rId7"/>
    <p:sldId id="312" r:id="rId8"/>
    <p:sldId id="314" r:id="rId9"/>
    <p:sldId id="315" r:id="rId10"/>
    <p:sldId id="316" r:id="rId11"/>
    <p:sldId id="261"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ane, Mark" initials="RM" lastIdx="11" clrIdx="0">
    <p:extLst>
      <p:ext uri="{19B8F6BF-5375-455C-9EA6-DF929625EA0E}">
        <p15:presenceInfo xmlns:p15="http://schemas.microsoft.com/office/powerpoint/2012/main" userId="S-1-5-21-639947351-343809578-3807592339-280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49" autoAdjust="0"/>
    <p:restoredTop sz="94660" autoAdjust="0"/>
  </p:normalViewPr>
  <p:slideViewPr>
    <p:cSldViewPr showGuides="1">
      <p:cViewPr varScale="1">
        <p:scale>
          <a:sx n="99" d="100"/>
          <a:sy n="99" d="100"/>
        </p:scale>
        <p:origin x="84" y="90"/>
      </p:cViewPr>
      <p:guideLst>
        <p:guide orient="horz" pos="2160"/>
        <p:guide pos="2880"/>
      </p:guideLst>
    </p:cSldViewPr>
  </p:slideViewPr>
  <p:outlineViewPr>
    <p:cViewPr>
      <p:scale>
        <a:sx n="33" d="100"/>
        <a:sy n="33" d="100"/>
      </p:scale>
      <p:origin x="0" y="-5064"/>
    </p:cViewPr>
  </p:outlineViewPr>
  <p:notesTextViewPr>
    <p:cViewPr>
      <p:scale>
        <a:sx n="3" d="2"/>
        <a:sy n="3" d="2"/>
      </p:scale>
      <p:origin x="0" y="0"/>
    </p:cViewPr>
  </p:notesTextViewPr>
  <p:sorterViewPr>
    <p:cViewPr>
      <p:scale>
        <a:sx n="100" d="100"/>
        <a:sy n="100" d="100"/>
      </p:scale>
      <p:origin x="0" y="0"/>
    </p:cViewPr>
  </p:sorterViewPr>
  <p:notesViewPr>
    <p:cSldViewPr showGuides="1">
      <p:cViewPr varScale="1">
        <p:scale>
          <a:sx n="99" d="100"/>
          <a:sy n="99" d="100"/>
        </p:scale>
        <p:origin x="3528"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6725"/>
          </a:xfrm>
          <a:prstGeom prst="rect">
            <a:avLst/>
          </a:prstGeom>
        </p:spPr>
        <p:txBody>
          <a:bodyPr vert="horz" lIns="91430" tIns="45715" rIns="91430" bIns="45715" rtlCol="0"/>
          <a:lstStyle>
            <a:lvl1pPr algn="l">
              <a:defRPr sz="1200"/>
            </a:lvl1pPr>
          </a:lstStyle>
          <a:p>
            <a:endParaRPr lang="en-US"/>
          </a:p>
        </p:txBody>
      </p:sp>
      <p:sp>
        <p:nvSpPr>
          <p:cNvPr id="3" name="Date Placeholder 2"/>
          <p:cNvSpPr>
            <a:spLocks noGrp="1"/>
          </p:cNvSpPr>
          <p:nvPr>
            <p:ph type="dt" sz="quarter" idx="1"/>
          </p:nvPr>
        </p:nvSpPr>
        <p:spPr>
          <a:xfrm>
            <a:off x="3970338" y="1"/>
            <a:ext cx="3038475" cy="466725"/>
          </a:xfrm>
          <a:prstGeom prst="rect">
            <a:avLst/>
          </a:prstGeom>
        </p:spPr>
        <p:txBody>
          <a:bodyPr vert="horz" lIns="91430" tIns="45715" rIns="91430" bIns="45715" rtlCol="0"/>
          <a:lstStyle>
            <a:lvl1pPr algn="r">
              <a:defRPr sz="1200"/>
            </a:lvl1pPr>
          </a:lstStyle>
          <a:p>
            <a:fld id="{F750BF31-E9A8-4E88-81E7-44C5092290FC}" type="datetimeFigureOut">
              <a:rPr lang="en-US" smtClean="0"/>
              <a:t>1/7/2019</a:t>
            </a:fld>
            <a:endParaRPr lang="en-US"/>
          </a:p>
        </p:txBody>
      </p:sp>
      <p:sp>
        <p:nvSpPr>
          <p:cNvPr id="4" name="Footer Placeholder 3"/>
          <p:cNvSpPr>
            <a:spLocks noGrp="1"/>
          </p:cNvSpPr>
          <p:nvPr>
            <p:ph type="ftr" sz="quarter" idx="2"/>
          </p:nvPr>
        </p:nvSpPr>
        <p:spPr>
          <a:xfrm>
            <a:off x="1" y="8829675"/>
            <a:ext cx="3038475" cy="466725"/>
          </a:xfrm>
          <a:prstGeom prst="rect">
            <a:avLst/>
          </a:prstGeom>
        </p:spPr>
        <p:txBody>
          <a:bodyPr vert="horz" lIns="91430" tIns="45715" rIns="91430" bIns="45715"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30" tIns="45715" rIns="91430" bIns="45715"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7" tIns="46584" rIns="93167" bIns="46584"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67" tIns="46584" rIns="93167" bIns="46584" rtlCol="0"/>
          <a:lstStyle>
            <a:lvl1pPr algn="r">
              <a:defRPr sz="1200"/>
            </a:lvl1pPr>
          </a:lstStyle>
          <a:p>
            <a:fld id="{67EFB637-CCC9-4803-8851-F6915048CBB4}" type="datetimeFigureOut">
              <a:rPr lang="en-US" smtClean="0"/>
              <a:t>1/7/2019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7" tIns="46584" rIns="93167" bIns="46584"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7" tIns="46584" rIns="93167" bIns="4658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67" tIns="46584" rIns="93167" bIns="46584"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7" tIns="46584" rIns="93167" bIns="46584"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916580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2910096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205165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8077846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3054411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2982008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52800" y="2438400"/>
            <a:ext cx="5646034" cy="2031325"/>
          </a:xfrm>
          <a:prstGeom prst="rect">
            <a:avLst/>
          </a:prstGeom>
          <a:noFill/>
        </p:spPr>
        <p:txBody>
          <a:bodyPr wrap="square" rtlCol="0">
            <a:spAutoFit/>
          </a:bodyPr>
          <a:lstStyle/>
          <a:p>
            <a:r>
              <a:rPr lang="en-US" b="1" dirty="0" smtClean="0">
                <a:cs typeface="Times New Roman" panose="02020603050405020304" pitchFamily="18" charset="0"/>
              </a:rPr>
              <a:t>Market Entry Qualifications</a:t>
            </a:r>
          </a:p>
          <a:p>
            <a:endParaRPr lang="en-US" b="1" dirty="0">
              <a:cs typeface="Times New Roman" panose="02020603050405020304" pitchFamily="18" charset="0"/>
            </a:endParaRPr>
          </a:p>
          <a:p>
            <a:endParaRPr lang="en-US" b="1" dirty="0" smtClean="0">
              <a:cs typeface="Times New Roman" panose="02020603050405020304" pitchFamily="18" charset="0"/>
            </a:endParaRPr>
          </a:p>
          <a:p>
            <a:r>
              <a:rPr lang="en-US" b="1" dirty="0" smtClean="0">
                <a:cs typeface="Times New Roman" panose="02020603050405020304" pitchFamily="18" charset="0"/>
              </a:rPr>
              <a:t>CWG/MCWG</a:t>
            </a:r>
          </a:p>
          <a:p>
            <a:r>
              <a:rPr lang="en-US" b="1" dirty="0" smtClean="0">
                <a:cs typeface="Times New Roman" panose="02020603050405020304" pitchFamily="18" charset="0"/>
              </a:rPr>
              <a:t>January 23, 2019</a:t>
            </a:r>
          </a:p>
          <a:p>
            <a:endParaRPr lang="en-US" dirty="0">
              <a:cs typeface="Times New Roman" panose="02020603050405020304" pitchFamily="18" charset="0"/>
            </a:endParaRPr>
          </a:p>
          <a:p>
            <a:endParaRPr lang="en-US" dirty="0">
              <a:cs typeface="Times New Roman" panose="02020603050405020304" pitchFamily="18" charset="0"/>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latin typeface="+mn-lt"/>
                <a:cs typeface="Times New Roman" panose="02020603050405020304" pitchFamily="18" charset="0"/>
              </a:rPr>
              <a:t>Market Entry Qualifications</a:t>
            </a:r>
            <a:endParaRPr lang="en-US" b="1" dirty="0">
              <a:solidFill>
                <a:schemeClr val="accent1"/>
              </a:solidFill>
              <a:latin typeface="+mn-lt"/>
              <a:cs typeface="Times New Roman" panose="02020603050405020304" pitchFamily="18" charset="0"/>
            </a:endParaRPr>
          </a:p>
        </p:txBody>
      </p:sp>
      <p:sp>
        <p:nvSpPr>
          <p:cNvPr id="3" name="Content Placeholder 2"/>
          <p:cNvSpPr>
            <a:spLocks noGrp="1"/>
          </p:cNvSpPr>
          <p:nvPr>
            <p:ph idx="1"/>
          </p:nvPr>
        </p:nvSpPr>
        <p:spPr>
          <a:xfrm>
            <a:off x="457200" y="990600"/>
            <a:ext cx="8382000" cy="4724400"/>
          </a:xfrm>
        </p:spPr>
        <p:txBody>
          <a:bodyPr/>
          <a:lstStyle/>
          <a:p>
            <a:pPr lvl="1">
              <a:spcAft>
                <a:spcPts val="600"/>
              </a:spcAft>
              <a:buFont typeface="Wingdings" panose="05000000000000000000" pitchFamily="2" charset="2"/>
              <a:buChar char="§"/>
            </a:pPr>
            <a:endParaRPr lang="en-US" sz="1400" dirty="0"/>
          </a:p>
          <a:p>
            <a:pPr lvl="1">
              <a:spcAft>
                <a:spcPts val="600"/>
              </a:spcAft>
              <a:buFont typeface="Wingdings" panose="05000000000000000000" pitchFamily="2" charset="2"/>
              <a:buChar char="§"/>
            </a:pPr>
            <a:endParaRPr lang="en-US" sz="1800" dirty="0" smtClean="0">
              <a:latin typeface="+mj-lt"/>
            </a:endParaRPr>
          </a:p>
          <a:p>
            <a:pPr marL="457200" lvl="1" indent="0">
              <a:spcAft>
                <a:spcPts val="600"/>
              </a:spcAft>
              <a:buNone/>
            </a:pPr>
            <a:endParaRPr lang="en-US" sz="1800" dirty="0" smtClean="0">
              <a:latin typeface="+mj-lt"/>
            </a:endParaRPr>
          </a:p>
          <a:p>
            <a:pPr marL="457200" lvl="1" indent="0">
              <a:spcAft>
                <a:spcPts val="600"/>
              </a:spcAft>
              <a:buNone/>
            </a:pPr>
            <a:endParaRPr lang="en-US" sz="1800" dirty="0">
              <a:latin typeface="+mj-lt"/>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
        <p:nvSpPr>
          <p:cNvPr id="5" name="TextBox 4"/>
          <p:cNvSpPr txBox="1"/>
          <p:nvPr/>
        </p:nvSpPr>
        <p:spPr>
          <a:xfrm>
            <a:off x="381000" y="925017"/>
            <a:ext cx="8458200" cy="923330"/>
          </a:xfrm>
          <a:prstGeom prst="rect">
            <a:avLst/>
          </a:prstGeom>
          <a:noFill/>
        </p:spPr>
        <p:txBody>
          <a:bodyPr wrap="square" rtlCol="0">
            <a:spAutoFit/>
          </a:bodyPr>
          <a:lstStyle/>
          <a:p>
            <a:r>
              <a:rPr lang="en-US" dirty="0" smtClean="0"/>
              <a:t>Following the </a:t>
            </a:r>
            <a:r>
              <a:rPr lang="en-US" dirty="0" err="1" smtClean="0"/>
              <a:t>GreenHat</a:t>
            </a:r>
            <a:r>
              <a:rPr lang="en-US" dirty="0" smtClean="0"/>
              <a:t> Energy LLC default in the PJM market, one of the PJM lessons learned was to broaden the scope of information required on the PJM credit application (source: PJM).</a:t>
            </a:r>
          </a:p>
        </p:txBody>
      </p:sp>
      <p:sp>
        <p:nvSpPr>
          <p:cNvPr id="4" name="TextBox 3"/>
          <p:cNvSpPr txBox="1"/>
          <p:nvPr/>
        </p:nvSpPr>
        <p:spPr>
          <a:xfrm>
            <a:off x="838200" y="1981200"/>
            <a:ext cx="7543800" cy="3970318"/>
          </a:xfrm>
          <a:prstGeom prst="rect">
            <a:avLst/>
          </a:prstGeom>
          <a:solidFill>
            <a:schemeClr val="accent4">
              <a:lumMod val="10000"/>
              <a:lumOff val="90000"/>
            </a:schemeClr>
          </a:solidFill>
          <a:ln>
            <a:solidFill>
              <a:schemeClr val="tx1"/>
            </a:solidFill>
          </a:ln>
        </p:spPr>
        <p:txBody>
          <a:bodyPr wrap="square" rtlCol="0">
            <a:spAutoFit/>
          </a:bodyPr>
          <a:lstStyle/>
          <a:p>
            <a:r>
              <a:rPr lang="en-US" dirty="0" smtClean="0"/>
              <a:t> </a:t>
            </a:r>
            <a:r>
              <a:rPr lang="en-US" b="1" i="1" dirty="0"/>
              <a:t>Recommendations: </a:t>
            </a:r>
            <a:endParaRPr lang="en-US" dirty="0"/>
          </a:p>
          <a:p>
            <a:r>
              <a:rPr lang="en-US" dirty="0"/>
              <a:t>1. Application inquiries should be expanded to address additional items, such as whether an applicant or its owners have been the subject of regulatory investigations in the past, whether an applicant has ever had its market based rate authority suspended or terminated, whether an applicant has ever had its retail supplier license suspended or terminated, etc. </a:t>
            </a:r>
          </a:p>
          <a:p>
            <a:r>
              <a:rPr lang="en-US" dirty="0"/>
              <a:t>2. Application should include language stating that the responses to inquiries on the member application form authorize PJM to request additional information and may be used as the basis for PJM to deny a membership application. </a:t>
            </a:r>
          </a:p>
          <a:p>
            <a:endParaRPr lang="en-US" dirty="0"/>
          </a:p>
          <a:p>
            <a:r>
              <a:rPr lang="en-US" b="1" i="1" dirty="0"/>
              <a:t>Timeline for change: </a:t>
            </a:r>
            <a:endParaRPr lang="en-US" dirty="0"/>
          </a:p>
          <a:p>
            <a:r>
              <a:rPr lang="en-US" dirty="0"/>
              <a:t>This change will be made within the next 30 days. </a:t>
            </a:r>
          </a:p>
        </p:txBody>
      </p:sp>
    </p:spTree>
    <p:extLst>
      <p:ext uri="{BB962C8B-B14F-4D97-AF65-F5344CB8AC3E}">
        <p14:creationId xmlns:p14="http://schemas.microsoft.com/office/powerpoint/2010/main" val="31659317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latin typeface="+mn-lt"/>
                <a:cs typeface="Times New Roman" panose="02020603050405020304" pitchFamily="18" charset="0"/>
              </a:rPr>
              <a:t>Market Entry Qualifications</a:t>
            </a:r>
            <a:endParaRPr lang="en-US" b="1" dirty="0">
              <a:solidFill>
                <a:schemeClr val="accent1"/>
              </a:solidFill>
              <a:latin typeface="+mn-lt"/>
              <a:cs typeface="Times New Roman" panose="02020603050405020304" pitchFamily="18" charset="0"/>
            </a:endParaRPr>
          </a:p>
        </p:txBody>
      </p:sp>
      <p:sp>
        <p:nvSpPr>
          <p:cNvPr id="3" name="Content Placeholder 2"/>
          <p:cNvSpPr>
            <a:spLocks noGrp="1"/>
          </p:cNvSpPr>
          <p:nvPr>
            <p:ph idx="1"/>
          </p:nvPr>
        </p:nvSpPr>
        <p:spPr>
          <a:xfrm>
            <a:off x="457200" y="990600"/>
            <a:ext cx="8382000" cy="4724400"/>
          </a:xfrm>
        </p:spPr>
        <p:txBody>
          <a:bodyPr/>
          <a:lstStyle/>
          <a:p>
            <a:pPr lvl="1">
              <a:spcAft>
                <a:spcPts val="600"/>
              </a:spcAft>
              <a:buFont typeface="Wingdings" panose="05000000000000000000" pitchFamily="2" charset="2"/>
              <a:buChar char="§"/>
            </a:pPr>
            <a:endParaRPr lang="en-US" sz="1400" dirty="0"/>
          </a:p>
          <a:p>
            <a:pPr lvl="1">
              <a:spcAft>
                <a:spcPts val="600"/>
              </a:spcAft>
              <a:buFont typeface="Wingdings" panose="05000000000000000000" pitchFamily="2" charset="2"/>
              <a:buChar char="§"/>
            </a:pPr>
            <a:endParaRPr lang="en-US" sz="1800" dirty="0" smtClean="0">
              <a:latin typeface="+mj-lt"/>
            </a:endParaRPr>
          </a:p>
          <a:p>
            <a:pPr marL="457200" lvl="1" indent="0">
              <a:spcAft>
                <a:spcPts val="600"/>
              </a:spcAft>
              <a:buNone/>
            </a:pPr>
            <a:endParaRPr lang="en-US" sz="1800" dirty="0" smtClean="0">
              <a:latin typeface="+mj-lt"/>
            </a:endParaRPr>
          </a:p>
          <a:p>
            <a:pPr marL="457200" lvl="1" indent="0">
              <a:spcAft>
                <a:spcPts val="600"/>
              </a:spcAft>
              <a:buNone/>
            </a:pPr>
            <a:endParaRPr lang="en-US" sz="1800" dirty="0">
              <a:latin typeface="+mj-lt"/>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5" name="TextBox 4"/>
          <p:cNvSpPr txBox="1"/>
          <p:nvPr/>
        </p:nvSpPr>
        <p:spPr>
          <a:xfrm>
            <a:off x="381000" y="925017"/>
            <a:ext cx="8458200" cy="369332"/>
          </a:xfrm>
          <a:prstGeom prst="rect">
            <a:avLst/>
          </a:prstGeom>
          <a:noFill/>
        </p:spPr>
        <p:txBody>
          <a:bodyPr wrap="square" rtlCol="0">
            <a:spAutoFit/>
          </a:bodyPr>
          <a:lstStyle/>
          <a:p>
            <a:r>
              <a:rPr lang="en-US" dirty="0" smtClean="0"/>
              <a:t>Scope of additional background inquiries by ISOs/RTOs</a:t>
            </a:r>
          </a:p>
        </p:txBody>
      </p:sp>
      <p:graphicFrame>
        <p:nvGraphicFramePr>
          <p:cNvPr id="7" name="Table 6"/>
          <p:cNvGraphicFramePr>
            <a:graphicFrameLocks noGrp="1"/>
          </p:cNvGraphicFramePr>
          <p:nvPr>
            <p:extLst>
              <p:ext uri="{D42A27DB-BD31-4B8C-83A1-F6EECF244321}">
                <p14:modId xmlns:p14="http://schemas.microsoft.com/office/powerpoint/2010/main" val="3632854507"/>
              </p:ext>
            </p:extLst>
          </p:nvPr>
        </p:nvGraphicFramePr>
        <p:xfrm>
          <a:off x="469769" y="1676400"/>
          <a:ext cx="7927145" cy="4263779"/>
        </p:xfrm>
        <a:graphic>
          <a:graphicData uri="http://schemas.openxmlformats.org/drawingml/2006/table">
            <a:tbl>
              <a:tblPr bandRow="1">
                <a:tableStyleId>{5C22544A-7EE6-4342-B048-85BDC9FD1C3A}</a:tableStyleId>
              </a:tblPr>
              <a:tblGrid>
                <a:gridCol w="1601760"/>
                <a:gridCol w="6325385"/>
              </a:tblGrid>
              <a:tr h="590642">
                <a:tc>
                  <a:txBody>
                    <a:bodyPr/>
                    <a:lstStyle/>
                    <a:p>
                      <a:r>
                        <a:rPr lang="en-US" sz="1600" dirty="0" smtClean="0"/>
                        <a:t>ERCOT</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No</a:t>
                      </a:r>
                      <a:r>
                        <a:rPr lang="en-US" sz="1600" baseline="0" dirty="0" smtClean="0"/>
                        <a:t> formal background check for Market Participant applicants.</a:t>
                      </a:r>
                      <a:endParaRPr lang="en-US" sz="1600" dirty="0" smtClean="0"/>
                    </a:p>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0642">
                <a:tc>
                  <a:txBody>
                    <a:bodyPr/>
                    <a:lstStyle/>
                    <a:p>
                      <a:r>
                        <a:rPr lang="en-US" sz="1600" dirty="0" smtClean="0"/>
                        <a:t>CAISO</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No</a:t>
                      </a:r>
                      <a:r>
                        <a:rPr lang="en-US" sz="1600" baseline="0" dirty="0" smtClean="0"/>
                        <a:t> formal background check.</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61958">
                <a:tc>
                  <a:txBody>
                    <a:bodyPr/>
                    <a:lstStyle/>
                    <a:p>
                      <a:r>
                        <a:rPr lang="en-US" sz="1600" dirty="0" smtClean="0"/>
                        <a:t>MISO</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No formal background check.  However,</a:t>
                      </a:r>
                      <a:r>
                        <a:rPr lang="en-US" sz="1600" baseline="0" dirty="0" smtClean="0"/>
                        <a:t> annual certification form asks “</a:t>
                      </a:r>
                      <a:r>
                        <a:rPr lang="en-US" sz="1600" i="1" u="none" kern="1200" dirty="0" smtClean="0">
                          <a:solidFill>
                            <a:schemeClr val="dk1"/>
                          </a:solidFill>
                          <a:effectLst/>
                          <a:latin typeface="+mn-lt"/>
                          <a:ea typeface="+mn-ea"/>
                          <a:cs typeface="+mn-cs"/>
                        </a:rPr>
                        <a:t>Are you aware of any individual who will be participating in trading activity on behalf of Applicant or Tariff Customer who is subject to a prohibition against trading in electric energy markets?</a:t>
                      </a:r>
                      <a:r>
                        <a:rPr lang="en-US" sz="1600" i="1" kern="1200" dirty="0" smtClean="0">
                          <a:solidFill>
                            <a:schemeClr val="dk1"/>
                          </a:solidFill>
                          <a:effectLst/>
                          <a:latin typeface="+mn-lt"/>
                          <a:ea typeface="+mn-ea"/>
                          <a:cs typeface="+mn-cs"/>
                        </a:rPr>
                        <a:t>”</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0179">
                <a:tc>
                  <a:txBody>
                    <a:bodyPr/>
                    <a:lstStyle/>
                    <a:p>
                      <a:r>
                        <a:rPr lang="en-US" sz="1600" dirty="0" smtClean="0"/>
                        <a:t>NYISO</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smtClean="0"/>
                        <a:t>No background checks, but if they become aware of issues they can increase collateral.</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0179">
                <a:tc>
                  <a:txBody>
                    <a:bodyPr/>
                    <a:lstStyle/>
                    <a:p>
                      <a:pPr marL="0" algn="l" defTabSz="914400" rtl="0" eaLnBrk="1" latinLnBrk="0" hangingPunct="1"/>
                      <a:r>
                        <a:rPr lang="en-US" sz="1600" kern="1200" dirty="0" smtClean="0">
                          <a:solidFill>
                            <a:schemeClr val="dk1"/>
                          </a:solidFill>
                          <a:latin typeface="+mn-lt"/>
                          <a:ea typeface="+mn-ea"/>
                          <a:cs typeface="+mn-cs"/>
                        </a:rPr>
                        <a:t>ISO-NE</a:t>
                      </a:r>
                      <a:endParaRPr lang="en-US" sz="16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sz="1600" kern="1200" dirty="0" smtClean="0">
                          <a:solidFill>
                            <a:schemeClr val="dk1"/>
                          </a:solidFill>
                          <a:latin typeface="+mn-lt"/>
                          <a:ea typeface="+mn-ea"/>
                          <a:cs typeface="+mn-cs"/>
                        </a:rPr>
                        <a:t>Conducts background check for principals of new and existing market participants.</a:t>
                      </a:r>
                      <a:endParaRPr lang="en-US" sz="16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0179">
                <a:tc>
                  <a:txBody>
                    <a:bodyPr/>
                    <a:lstStyle/>
                    <a:p>
                      <a:pPr marL="0" algn="l" defTabSz="914400" rtl="0" eaLnBrk="1" latinLnBrk="0" hangingPunct="1"/>
                      <a:r>
                        <a:rPr lang="en-US" sz="1600" kern="1200" dirty="0" smtClean="0">
                          <a:solidFill>
                            <a:schemeClr val="dk1"/>
                          </a:solidFill>
                          <a:latin typeface="+mn-lt"/>
                          <a:ea typeface="+mn-ea"/>
                          <a:cs typeface="+mn-cs"/>
                        </a:rPr>
                        <a:t>PJM</a:t>
                      </a:r>
                      <a:endParaRPr lang="en-US" sz="16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sz="1600" kern="1200" dirty="0" smtClean="0">
                          <a:solidFill>
                            <a:schemeClr val="dk1"/>
                          </a:solidFill>
                          <a:latin typeface="+mn-lt"/>
                          <a:ea typeface="+mn-ea"/>
                          <a:cs typeface="+mn-cs"/>
                        </a:rPr>
                        <a:t>Now</a:t>
                      </a:r>
                      <a:r>
                        <a:rPr lang="en-US" sz="1600" kern="1200" baseline="0" dirty="0" smtClean="0">
                          <a:solidFill>
                            <a:schemeClr val="dk1"/>
                          </a:solidFill>
                          <a:latin typeface="+mn-lt"/>
                          <a:ea typeface="+mn-ea"/>
                          <a:cs typeface="+mn-cs"/>
                        </a:rPr>
                        <a:t> checks with FERC, CFTC, SEC and Google, and are evaluating third-party resources.  Process is developing.</a:t>
                      </a:r>
                      <a:endParaRPr lang="en-US" sz="16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473239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latin typeface="+mn-lt"/>
                <a:cs typeface="Times New Roman" panose="02020603050405020304" pitchFamily="18" charset="0"/>
              </a:rPr>
              <a:t>Market Entry Qualifications</a:t>
            </a:r>
            <a:endParaRPr lang="en-US" b="1" dirty="0">
              <a:solidFill>
                <a:schemeClr val="accent1"/>
              </a:solidFill>
              <a:latin typeface="+mn-lt"/>
              <a:cs typeface="Times New Roman" panose="02020603050405020304" pitchFamily="18" charset="0"/>
            </a:endParaRPr>
          </a:p>
        </p:txBody>
      </p:sp>
      <p:sp>
        <p:nvSpPr>
          <p:cNvPr id="3" name="Content Placeholder 2"/>
          <p:cNvSpPr>
            <a:spLocks noGrp="1"/>
          </p:cNvSpPr>
          <p:nvPr>
            <p:ph idx="1"/>
          </p:nvPr>
        </p:nvSpPr>
        <p:spPr>
          <a:xfrm>
            <a:off x="457200" y="990600"/>
            <a:ext cx="8382000" cy="4724400"/>
          </a:xfrm>
        </p:spPr>
        <p:txBody>
          <a:bodyPr/>
          <a:lstStyle/>
          <a:p>
            <a:pPr lvl="1">
              <a:spcAft>
                <a:spcPts val="600"/>
              </a:spcAft>
              <a:buFont typeface="Wingdings" panose="05000000000000000000" pitchFamily="2" charset="2"/>
              <a:buChar char="§"/>
            </a:pPr>
            <a:endParaRPr lang="en-US" sz="1400" dirty="0"/>
          </a:p>
          <a:p>
            <a:pPr lvl="1">
              <a:spcAft>
                <a:spcPts val="600"/>
              </a:spcAft>
              <a:buFont typeface="Wingdings" panose="05000000000000000000" pitchFamily="2" charset="2"/>
              <a:buChar char="§"/>
            </a:pPr>
            <a:endParaRPr lang="en-US" sz="1800" dirty="0" smtClean="0">
              <a:latin typeface="+mj-lt"/>
            </a:endParaRPr>
          </a:p>
          <a:p>
            <a:pPr marL="457200" lvl="1" indent="0">
              <a:spcAft>
                <a:spcPts val="600"/>
              </a:spcAft>
              <a:buNone/>
            </a:pPr>
            <a:endParaRPr lang="en-US" sz="1800" dirty="0" smtClean="0">
              <a:latin typeface="+mj-lt"/>
            </a:endParaRPr>
          </a:p>
          <a:p>
            <a:pPr marL="457200" lvl="1" indent="0">
              <a:spcAft>
                <a:spcPts val="600"/>
              </a:spcAft>
              <a:buNone/>
            </a:pPr>
            <a:endParaRPr lang="en-US" sz="1800" dirty="0">
              <a:latin typeface="+mj-lt"/>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5" name="TextBox 4"/>
          <p:cNvSpPr txBox="1"/>
          <p:nvPr/>
        </p:nvSpPr>
        <p:spPr>
          <a:xfrm>
            <a:off x="381000" y="925017"/>
            <a:ext cx="8458200" cy="369332"/>
          </a:xfrm>
          <a:prstGeom prst="rect">
            <a:avLst/>
          </a:prstGeom>
          <a:noFill/>
        </p:spPr>
        <p:txBody>
          <a:bodyPr wrap="square" rtlCol="0">
            <a:spAutoFit/>
          </a:bodyPr>
          <a:lstStyle/>
          <a:p>
            <a:r>
              <a:rPr lang="en-US" dirty="0" smtClean="0"/>
              <a:t>Selected relevant PUCT REP language</a:t>
            </a:r>
            <a:endParaRPr lang="en-US" dirty="0" smtClean="0"/>
          </a:p>
        </p:txBody>
      </p:sp>
      <p:sp>
        <p:nvSpPr>
          <p:cNvPr id="8" name="TextBox 7"/>
          <p:cNvSpPr txBox="1"/>
          <p:nvPr/>
        </p:nvSpPr>
        <p:spPr>
          <a:xfrm>
            <a:off x="533400" y="1600201"/>
            <a:ext cx="7848600" cy="4293483"/>
          </a:xfrm>
          <a:prstGeom prst="rect">
            <a:avLst/>
          </a:prstGeom>
          <a:solidFill>
            <a:schemeClr val="accent4">
              <a:lumMod val="10000"/>
              <a:lumOff val="90000"/>
            </a:schemeClr>
          </a:solidFill>
          <a:ln>
            <a:solidFill>
              <a:schemeClr val="tx1"/>
            </a:solidFill>
          </a:ln>
        </p:spPr>
        <p:txBody>
          <a:bodyPr wrap="square" rtlCol="0">
            <a:spAutoFit/>
          </a:bodyPr>
          <a:lstStyle/>
          <a:p>
            <a:r>
              <a:rPr lang="en-US" sz="1050" dirty="0" smtClean="0"/>
              <a:t> </a:t>
            </a:r>
            <a:r>
              <a:rPr lang="en-US" sz="1050" b="1" dirty="0" smtClean="0"/>
              <a:t>§25.107 (g)(2) Certification of REPs</a:t>
            </a:r>
          </a:p>
          <a:p>
            <a:endParaRPr lang="en-US" sz="1050" b="1" dirty="0"/>
          </a:p>
          <a:p>
            <a:r>
              <a:rPr lang="en-US" sz="1050" dirty="0"/>
              <a:t>(2) An applicant shall include the following in its initial application for REP certification: </a:t>
            </a:r>
            <a:endParaRPr lang="en-US" sz="1050" dirty="0" smtClean="0"/>
          </a:p>
          <a:p>
            <a:endParaRPr lang="en-US" sz="1050" dirty="0"/>
          </a:p>
          <a:p>
            <a:pPr marL="231775" indent="-231775">
              <a:buAutoNum type="alphaUcParenBoth"/>
            </a:pPr>
            <a:r>
              <a:rPr lang="en-US" sz="1050" dirty="0" smtClean="0"/>
              <a:t>Prior </a:t>
            </a:r>
            <a:r>
              <a:rPr lang="en-US" sz="1050" dirty="0"/>
              <a:t>experience of one or more of the applicant’s principals or permanent employees in the competitive retail electric industry or competitive gas industry; </a:t>
            </a:r>
            <a:endParaRPr lang="en-US" sz="1050" dirty="0" smtClean="0"/>
          </a:p>
          <a:p>
            <a:pPr marL="231775" indent="-231775">
              <a:buAutoNum type="alphaUcParenBoth"/>
            </a:pPr>
            <a:endParaRPr lang="en-US" sz="1050" dirty="0"/>
          </a:p>
          <a:p>
            <a:pPr marL="231775" indent="-231775"/>
            <a:r>
              <a:rPr lang="en-US" sz="1050" dirty="0" smtClean="0"/>
              <a:t>(B) Any </a:t>
            </a:r>
            <a:r>
              <a:rPr lang="en-US" sz="1050" dirty="0"/>
              <a:t>complaint history, disciplinary record and compliance record during the </a:t>
            </a:r>
            <a:r>
              <a:rPr lang="en-US" sz="1050" dirty="0" smtClean="0"/>
              <a:t>ten years </a:t>
            </a:r>
            <a:r>
              <a:rPr lang="en-US" sz="1050" dirty="0"/>
              <a:t>immediately preceding the filing of the application regarding: the </a:t>
            </a:r>
            <a:r>
              <a:rPr lang="en-US" sz="1050" dirty="0" smtClean="0"/>
              <a:t>applicant; the applicant’s affiliates that provide utility-like services such as telecommunications</a:t>
            </a:r>
            <a:r>
              <a:rPr lang="en-US" sz="1050" dirty="0"/>
              <a:t>, electric, gas, water, or cable service; the applicant’s principals</a:t>
            </a:r>
            <a:r>
              <a:rPr lang="en-US" sz="1050" dirty="0" smtClean="0"/>
              <a:t>; and </a:t>
            </a:r>
            <a:r>
              <a:rPr lang="en-US" sz="1050" dirty="0"/>
              <a:t>any person that merged with any of the </a:t>
            </a:r>
            <a:r>
              <a:rPr lang="en-US" sz="1050" dirty="0" smtClean="0"/>
              <a:t>preceding persons; </a:t>
            </a:r>
            <a:endParaRPr lang="en-US" sz="1050" dirty="0"/>
          </a:p>
          <a:p>
            <a:pPr marL="404813" indent="-404813"/>
            <a:r>
              <a:rPr lang="en-US" sz="1050" dirty="0" smtClean="0"/>
              <a:t> 	(</a:t>
            </a:r>
            <a:r>
              <a:rPr lang="en-US" sz="1050" dirty="0" err="1"/>
              <a:t>i</a:t>
            </a:r>
            <a:r>
              <a:rPr lang="en-US" sz="1050" dirty="0" smtClean="0"/>
              <a:t>) The </a:t>
            </a:r>
            <a:r>
              <a:rPr lang="en-US" sz="1050" dirty="0"/>
              <a:t>complaint history, disciplinary record, and compliance record </a:t>
            </a:r>
            <a:r>
              <a:rPr lang="en-US" sz="1050" dirty="0" smtClean="0"/>
              <a:t>shall include </a:t>
            </a:r>
            <a:r>
              <a:rPr lang="en-US" sz="1050" dirty="0"/>
              <a:t>information from any federal agency including the U.S. </a:t>
            </a:r>
            <a:r>
              <a:rPr lang="en-US" sz="1050" dirty="0" smtClean="0"/>
              <a:t>Securities and </a:t>
            </a:r>
            <a:r>
              <a:rPr lang="en-US" sz="1050" dirty="0"/>
              <a:t>Exchange Commission and the U.S. Commodity Futures </a:t>
            </a:r>
            <a:r>
              <a:rPr lang="en-US" sz="1050" dirty="0" smtClean="0"/>
              <a:t>Trading Commission</a:t>
            </a:r>
            <a:r>
              <a:rPr lang="en-US" sz="1050" dirty="0"/>
              <a:t>; any self-regulatory organization relating to the sales </a:t>
            </a:r>
            <a:r>
              <a:rPr lang="en-US" sz="1050" dirty="0" smtClean="0"/>
              <a:t>of securities</a:t>
            </a:r>
            <a:r>
              <a:rPr lang="en-US" sz="1050" dirty="0"/>
              <a:t>, financial instruments, physical or financial transactions in</a:t>
            </a:r>
          </a:p>
          <a:p>
            <a:pPr marL="404813" indent="-404813"/>
            <a:r>
              <a:rPr lang="en-US" sz="1050" dirty="0" smtClean="0"/>
              <a:t>   	commodities</a:t>
            </a:r>
            <a:r>
              <a:rPr lang="en-US" sz="1050" dirty="0"/>
              <a:t>, or other financial transactions; state public </a:t>
            </a:r>
            <a:r>
              <a:rPr lang="en-US" sz="1050" dirty="0" smtClean="0"/>
              <a:t>utility commissions</a:t>
            </a:r>
            <a:r>
              <a:rPr lang="en-US" sz="1050" dirty="0"/>
              <a:t>, state attorney general offices, or other regulatory agencies </a:t>
            </a:r>
            <a:r>
              <a:rPr lang="en-US" sz="1050" dirty="0" smtClean="0"/>
              <a:t>in states </a:t>
            </a:r>
            <a:r>
              <a:rPr lang="en-US" sz="1050" dirty="0"/>
              <a:t>where the applicant is doing business or has conducted business </a:t>
            </a:r>
            <a:r>
              <a:rPr lang="en-US" sz="1050" dirty="0" smtClean="0"/>
              <a:t>in the </a:t>
            </a:r>
            <a:r>
              <a:rPr lang="en-US" sz="1050" dirty="0"/>
              <a:t>past including state securities boards or commissions, the </a:t>
            </a:r>
            <a:r>
              <a:rPr lang="en-US" sz="1050" dirty="0" smtClean="0"/>
              <a:t>Texas Secretary </a:t>
            </a:r>
            <a:r>
              <a:rPr lang="en-US" sz="1050" dirty="0"/>
              <a:t>of State, Texas Comptroller’s Office, and Office of the Texas</a:t>
            </a:r>
          </a:p>
          <a:p>
            <a:pPr marL="404813" indent="-404813"/>
            <a:r>
              <a:rPr lang="en-US" sz="1050" dirty="0" smtClean="0"/>
              <a:t>   	Attorney </a:t>
            </a:r>
            <a:r>
              <a:rPr lang="en-US" sz="1050" dirty="0"/>
              <a:t>General</a:t>
            </a:r>
            <a:r>
              <a:rPr lang="en-US" sz="1050" dirty="0" smtClean="0"/>
              <a:t>. Relevant </a:t>
            </a:r>
            <a:r>
              <a:rPr lang="en-US" sz="1050" dirty="0"/>
              <a:t>information shall include the type </a:t>
            </a:r>
            <a:r>
              <a:rPr lang="en-US" sz="1050" dirty="0" smtClean="0"/>
              <a:t>of complaint</a:t>
            </a:r>
            <a:r>
              <a:rPr lang="en-US" sz="1050" dirty="0"/>
              <a:t>, status of complaint, resolution of complaint, and the </a:t>
            </a:r>
            <a:r>
              <a:rPr lang="en-US" sz="1050" dirty="0" smtClean="0"/>
              <a:t>number </a:t>
            </a:r>
            <a:r>
              <a:rPr lang="en-US" sz="1050" dirty="0"/>
              <a:t>of customers in each state where complaints occurred. </a:t>
            </a:r>
            <a:endParaRPr lang="en-US" sz="1050" dirty="0" smtClean="0"/>
          </a:p>
          <a:p>
            <a:pPr marL="231775" indent="-231775"/>
            <a:endParaRPr lang="en-US" sz="1050" dirty="0"/>
          </a:p>
          <a:p>
            <a:pPr marL="231775" indent="-231775"/>
            <a:r>
              <a:rPr lang="en-US" sz="1050" dirty="0" smtClean="0"/>
              <a:t>(</a:t>
            </a:r>
            <a:r>
              <a:rPr lang="en-US" sz="1050" dirty="0"/>
              <a:t>C) A summary of any history of insolvency, bankruptcy, dissolution, merger, or acquisition of the applicant or any predecessors in interest during the 60 months immediately preceding the application; </a:t>
            </a:r>
            <a:endParaRPr lang="en-US" sz="1050" dirty="0" smtClean="0"/>
          </a:p>
          <a:p>
            <a:pPr marL="231775" indent="-231775"/>
            <a:endParaRPr lang="en-US" sz="1050" dirty="0"/>
          </a:p>
          <a:p>
            <a:pPr marL="231775" indent="-231775"/>
            <a:r>
              <a:rPr lang="en-US" sz="1050" dirty="0"/>
              <a:t>(D) A statement indicating whether the applicant or the applicant’s principals are currently under investigation or have been penalized by an attorney general or any state or federal regulatory agency for violation of any deceptive trade or consumer protection laws or regulations; </a:t>
            </a:r>
            <a:endParaRPr lang="en-US" sz="1050" dirty="0" smtClean="0"/>
          </a:p>
        </p:txBody>
      </p:sp>
    </p:spTree>
    <p:extLst>
      <p:ext uri="{BB962C8B-B14F-4D97-AF65-F5344CB8AC3E}">
        <p14:creationId xmlns:p14="http://schemas.microsoft.com/office/powerpoint/2010/main" val="18111669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latin typeface="+mn-lt"/>
                <a:cs typeface="Times New Roman" panose="02020603050405020304" pitchFamily="18" charset="0"/>
              </a:rPr>
              <a:t>Market Entry Qualifications</a:t>
            </a:r>
            <a:endParaRPr lang="en-US" b="1" dirty="0">
              <a:solidFill>
                <a:schemeClr val="accent1"/>
              </a:solidFill>
              <a:latin typeface="+mn-lt"/>
              <a:cs typeface="Times New Roman" panose="02020603050405020304" pitchFamily="18" charset="0"/>
            </a:endParaRPr>
          </a:p>
        </p:txBody>
      </p:sp>
      <p:sp>
        <p:nvSpPr>
          <p:cNvPr id="3" name="Content Placeholder 2"/>
          <p:cNvSpPr>
            <a:spLocks noGrp="1"/>
          </p:cNvSpPr>
          <p:nvPr>
            <p:ph idx="1"/>
          </p:nvPr>
        </p:nvSpPr>
        <p:spPr>
          <a:xfrm>
            <a:off x="457200" y="990600"/>
            <a:ext cx="8382000" cy="4724400"/>
          </a:xfrm>
        </p:spPr>
        <p:txBody>
          <a:bodyPr/>
          <a:lstStyle/>
          <a:p>
            <a:pPr lvl="1">
              <a:spcAft>
                <a:spcPts val="600"/>
              </a:spcAft>
              <a:buFont typeface="Wingdings" panose="05000000000000000000" pitchFamily="2" charset="2"/>
              <a:buChar char="§"/>
            </a:pPr>
            <a:endParaRPr lang="en-US" sz="1400" dirty="0"/>
          </a:p>
          <a:p>
            <a:pPr lvl="1">
              <a:spcAft>
                <a:spcPts val="600"/>
              </a:spcAft>
              <a:buFont typeface="Wingdings" panose="05000000000000000000" pitchFamily="2" charset="2"/>
              <a:buChar char="§"/>
            </a:pPr>
            <a:endParaRPr lang="en-US" sz="1800" dirty="0" smtClean="0">
              <a:latin typeface="+mj-lt"/>
            </a:endParaRPr>
          </a:p>
          <a:p>
            <a:pPr marL="457200" lvl="1" indent="0">
              <a:spcAft>
                <a:spcPts val="600"/>
              </a:spcAft>
              <a:buNone/>
            </a:pPr>
            <a:endParaRPr lang="en-US" sz="1800" dirty="0" smtClean="0">
              <a:latin typeface="+mj-lt"/>
            </a:endParaRPr>
          </a:p>
          <a:p>
            <a:pPr marL="457200" lvl="1" indent="0">
              <a:spcAft>
                <a:spcPts val="600"/>
              </a:spcAft>
              <a:buNone/>
            </a:pPr>
            <a:endParaRPr lang="en-US" sz="1800" dirty="0">
              <a:latin typeface="+mj-lt"/>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5" name="TextBox 4"/>
          <p:cNvSpPr txBox="1"/>
          <p:nvPr/>
        </p:nvSpPr>
        <p:spPr>
          <a:xfrm>
            <a:off x="381000" y="925017"/>
            <a:ext cx="8458200" cy="369332"/>
          </a:xfrm>
          <a:prstGeom prst="rect">
            <a:avLst/>
          </a:prstGeom>
          <a:noFill/>
        </p:spPr>
        <p:txBody>
          <a:bodyPr wrap="square" rtlCol="0">
            <a:spAutoFit/>
          </a:bodyPr>
          <a:lstStyle/>
          <a:p>
            <a:r>
              <a:rPr lang="en-US" dirty="0" smtClean="0"/>
              <a:t>Selected relevant PUCT REP language (cont.)</a:t>
            </a:r>
            <a:endParaRPr lang="en-US" dirty="0" smtClean="0"/>
          </a:p>
        </p:txBody>
      </p:sp>
      <p:sp>
        <p:nvSpPr>
          <p:cNvPr id="8" name="TextBox 7"/>
          <p:cNvSpPr txBox="1"/>
          <p:nvPr/>
        </p:nvSpPr>
        <p:spPr>
          <a:xfrm>
            <a:off x="533400" y="1600201"/>
            <a:ext cx="7848600" cy="3000821"/>
          </a:xfrm>
          <a:prstGeom prst="rect">
            <a:avLst/>
          </a:prstGeom>
          <a:solidFill>
            <a:schemeClr val="accent4">
              <a:lumMod val="10000"/>
              <a:lumOff val="90000"/>
            </a:schemeClr>
          </a:solidFill>
          <a:ln>
            <a:solidFill>
              <a:schemeClr val="tx1"/>
            </a:solidFill>
          </a:ln>
        </p:spPr>
        <p:txBody>
          <a:bodyPr wrap="square" rtlCol="0">
            <a:spAutoFit/>
          </a:bodyPr>
          <a:lstStyle/>
          <a:p>
            <a:r>
              <a:rPr lang="en-US" sz="1050" dirty="0" smtClean="0"/>
              <a:t> </a:t>
            </a:r>
            <a:r>
              <a:rPr lang="en-US" sz="1050" b="1" dirty="0" smtClean="0"/>
              <a:t>§25.107 (g)(2)(B) Certification of REPs</a:t>
            </a:r>
          </a:p>
          <a:p>
            <a:endParaRPr lang="en-US" sz="1050" dirty="0"/>
          </a:p>
          <a:p>
            <a:r>
              <a:rPr lang="en-US" sz="1050" dirty="0" smtClean="0"/>
              <a:t>(E</a:t>
            </a:r>
            <a:r>
              <a:rPr lang="en-US" sz="1050" dirty="0"/>
              <a:t>) Disclosure of whether the applicant or applicant’s principals have been convicted or found liable for fraud, theft, larceny, deceit, or violations of any securities laws, customer protection laws, or deceptive trade laws in any state; </a:t>
            </a:r>
          </a:p>
          <a:p>
            <a:endParaRPr lang="en-US" sz="1050" dirty="0"/>
          </a:p>
          <a:p>
            <a:r>
              <a:rPr lang="en-US" sz="1050" dirty="0"/>
              <a:t>(F) An affidavit stating that the applicant will register with or be certified by ERCOT or other applicable independent organization and will comply with the technical and managerial requirements of this subsection; or that entities with whom the applicant has a contractual relationship are registered with or certified by the independent organization and will comply with all system rules established by the independent organization; </a:t>
            </a:r>
            <a:endParaRPr lang="en-US" sz="1050" b="1" dirty="0"/>
          </a:p>
          <a:p>
            <a:endParaRPr lang="en-US" sz="1050" dirty="0" smtClean="0"/>
          </a:p>
          <a:p>
            <a:r>
              <a:rPr lang="en-US" sz="1050" dirty="0" smtClean="0"/>
              <a:t>(</a:t>
            </a:r>
            <a:r>
              <a:rPr lang="en-US" sz="1050" dirty="0"/>
              <a:t>G) An affidavit identifying all principals, executive management, and employees, or contract employees of the applicant that exercised influence or control over a REP that experienced a mass transition of the REP’s customers to POLR. If such a relationship existed, the applicant shall include in the affidavit the name of the REP that experienced a mass transition of the REP’s customers to POLR and provide factual statements as to whether and, if so, how the REP that experienced a mass transition of the REP’s customers to POLR settled all outstanding obligations including the return of any owed customer deposits; and </a:t>
            </a:r>
            <a:endParaRPr lang="en-US" sz="1050" dirty="0" smtClean="0"/>
          </a:p>
          <a:p>
            <a:endParaRPr lang="en-US" sz="1050" dirty="0"/>
          </a:p>
          <a:p>
            <a:r>
              <a:rPr lang="en-US" sz="1050" dirty="0"/>
              <a:t>(H) Other evidence, at the discretion of the applicant, supporting the applicant’s plans for meeting requirements of this subsection. </a:t>
            </a:r>
          </a:p>
        </p:txBody>
      </p:sp>
    </p:spTree>
    <p:extLst>
      <p:ext uri="{BB962C8B-B14F-4D97-AF65-F5344CB8AC3E}">
        <p14:creationId xmlns:p14="http://schemas.microsoft.com/office/powerpoint/2010/main" val="2552480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00201"/>
            <a:ext cx="8534400" cy="4319832"/>
          </a:xfrm>
        </p:spPr>
        <p:txBody>
          <a:bodyPr/>
          <a:lstStyle/>
          <a:p>
            <a:pPr marL="0" indent="0" algn="ctr">
              <a:buNone/>
            </a:pPr>
            <a:endParaRPr lang="en-US" sz="5400" dirty="0" smtClean="0"/>
          </a:p>
          <a:p>
            <a:pPr marL="0" indent="0" algn="ctr">
              <a:buNone/>
            </a:pPr>
            <a:r>
              <a:rPr lang="en-US" sz="4000" dirty="0" smtClean="0"/>
              <a:t>Questions</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sp>
        <p:nvSpPr>
          <p:cNvPr id="7" name="Title 1"/>
          <p:cNvSpPr>
            <a:spLocks noGrp="1"/>
          </p:cNvSpPr>
          <p:nvPr>
            <p:ph type="title"/>
          </p:nvPr>
        </p:nvSpPr>
        <p:spPr>
          <a:xfrm>
            <a:off x="381000" y="243682"/>
            <a:ext cx="8382000" cy="594518"/>
          </a:xfrm>
        </p:spPr>
        <p:txBody>
          <a:bodyPr/>
          <a:lstStyle/>
          <a:p>
            <a:r>
              <a:rPr lang="en-US" dirty="0">
                <a:cs typeface="Times New Roman" panose="02020603050405020304" pitchFamily="18" charset="0"/>
              </a:rPr>
              <a:t>Market Entry Qualifications</a:t>
            </a:r>
            <a:endParaRPr lang="en-US" b="1" dirty="0">
              <a:solidFill>
                <a:schemeClr val="accent1"/>
              </a:solidFill>
              <a:cs typeface="Times New Roman" panose="02020603050405020304" pitchFamily="18" charset="0"/>
            </a:endParaRPr>
          </a:p>
        </p:txBody>
      </p:sp>
    </p:spTree>
    <p:extLst>
      <p:ext uri="{BB962C8B-B14F-4D97-AF65-F5344CB8AC3E}">
        <p14:creationId xmlns:p14="http://schemas.microsoft.com/office/powerpoint/2010/main" val="282635897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48F63C-08AC-4CDD-B36F-0851B11853CB}">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11613</TotalTime>
  <Words>700</Words>
  <Application>Microsoft Office PowerPoint</Application>
  <PresentationFormat>On-screen Show (4:3)</PresentationFormat>
  <Paragraphs>76</Paragraphs>
  <Slides>6</Slides>
  <Notes>6</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6</vt:i4>
      </vt:variant>
    </vt:vector>
  </HeadingPairs>
  <TitlesOfParts>
    <vt:vector size="13" baseType="lpstr">
      <vt:lpstr>Arial</vt:lpstr>
      <vt:lpstr>Calibri</vt:lpstr>
      <vt:lpstr>Times New Roman</vt:lpstr>
      <vt:lpstr>Wingdings</vt:lpstr>
      <vt:lpstr>1_Custom Design</vt:lpstr>
      <vt:lpstr>Office Theme</vt:lpstr>
      <vt:lpstr>Custom Design</vt:lpstr>
      <vt:lpstr>PowerPoint Presentation</vt:lpstr>
      <vt:lpstr>Market Entry Qualifications</vt:lpstr>
      <vt:lpstr>Market Entry Qualifications</vt:lpstr>
      <vt:lpstr>Market Entry Qualifications</vt:lpstr>
      <vt:lpstr>Market Entry Qualifications</vt:lpstr>
      <vt:lpstr>Market Entry Qualifications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Ruane, Mark</cp:lastModifiedBy>
  <cp:revision>276</cp:revision>
  <cp:lastPrinted>2018-07-31T21:44:15Z</cp:lastPrinted>
  <dcterms:created xsi:type="dcterms:W3CDTF">2016-01-21T15:20:31Z</dcterms:created>
  <dcterms:modified xsi:type="dcterms:W3CDTF">2019-01-07T15:58:28Z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