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7" r:id="rId2"/>
    <p:sldMasterId id="2147483669" r:id="rId3"/>
    <p:sldMasterId id="2147483686" r:id="rId4"/>
  </p:sldMasterIdLst>
  <p:notesMasterIdLst>
    <p:notesMasterId r:id="rId15"/>
  </p:notesMasterIdLst>
  <p:handoutMasterIdLst>
    <p:handoutMasterId r:id="rId16"/>
  </p:handoutMasterIdLst>
  <p:sldIdLst>
    <p:sldId id="270" r:id="rId5"/>
    <p:sldId id="571" r:id="rId6"/>
    <p:sldId id="610" r:id="rId7"/>
    <p:sldId id="611" r:id="rId8"/>
    <p:sldId id="605" r:id="rId9"/>
    <p:sldId id="613" r:id="rId10"/>
    <p:sldId id="614" r:id="rId11"/>
    <p:sldId id="615" r:id="rId12"/>
    <p:sldId id="616" r:id="rId13"/>
    <p:sldId id="44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16F0B16-99A6-4A89-BD55-366F6B849F6F}">
          <p14:sldIdLst>
            <p14:sldId id="270"/>
            <p14:sldId id="571"/>
            <p14:sldId id="610"/>
            <p14:sldId id="611"/>
            <p14:sldId id="605"/>
            <p14:sldId id="613"/>
            <p14:sldId id="614"/>
            <p14:sldId id="615"/>
            <p14:sldId id="616"/>
          </p14:sldIdLst>
        </p14:section>
        <p14:section name="The End" id="{DFF51345-AEAC-4B04-B61F-B055434BCA96}">
          <p14:sldIdLst>
            <p14:sldId id="4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0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C8FD"/>
    <a:srgbClr val="FFE89F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129" d="100"/>
          <a:sy n="129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2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9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65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70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18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46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64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48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13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635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Draft Study Results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1143000" y="6457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8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346074" y="1325562"/>
            <a:ext cx="8416926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buSzPct val="100000"/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9100" y="2468562"/>
            <a:ext cx="8305800" cy="2027238"/>
          </a:xfrm>
          <a:prstGeom prst="rect">
            <a:avLst/>
          </a:prstGeom>
        </p:spPr>
        <p:txBody>
          <a:bodyPr anchor="t" anchorCtr="0"/>
          <a:lstStyle>
            <a:lvl1pPr algn="ctr">
              <a:defRPr sz="2400" b="1" baseline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Subtitle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80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85C4-D6A8-46D9-A1BA-F87C2DEFF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59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84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970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566886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762999" y="6561137"/>
            <a:ext cx="289561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81" r:id="rId3"/>
    <p:sldLayoutId id="2147483682" r:id="rId4"/>
    <p:sldLayoutId id="2147483683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4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2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50883" y="1326215"/>
            <a:ext cx="559311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Southern Cross Transmission - Directive </a:t>
            </a:r>
            <a:r>
              <a:rPr lang="en-US" sz="3200" b="1" dirty="0" smtClean="0"/>
              <a:t>9  - Discuss Frequency Overshoot Study and RRS impacts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3721868" y="354829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Staff</a:t>
            </a:r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980135"/>
            <a:ext cx="3086100" cy="365125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Draft Study Results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small" dirty="0" smtClean="0">
                <a:latin typeface="+mn-lt"/>
              </a:rPr>
              <a:t/>
            </a:r>
            <a:br>
              <a:rPr lang="en-US" sz="3200" cap="small" dirty="0" smtClean="0">
                <a:latin typeface="+mn-lt"/>
              </a:rPr>
            </a:br>
            <a:r>
              <a:rPr lang="en-US" sz="3600" cap="small" dirty="0" smtClean="0">
                <a:latin typeface="+mn-lt"/>
              </a:rPr>
              <a:t>Questions?</a:t>
            </a:r>
            <a:endParaRPr lang="en-US" sz="3600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676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Scenarios Used </a:t>
            </a:r>
            <a:r>
              <a:rPr lang="en-US" sz="2000" dirty="0"/>
              <a:t>for Frequency Overshoot Study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369299"/>
              </p:ext>
            </p:extLst>
          </p:nvPr>
        </p:nvGraphicFramePr>
        <p:xfrm>
          <a:off x="581567" y="1983386"/>
          <a:ext cx="7886700" cy="2472690"/>
        </p:xfrm>
        <a:graphic>
          <a:graphicData uri="http://schemas.openxmlformats.org/drawingml/2006/table">
            <a:tbl>
              <a:tblPr firstRow="1" firstCol="1" bandRow="1"/>
              <a:tblGrid>
                <a:gridCol w="1970098"/>
                <a:gridCol w="1184582"/>
                <a:gridCol w="1577340"/>
                <a:gridCol w="1260295"/>
                <a:gridCol w="1894385"/>
              </a:tblGrid>
              <a:tr h="361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Scenario Name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Inertia (GW</a:t>
                      </a: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·</a:t>
                      </a: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(GW)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Wind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(GW)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Synchronous Gen (GW)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lang="en-US" sz="11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15.5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lang="en-US" sz="11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24.5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lang="en-US" sz="11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27.5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lang="en-US" sz="11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 4</a:t>
                      </a:r>
                      <a:endParaRPr lang="en-US" sz="1100" b="1" kern="1200" cap="small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29.9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26.9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 5</a:t>
                      </a:r>
                      <a:endParaRPr lang="en-US" sz="1100" b="1" kern="1200" cap="small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27.2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24.2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33990" y="223391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93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Frequency Response when Tripping SC DC Tie Export at 2,100 MW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532229"/>
              </p:ext>
            </p:extLst>
          </p:nvPr>
        </p:nvGraphicFramePr>
        <p:xfrm>
          <a:off x="505519" y="5049778"/>
          <a:ext cx="771014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827"/>
                <a:gridCol w="839475"/>
                <a:gridCol w="963768"/>
                <a:gridCol w="963768"/>
                <a:gridCol w="963768"/>
                <a:gridCol w="963768"/>
                <a:gridCol w="963768"/>
              </a:tblGrid>
              <a:tr h="3708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2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3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4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5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Highest</a:t>
                      </a:r>
                      <a:r>
                        <a:rPr lang="en-US" sz="1100" baseline="0" dirty="0" smtClean="0"/>
                        <a:t> Frequency Overshoot (Hz) </a:t>
                      </a:r>
                      <a:r>
                        <a:rPr lang="en-US" sz="1100" dirty="0" smtClean="0"/>
                        <a:t>DR=2.0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60.38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60.47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60.51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60.53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60.60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60.70</a:t>
                      </a:r>
                      <a:endParaRPr lang="en-US" sz="11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Highest</a:t>
                      </a:r>
                      <a:r>
                        <a:rPr lang="en-US" sz="1100" baseline="0" dirty="0" smtClean="0"/>
                        <a:t> Frequency Overshoot (Hz) </a:t>
                      </a:r>
                      <a:r>
                        <a:rPr lang="en-US" sz="1100" dirty="0" smtClean="0"/>
                        <a:t>DR=0.0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60.42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60.54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60.60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60.62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60.73</a:t>
                      </a:r>
                      <a:endParaRPr lang="en-US" sz="11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60.89</a:t>
                      </a:r>
                      <a:endParaRPr lang="en-US" sz="11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58" y="762000"/>
            <a:ext cx="7772665" cy="403043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33990" y="1329207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12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Imposed on SC DC Tie Export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434785" y="5373676"/>
          <a:ext cx="6073702" cy="79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139"/>
                <a:gridCol w="1058081"/>
                <a:gridCol w="1214741"/>
                <a:gridCol w="1214741"/>
              </a:tblGrid>
              <a:tr h="3708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130 </a:t>
                      </a:r>
                      <a:r>
                        <a:rPr lang="en-US" sz="1100" dirty="0" err="1" smtClean="0"/>
                        <a:t>GW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</a:rPr>
                        <a:t>·s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120 </a:t>
                      </a:r>
                      <a:r>
                        <a:rPr lang="en-US" sz="1100" dirty="0" err="1" smtClean="0"/>
                        <a:t>GW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</a:rPr>
                        <a:t>·s</a:t>
                      </a:r>
                      <a:endParaRPr lang="en-US" sz="11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110 </a:t>
                      </a:r>
                      <a:r>
                        <a:rPr lang="en-US" sz="1100" dirty="0" err="1" smtClean="0"/>
                        <a:t>GW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</a:rPr>
                        <a:t>·s</a:t>
                      </a:r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Limit on SC DC tie</a:t>
                      </a:r>
                      <a:r>
                        <a:rPr lang="en-US" sz="1100" baseline="0" dirty="0" smtClean="0"/>
                        <a:t> export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2,000 MW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1,745 MW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1,488 MW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74" y="962721"/>
            <a:ext cx="7828124" cy="406154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33990" y="1111406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750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RRS Case Study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21983"/>
              </p:ext>
            </p:extLst>
          </p:nvPr>
        </p:nvGraphicFramePr>
        <p:xfrm>
          <a:off x="730249" y="1103085"/>
          <a:ext cx="7782383" cy="4154109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96208"/>
                <a:gridCol w="809575"/>
                <a:gridCol w="809575"/>
                <a:gridCol w="809575"/>
                <a:gridCol w="809575"/>
                <a:gridCol w="809575"/>
                <a:gridCol w="809575"/>
                <a:gridCol w="809575"/>
                <a:gridCol w="809575"/>
                <a:gridCol w="809575"/>
              </a:tblGrid>
              <a:tr h="4572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Case No.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Time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INERTIA (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GW</a:t>
                      </a:r>
                      <a:r>
                        <a:rPr lang="en-US" sz="10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·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s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PFR 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(</a:t>
                      </a:r>
                      <a:r>
                        <a:rPr lang="en-US" sz="1000" u="none" strike="noStrike" dirty="0">
                          <a:effectLst/>
                        </a:rPr>
                        <a:t>MW)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LR </a:t>
                      </a:r>
                      <a:r>
                        <a:rPr lang="en-US" sz="1000" u="none" strike="noStrike" dirty="0" smtClean="0">
                          <a:effectLst/>
                        </a:rPr>
                        <a:t>(</a:t>
                      </a:r>
                      <a:r>
                        <a:rPr lang="en-US" sz="1000" u="none" strike="noStrike" dirty="0">
                          <a:effectLst/>
                        </a:rPr>
                        <a:t>MW)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LR/PFR Ratio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PFR (No LR) (MW)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w/o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w/o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w/o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*Case1</a:t>
                      </a:r>
                      <a:endParaRPr lang="en-US" sz="8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10-Feb-17 01:00:00</a:t>
                      </a:r>
                      <a:endParaRPr lang="en-US" sz="8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1150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1900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2650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2.39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2.94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5691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8941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Case2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31-Mar-14 02:00:00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5056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11843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21-Mar-14 02:00:00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1750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2900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4388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8661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Case4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23-Oct-16 00:00:00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2550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4295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7347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28-Oct-13 00:00:00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1.71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1.98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3972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5853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24-Nov-16 15:00:00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4363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02-Apr-14 10:00:00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4762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05-Oct-13 18:00:00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2745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3666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28-May-14 18:00:00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290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2450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03-Sep-13 18:00:00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3166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07-Aug-13 17:00:00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2765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3143" y="5646057"/>
            <a:ext cx="78957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*Case 1 : </a:t>
            </a:r>
            <a:r>
              <a:rPr lang="en-US" sz="900" dirty="0" smtClean="0"/>
              <a:t>With RCC increased to 3,375 MW, ERCOT’s critical inertia goes up to around 130 GW*s. As a result, current RRS mix is insufficient to arrest system frequency above 59.4 Hz. Therefore, for the case with 130 GW*s inertia, LRs’ response time are shortened to 15 cycles to improve frequency nadir.</a:t>
            </a:r>
            <a:endParaRPr lang="en-US" sz="9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3516" y="28917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266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Interpolated PFR (No LR) Quantities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9257" y="5515429"/>
            <a:ext cx="78957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*Note: With RCC increased to 3,375 MW, ERCOT’s critical inertia becomes 130 </a:t>
            </a:r>
            <a:r>
              <a:rPr lang="en-US" sz="900" dirty="0" err="1" smtClean="0"/>
              <a:t>GW</a:t>
            </a:r>
            <a:r>
              <a:rPr lang="en-US" sz="900" dirty="0" err="1" smtClean="0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. As a result, current RRS mix is insufficient to arrest system frequency above 59.4 Hz. Therefore, for the case with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inertia, LRs’ response time are shortened to </a:t>
            </a:r>
            <a:r>
              <a:rPr lang="en-US" sz="9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 cycles </a:t>
            </a:r>
            <a:r>
              <a:rPr lang="en-US" sz="900" dirty="0" smtClean="0"/>
              <a:t>to improve frequency nadir. PFR quantity related to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is not included for interpolation.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51" y="1435435"/>
            <a:ext cx="7206097" cy="398713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17421" y="753331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840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Interpolated LR/PFR Equivalency Ratio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9257" y="5515429"/>
            <a:ext cx="78957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*Note: With RCC increased to 3,375 MW, ERCOT’s critical inertia becomes 130 </a:t>
            </a:r>
            <a:r>
              <a:rPr lang="en-US" sz="900" dirty="0" err="1" smtClean="0"/>
              <a:t>GW</a:t>
            </a:r>
            <a:r>
              <a:rPr lang="en-US" sz="900" dirty="0" err="1" smtClean="0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. As a result, current RRS mix is insufficient to arrest system frequency above 59.4 Hz. Therefore, for the case with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inertia, LRs’ response time are shortened to </a:t>
            </a:r>
            <a:r>
              <a:rPr lang="en-US" sz="9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 cycles </a:t>
            </a:r>
            <a:r>
              <a:rPr lang="en-US" sz="900" dirty="0" smtClean="0"/>
              <a:t>to improve frequency nadir. PFR quantity related to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is not included for interpolation.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51" y="1432387"/>
            <a:ext cx="7206097" cy="399322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9190" y="789114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1059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Interpolated RRS Quantities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9257" y="5515429"/>
            <a:ext cx="78957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*Note: With RCC increased to 3,375 MW, ERCOT’s critical inertia becomes 130 </a:t>
            </a:r>
            <a:r>
              <a:rPr lang="en-US" sz="900" dirty="0" err="1" smtClean="0"/>
              <a:t>GW</a:t>
            </a:r>
            <a:r>
              <a:rPr lang="en-US" sz="900" dirty="0" err="1" smtClean="0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. As a result, current RRS mix is insufficient to arrest system frequency above 59.4 Hz. Therefore, for the case with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inertia, LRs’ response time are shortened to </a:t>
            </a:r>
            <a:r>
              <a:rPr lang="en-US" sz="9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 cycles </a:t>
            </a:r>
            <a:r>
              <a:rPr lang="en-US" sz="900" dirty="0" smtClean="0"/>
              <a:t>to improve frequency nadir. PFR quantity related to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is not included for interpolation.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903" y="1432387"/>
            <a:ext cx="7212193" cy="399322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01643" y="355169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3760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RRS Quantity Increase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886858" y="5236028"/>
          <a:ext cx="6096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 Total RRS</a:t>
                      </a:r>
                      <a:r>
                        <a:rPr lang="en-US" sz="105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50" baseline="0" dirty="0" smtClean="0"/>
                        <a:t>(w/o SCDCT)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2019 Total RRS</a:t>
                      </a:r>
                      <a:r>
                        <a:rPr lang="en-US" sz="1050" baseline="0" dirty="0" smtClean="0"/>
                        <a:t>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(w/ SCDCT)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Delta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23,716,368 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28,986,904 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5,270,536 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544" y="981661"/>
            <a:ext cx="5392056" cy="397158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41485" y="0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240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24252</TotalTime>
  <Words>672</Words>
  <Application>Microsoft Office PowerPoint</Application>
  <PresentationFormat>On-screen Show (4:3)</PresentationFormat>
  <Paragraphs>238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1_Office Theme</vt:lpstr>
      <vt:lpstr>1_Custom Design</vt:lpstr>
      <vt:lpstr>2_Custom Design</vt:lpstr>
      <vt:lpstr>Custom Design</vt:lpstr>
      <vt:lpstr>PowerPoint Presentation</vt:lpstr>
      <vt:lpstr>Scenarios Used for Frequency Overshoot Study</vt:lpstr>
      <vt:lpstr>Frequency Response when Tripping SC DC Tie Export at 2,100 MW</vt:lpstr>
      <vt:lpstr>Limit Imposed on SC DC Tie Export</vt:lpstr>
      <vt:lpstr>Simulated RRS Case Study</vt:lpstr>
      <vt:lpstr>Interpolated PFR (No LR) Quantities</vt:lpstr>
      <vt:lpstr>Interpolated LR/PFR Equivalency Ratio</vt:lpstr>
      <vt:lpstr>Interpolated RRS Quantities</vt:lpstr>
      <vt:lpstr>RRS Quantity Increase</vt:lpstr>
      <vt:lpstr> 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Sandip</cp:lastModifiedBy>
  <cp:revision>602</cp:revision>
  <dcterms:created xsi:type="dcterms:W3CDTF">2016-04-16T13:25:21Z</dcterms:created>
  <dcterms:modified xsi:type="dcterms:W3CDTF">2019-01-15T18:50:56Z</dcterms:modified>
</cp:coreProperties>
</file>