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27" r:id="rId10"/>
    <p:sldId id="341" r:id="rId11"/>
    <p:sldId id="334" r:id="rId12"/>
    <p:sldId id="337" r:id="rId13"/>
    <p:sldId id="338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67" autoAdjust="0"/>
    <p:restoredTop sz="98752" autoAdjust="0"/>
  </p:normalViewPr>
  <p:slideViewPr>
    <p:cSldViewPr showGuides="1">
      <p:cViewPr varScale="1">
        <p:scale>
          <a:sx n="117" d="100"/>
          <a:sy n="117" d="100"/>
        </p:scale>
        <p:origin x="108" y="4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076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January 17,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3-10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2018 Release Targets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/>
              <a:t>Planned 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2018 Project Spending Forecast</a:t>
            </a:r>
          </a:p>
          <a:p>
            <a:pPr lvl="1"/>
            <a:r>
              <a:rPr lang="en-US" sz="1800" dirty="0"/>
              <a:t>Revision Request Funding Placeholder Status</a:t>
            </a:r>
            <a:endParaRPr lang="en-US" sz="1800" dirty="0" smtClean="0"/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3820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1143000"/>
            <a:ext cx="8949560" cy="4800600"/>
          </a:xfrm>
        </p:spPr>
        <p:txBody>
          <a:bodyPr/>
          <a:lstStyle/>
          <a:p>
            <a:pPr>
              <a:tabLst>
                <a:tab pos="7199313" algn="l"/>
              </a:tabLst>
            </a:pPr>
            <a:r>
              <a:rPr lang="en-US" sz="1800" dirty="0" smtClean="0"/>
              <a:t>2018 December </a:t>
            </a:r>
            <a:r>
              <a:rPr lang="en-US" sz="1800" dirty="0"/>
              <a:t>Release – </a:t>
            </a:r>
            <a:r>
              <a:rPr lang="en-US" sz="1800" dirty="0" smtClean="0"/>
              <a:t>12/11/2018 </a:t>
            </a:r>
            <a:r>
              <a:rPr lang="en-US" sz="1800" dirty="0"/>
              <a:t>– </a:t>
            </a:r>
            <a:r>
              <a:rPr lang="en-US" sz="1800" dirty="0" smtClean="0"/>
              <a:t>12/13/2018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NPRR843(b) </a:t>
            </a:r>
            <a:r>
              <a:rPr lang="en-US" sz="1600" dirty="0"/>
              <a:t>– Short-Term System Adequacy &amp; AS Offer Disclosure Reports Additions</a:t>
            </a:r>
            <a:endParaRPr lang="en-US" sz="1200" dirty="0"/>
          </a:p>
          <a:p>
            <a:pPr lvl="2">
              <a:tabLst>
                <a:tab pos="7199313" algn="l"/>
              </a:tabLst>
            </a:pPr>
            <a:r>
              <a:rPr lang="en-US" sz="1400" dirty="0" smtClean="0"/>
              <a:t>60 day reports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PGRR063 –</a:t>
            </a:r>
            <a:r>
              <a:rPr lang="en-US" sz="2000" dirty="0" smtClean="0"/>
              <a:t> </a:t>
            </a:r>
            <a:r>
              <a:rPr lang="en-US" sz="1600" dirty="0"/>
              <a:t>Transmission Interconnection </a:t>
            </a:r>
            <a:r>
              <a:rPr lang="en-US" sz="1600" dirty="0" smtClean="0"/>
              <a:t>Study</a:t>
            </a:r>
          </a:p>
          <a:p>
            <a:pPr marL="457200" lvl="1" indent="0">
              <a:buNone/>
              <a:tabLst>
                <a:tab pos="7199313" algn="l"/>
              </a:tabLst>
            </a:pPr>
            <a:endParaRPr lang="en-US" sz="1400" dirty="0" smtClean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1/22/2019</a:t>
            </a:r>
            <a:r>
              <a:rPr lang="en-US" sz="1800" dirty="0" smtClean="0"/>
              <a:t>	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PGRR057(b</a:t>
            </a:r>
            <a:r>
              <a:rPr lang="en-US" sz="1600" dirty="0" smtClean="0"/>
              <a:t>) – </a:t>
            </a:r>
            <a:r>
              <a:rPr lang="en-US" sz="1600" dirty="0"/>
              <a:t>Responsibilities for Performing </a:t>
            </a:r>
            <a:r>
              <a:rPr lang="en-US" sz="1600" dirty="0" smtClean="0"/>
              <a:t>GMD </a:t>
            </a:r>
            <a:r>
              <a:rPr lang="en-US" sz="1600" dirty="0"/>
              <a:t>Vulnerability </a:t>
            </a:r>
            <a:r>
              <a:rPr lang="en-US" sz="1600" dirty="0" smtClean="0"/>
              <a:t>Assessments</a:t>
            </a:r>
          </a:p>
          <a:p>
            <a:pPr lvl="2">
              <a:tabLst>
                <a:tab pos="7199313" algn="l"/>
              </a:tabLst>
            </a:pPr>
            <a:r>
              <a:rPr lang="en-US" sz="1400" dirty="0"/>
              <a:t>Resource Entities and TSPs provide their GMD </a:t>
            </a:r>
            <a:r>
              <a:rPr lang="en-US" sz="1400" dirty="0" smtClean="0"/>
              <a:t>event-caused </a:t>
            </a:r>
            <a:r>
              <a:rPr lang="en-US" sz="1400" dirty="0"/>
              <a:t>outages </a:t>
            </a:r>
            <a:r>
              <a:rPr lang="en-US" sz="1400" dirty="0" smtClean="0"/>
              <a:t>to ERCOT by 3/31/2019</a:t>
            </a:r>
            <a:endParaRPr lang="en-US" sz="1400" dirty="0"/>
          </a:p>
          <a:p>
            <a:pPr marL="457200" lvl="1" indent="0">
              <a:buNone/>
              <a:tabLst>
                <a:tab pos="7199313" algn="l"/>
              </a:tabLst>
            </a:pPr>
            <a:endParaRPr lang="en-US" sz="1400" dirty="0"/>
          </a:p>
          <a:p>
            <a:pPr>
              <a:tabLst>
                <a:tab pos="7199313" algn="l"/>
              </a:tabLst>
            </a:pPr>
            <a:r>
              <a:rPr lang="en-US" sz="1800" dirty="0" smtClean="0"/>
              <a:t>2019 February Release </a:t>
            </a:r>
            <a:r>
              <a:rPr lang="en-US" sz="1800" dirty="0"/>
              <a:t>– </a:t>
            </a:r>
            <a:r>
              <a:rPr lang="en-US" sz="1800" dirty="0" smtClean="0"/>
              <a:t>2/5/2019 </a:t>
            </a:r>
            <a:r>
              <a:rPr lang="en-US" sz="1800" dirty="0"/>
              <a:t>– </a:t>
            </a:r>
            <a:r>
              <a:rPr lang="en-US" sz="1800" dirty="0" smtClean="0"/>
              <a:t>2/7/2019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7199313" algn="l"/>
              </a:tabLst>
            </a:pPr>
            <a:r>
              <a:rPr lang="en-US" sz="1600" dirty="0"/>
              <a:t>NPRR833 – Modify PTP Obligation Bid Clearing Change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NPRR842 </a:t>
            </a:r>
            <a:r>
              <a:rPr lang="en-US" sz="1600" dirty="0"/>
              <a:t>– Study Area Load Information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NPRR858 – </a:t>
            </a:r>
            <a:r>
              <a:rPr lang="en-US" sz="1600" dirty="0"/>
              <a:t>Provide Complete Current Operating Plan (COP) </a:t>
            </a:r>
            <a:r>
              <a:rPr lang="en-US" sz="1600" dirty="0" smtClean="0"/>
              <a:t>Data</a:t>
            </a:r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NPRR878 – ERS Obligation Report for TDSPs</a:t>
            </a:r>
            <a:endParaRPr lang="en-US" sz="1600" dirty="0" smtClean="0"/>
          </a:p>
          <a:p>
            <a:pPr lvl="1">
              <a:tabLst>
                <a:tab pos="7199313" algn="l"/>
              </a:tabLst>
            </a:pPr>
            <a:r>
              <a:rPr lang="en-US" sz="1600" dirty="0" smtClean="0"/>
              <a:t>SCR794 – </a:t>
            </a:r>
            <a:r>
              <a:rPr lang="en-US" sz="1600" dirty="0"/>
              <a:t>Update SCED Limit Calculation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590800" y="6331549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2018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447632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04832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447632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2129649"/>
              </p:ext>
            </p:extLst>
          </p:nvPr>
        </p:nvGraphicFramePr>
        <p:xfrm>
          <a:off x="160280" y="838201"/>
          <a:ext cx="8839200" cy="3384185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2/6 – 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4/5 – 4/9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5/29 – 5/31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8/7 – 8/9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10/23 – 10/25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12/11 – 12/13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NPRR659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PGRR042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NPRR846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NPRR562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NPRR768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(partial implementation)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285979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2424346"/>
            <a:ext cx="1501431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9/1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" name="TextBox 2"/>
          <p:cNvSpPr txBox="1"/>
          <p:nvPr/>
        </p:nvSpPr>
        <p:spPr>
          <a:xfrm rot="16200000">
            <a:off x="-301784" y="1935294"/>
            <a:ext cx="127470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i="1" dirty="0" smtClean="0"/>
              <a:t>CMM Release 1a</a:t>
            </a:r>
            <a:endParaRPr lang="en-US" sz="1100" i="1" dirty="0"/>
          </a:p>
        </p:txBody>
      </p:sp>
      <p:sp>
        <p:nvSpPr>
          <p:cNvPr id="4" name="Left Brace 3"/>
          <p:cNvSpPr/>
          <p:nvPr/>
        </p:nvSpPr>
        <p:spPr>
          <a:xfrm>
            <a:off x="406782" y="1645562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27572" y="5447357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40666" y="3292999"/>
            <a:ext cx="1444653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  &amp;  2/1</a:t>
            </a:r>
            <a:endParaRPr lang="en-US" sz="1200" kern="0" dirty="0"/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7486" y="5385138"/>
            <a:ext cx="2485392" cy="107721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NPRR825(a) – </a:t>
            </a:r>
            <a:r>
              <a:rPr lang="en-US" sz="800" b="0" kern="0" dirty="0" err="1" smtClean="0"/>
              <a:t>NoticeBuilder</a:t>
            </a:r>
            <a:r>
              <a:rPr lang="en-US" sz="800" b="0" kern="0" dirty="0" smtClean="0"/>
              <a:t>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NPRR825(b) –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NPRR562(b</a:t>
            </a:r>
            <a:r>
              <a:rPr lang="en-US" sz="800" b="0" kern="0" dirty="0"/>
              <a:t>) – </a:t>
            </a:r>
            <a:r>
              <a:rPr lang="en-US" sz="800" b="0" kern="0" dirty="0" smtClean="0"/>
              <a:t>Reporting/posting system changes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NPRR809(b</a:t>
            </a:r>
            <a:r>
              <a:rPr lang="en-US" sz="800" b="0" kern="0" dirty="0"/>
              <a:t>) – Reporting/posting </a:t>
            </a:r>
            <a:r>
              <a:rPr lang="en-US" sz="800" b="0" kern="0" dirty="0" smtClean="0"/>
              <a:t>system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NPRR833(a/b) – </a:t>
            </a:r>
            <a:r>
              <a:rPr kumimoji="0" lang="en-US" sz="8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DAM/SCED system changes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NPRR843(a) – CDR, 48 hour, &amp; 7 day reports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NPRR843(b) – 60 day reports</a:t>
            </a: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PGRR057(a) – </a:t>
            </a:r>
            <a:r>
              <a:rPr lang="en-US" sz="800" b="0" kern="0" dirty="0" smtClean="0">
                <a:solidFill>
                  <a:srgbClr val="FF0000"/>
                </a:solidFill>
              </a:rPr>
              <a:t>Preliminary posting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</a:endParaRPr>
          </a:p>
        </p:txBody>
      </p:sp>
      <p:sp>
        <p:nvSpPr>
          <p:cNvPr id="37" name="TextBox 13"/>
          <p:cNvSpPr txBox="1">
            <a:spLocks noChangeArrowheads="1"/>
          </p:cNvSpPr>
          <p:nvPr/>
        </p:nvSpPr>
        <p:spPr bwMode="auto">
          <a:xfrm>
            <a:off x="168195" y="4490707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182060"/>
              </p:ext>
            </p:extLst>
          </p:nvPr>
        </p:nvGraphicFramePr>
        <p:xfrm>
          <a:off x="176358" y="4756378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898357"/>
                <a:gridCol w="914400"/>
                <a:gridCol w="914400"/>
                <a:gridCol w="1600200"/>
                <a:gridCol w="4495800"/>
              </a:tblGrid>
              <a:tr h="19662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P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  P,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RRGRR016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NOGRR154, NPRR825(b), 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NPRR867, </a:t>
                      </a:r>
                      <a:r>
                        <a:rPr lang="en-US" sz="800" b="0" strike="noStrike" baseline="0" dirty="0" smtClean="0">
                          <a:solidFill>
                            <a:srgbClr val="FF0000"/>
                          </a:solidFill>
                        </a:rPr>
                        <a:t>NPRR884, NPRR895, PGRR066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0974" y="3617350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1/1</a:t>
            </a:r>
            <a:endParaRPr lang="en-US" sz="800" dirty="0"/>
          </a:p>
        </p:txBody>
      </p:sp>
      <p:sp>
        <p:nvSpPr>
          <p:cNvPr id="49" name="TextBox 48"/>
          <p:cNvSpPr txBox="1"/>
          <p:nvPr/>
        </p:nvSpPr>
        <p:spPr>
          <a:xfrm>
            <a:off x="190060" y="3844243"/>
            <a:ext cx="32893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  <a:r>
              <a:rPr lang="en-US" sz="800" dirty="0" smtClean="0"/>
              <a:t>/1</a:t>
            </a:r>
            <a:endParaRPr lang="en-US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1263557" y="1398340"/>
            <a:ext cx="304892" cy="27238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2000" dirty="0" smtClean="0">
              <a:latin typeface="Wingdings" panose="05000000000000000000" pitchFamily="2" charset="2"/>
            </a:endParaRPr>
          </a:p>
          <a:p>
            <a:endParaRPr lang="en-US" sz="1600" dirty="0" smtClean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endParaRPr lang="en-US" sz="105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dirty="0">
              <a:latin typeface="Wingdings" panose="05000000000000000000" pitchFamily="2" charset="2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809262" y="1375039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60791" y="357003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355947" y="1389888"/>
            <a:ext cx="3048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844429" y="1371460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6157789" y="3285096"/>
            <a:ext cx="138074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11/1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845662" y="268475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7541802" y="3282645"/>
            <a:ext cx="144107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11/19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1604141" y="3293761"/>
            <a:ext cx="1508760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2799105" y="358094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249473" y="1396291"/>
            <a:ext cx="304892" cy="9694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300" dirty="0" smtClean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4648199" y="3285478"/>
            <a:ext cx="149298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847403" y="3623687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256643" y="357689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8694588" y="3578861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8694588" y="1396291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r>
              <a:rPr lang="en-US" sz="1200" dirty="0">
                <a:latin typeface="Wingdings" panose="05000000000000000000" pitchFamily="2" charset="2"/>
              </a:rPr>
              <a:t>ü</a:t>
            </a:r>
          </a:p>
          <a:p>
            <a:endParaRPr lang="en-US" sz="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8321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0328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96048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032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50448987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(a/b)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endParaRPr kumimoji="0" lang="en-US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NPRR809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SCR797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7221420" y="136288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84529" y="548790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582408" y="5485716"/>
            <a:ext cx="248539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PGRR057(b) – List of GMD event contingencies</a:t>
            </a:r>
            <a:endParaRPr lang="en-US" sz="800" b="0" kern="0" dirty="0">
              <a:solidFill>
                <a:srgbClr val="FF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263160" y="1367616"/>
            <a:ext cx="370549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36589" y="1359665"/>
            <a:ext cx="370549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>
                <a:solidFill>
                  <a:srgbClr val="000000"/>
                </a:solidFill>
              </a:rPr>
              <a:t>P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53798" y="1351714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3122768" y="43434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667024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119962" y="303604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2863796"/>
            <a:ext cx="370549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99791" y="3702480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357061" y="3360804"/>
            <a:ext cx="167979" cy="85437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601216" y="4371201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5651086" y="1346980"/>
            <a:ext cx="37054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349324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1</a:t>
            </a:r>
            <a:r>
              <a:rPr lang="en-US" sz="1200" dirty="0" smtClean="0">
                <a:solidFill>
                  <a:srgbClr val="FF0000"/>
                </a:solidFill>
              </a:rPr>
              <a:t>/22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600200" y="3657600"/>
            <a:ext cx="151360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solidFill>
                  <a:srgbClr val="FF0000"/>
                </a:solidFill>
              </a:rPr>
              <a:t>4</a:t>
            </a:r>
            <a:r>
              <a:rPr lang="en-US" sz="1200" dirty="0" smtClean="0">
                <a:solidFill>
                  <a:srgbClr val="FF0000"/>
                </a:solidFill>
              </a:rPr>
              <a:t>/15</a:t>
            </a:r>
            <a:endParaRPr lang="en-US" sz="1200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010777"/>
              </p:ext>
            </p:extLst>
          </p:nvPr>
        </p:nvGraphicFramePr>
        <p:xfrm>
          <a:off x="76200" y="885906"/>
          <a:ext cx="8991599" cy="530361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/>
                        <a:t>SCR793 </a:t>
                      </a:r>
                      <a:r>
                        <a:rPr lang="en-US" sz="1200" dirty="0" smtClean="0"/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SSR Related Telemetry for Transmission Service Provider (TSP) Operators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Jan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$40k-$50k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Cross Texas</a:t>
                      </a:r>
                      <a:r>
                        <a:rPr lang="en-US" sz="7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Transmission</a:t>
                      </a:r>
                      <a:endParaRPr lang="en-US" sz="7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SCR796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9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Change Validation Rules to Preclude Certain Transactions at Resource Nodes within PUNs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$35k-$55k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Posting ERCOT-Wide Intra-Hour Wind Power and Load Forecast on MIS Public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RRGRR016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Guidance for Solar Data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RDWG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RRGRR018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NPRR889, RTF-1 Replace Non-Modeled Generator with Settlement Only Generator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&lt;$10k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RRGRR019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 to NPRR901, Switchable Generation Resource Status Code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$25k-$35k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Posting of Default Uplift Exposure Information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Citigroup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NPRR899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Digital Certificate and User Security Admin. Clarifications and Opt Out Procedure</a:t>
                      </a:r>
                      <a:endParaRPr lang="en-US" sz="5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$15k-$25k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SCR797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Provide Current Operating Plans (COPs) to TSPs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2019-R4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$30k-$50k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NPRR841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Adjustments to Day-Ahead Make Whole Payments due to Ancillary Services Infeasibility Charges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$60k-$80k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NPRR856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Treatment of OFFQS Status in Day-Ahead Make Whole and RUC Settlements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NPRR877 Phase 2 </a:t>
                      </a: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of Actual Interval Data for IDR ESI IDs for Initial Settlement</a:t>
                      </a:r>
                      <a:endParaRPr lang="en-US" sz="7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Jul 2019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2019-R6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$25k-$45k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Oncor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410200" cy="518318"/>
          </a:xfrm>
        </p:spPr>
        <p:txBody>
          <a:bodyPr/>
          <a:lstStyle/>
          <a:p>
            <a:r>
              <a:rPr lang="en-US" dirty="0" smtClean="0"/>
              <a:t>2018 Project Spending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438400" y="6107973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2018 PPL Budget  =  $20.0M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438400" y="6380821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4" y="789912"/>
            <a:ext cx="8915400" cy="5239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70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913203"/>
            <a:ext cx="8686800" cy="1028700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2018 and 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pPr marL="457200" indent="-457200">
              <a:buFont typeface="+mj-lt"/>
              <a:buAutoNum type="arabicPeriod"/>
            </a:pPr>
            <a:endParaRPr lang="en-US" sz="12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954715"/>
              </p:ext>
            </p:extLst>
          </p:nvPr>
        </p:nvGraphicFramePr>
        <p:xfrm>
          <a:off x="1219200" y="2427935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$2.49M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$2.49M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$1.48M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$0.27M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$1.51M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$2.25M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4784055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5279037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012135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079370"/>
            <a:ext cx="1345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</a:rPr>
              <a:t>As of 12/31/2018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772400" cy="518318"/>
          </a:xfrm>
        </p:spPr>
        <p:txBody>
          <a:bodyPr/>
          <a:lstStyle/>
          <a:p>
            <a:r>
              <a:rPr lang="en-US" sz="2000" dirty="0" smtClean="0"/>
              <a:t>Priority / Rank Options for Revision Requests with Impacts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975567"/>
              </p:ext>
            </p:extLst>
          </p:nvPr>
        </p:nvGraphicFramePr>
        <p:xfrm>
          <a:off x="228600" y="1417454"/>
          <a:ext cx="8686799" cy="2529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Clarify Treatment of RUC Resource that has a Day-Ahead Market Three-Part Supply Award</a:t>
                      </a:r>
                      <a:endParaRPr lang="en-US" sz="6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2506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Rank immediately after NPRR901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If approved,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goal </a:t>
                      </a: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is to deliver 910 with 901 in 2019-R3 (May)</a:t>
                      </a:r>
                    </a:p>
                  </a:txBody>
                  <a:tcPr anchor="ctr"/>
                </a:tc>
              </a:tr>
              <a:tr h="46053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Improved Calculation of Real-Time LMPs at Logical Resource Nodes for On-Line Combined Cycle Generation Resources</a:t>
                      </a:r>
                      <a:endParaRPr lang="en-US" sz="4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2019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2019 list and work into the plan without disrupting in-flight projects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425268"/>
              </p:ext>
            </p:extLst>
          </p:nvPr>
        </p:nvGraphicFramePr>
        <p:xfrm>
          <a:off x="4729051" y="111902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3044836" y="6005780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2019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</a:t>
            </a:r>
            <a:r>
              <a:rPr lang="en-US" sz="900" b="0" kern="0" dirty="0" smtClean="0">
                <a:solidFill>
                  <a:srgbClr val="000000"/>
                </a:solidFill>
              </a:rPr>
              <a:t>	= 2660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Rank 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220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118056</TotalTime>
  <Words>1054</Words>
  <Application>Microsoft Office PowerPoint</Application>
  <PresentationFormat>On-screen Show (4:3)</PresentationFormat>
  <Paragraphs>553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2018 Release Targets – Board Approved NPRRs / SCRs / xGRRs </vt:lpstr>
      <vt:lpstr>2019 Release Targets – Board Approved NPRRs / SCRs / xGRRs </vt:lpstr>
      <vt:lpstr>Approved Revision Requests “Not Started” – Planned to Start in Future Months</vt:lpstr>
      <vt:lpstr>2018 Project Spending</vt:lpstr>
      <vt:lpstr>Revision Request Funding Placeholder Status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1265</cp:revision>
  <cp:lastPrinted>2019-01-15T13:42:48Z</cp:lastPrinted>
  <dcterms:created xsi:type="dcterms:W3CDTF">2016-01-21T15:20:31Z</dcterms:created>
  <dcterms:modified xsi:type="dcterms:W3CDTF">2019-01-15T20:17:15Z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