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4"/>
  </p:notesMasterIdLst>
  <p:handoutMasterIdLst>
    <p:handoutMasterId r:id="rId35"/>
  </p:handoutMasterIdLst>
  <p:sldIdLst>
    <p:sldId id="338" r:id="rId6"/>
    <p:sldId id="355" r:id="rId7"/>
    <p:sldId id="379" r:id="rId8"/>
    <p:sldId id="377"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2" r:id="rId23"/>
    <p:sldId id="403" r:id="rId24"/>
    <p:sldId id="413" r:id="rId25"/>
    <p:sldId id="406" r:id="rId26"/>
    <p:sldId id="407" r:id="rId27"/>
    <p:sldId id="408" r:id="rId28"/>
    <p:sldId id="409" r:id="rId29"/>
    <p:sldId id="410" r:id="rId30"/>
    <p:sldId id="411" r:id="rId31"/>
    <p:sldId id="386" r:id="rId32"/>
    <p:sldId id="37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93A528-4035-4DD7-A2AF-E3CE06A5894C}">
          <p14:sldIdLst>
            <p14:sldId id="338"/>
            <p14:sldId id="355"/>
            <p14:sldId id="379"/>
            <p14:sldId id="377"/>
            <p14:sldId id="387"/>
            <p14:sldId id="388"/>
            <p14:sldId id="389"/>
            <p14:sldId id="390"/>
            <p14:sldId id="391"/>
            <p14:sldId id="392"/>
            <p14:sldId id="393"/>
            <p14:sldId id="394"/>
            <p14:sldId id="395"/>
            <p14:sldId id="396"/>
            <p14:sldId id="397"/>
            <p14:sldId id="398"/>
            <p14:sldId id="399"/>
            <p14:sldId id="402"/>
            <p14:sldId id="403"/>
            <p14:sldId id="413"/>
            <p14:sldId id="406"/>
            <p14:sldId id="407"/>
            <p14:sldId id="408"/>
            <p14:sldId id="409"/>
            <p14:sldId id="410"/>
            <p14:sldId id="411"/>
            <p14:sldId id="386"/>
            <p14:sldId id="3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ane, Mark" initials="RM" lastIdx="1" clrIdx="0">
    <p:extLst>
      <p:ext uri="{19B8F6BF-5375-455C-9EA6-DF929625EA0E}">
        <p15:presenceInfo xmlns:p15="http://schemas.microsoft.com/office/powerpoint/2012/main" userId="S-1-5-21-639947351-343809578-3807592339-28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6897" autoAdjust="0"/>
  </p:normalViewPr>
  <p:slideViewPr>
    <p:cSldViewPr showGuides="1">
      <p:cViewPr varScale="1">
        <p:scale>
          <a:sx n="100" d="100"/>
          <a:sy n="100" d="100"/>
        </p:scale>
        <p:origin x="218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18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14" name="Slide Number Placeholder 5"/>
          <p:cNvSpPr txBox="1">
            <a:spLocks/>
          </p:cNvSpPr>
          <p:nvPr userDrawn="1"/>
        </p:nvSpPr>
        <p:spPr>
          <a:xfrm>
            <a:off x="8477789" y="6561136"/>
            <a:ext cx="666211"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6355A-084C-D24E-9AD2-7E4FC41EA627}" type="slidenum">
              <a:rPr lang="en-US" sz="1000" smtClean="0">
                <a:solidFill>
                  <a:schemeClr val="bg1">
                    <a:lumMod val="50000"/>
                  </a:schemeClr>
                </a:solidFill>
              </a:rPr>
              <a:pPr/>
              <a:t>‹#›</a:t>
            </a:fld>
            <a:endParaRPr lang="en-US" sz="1000" dirty="0">
              <a:solidFill>
                <a:schemeClr val="bg1">
                  <a:lumMod val="50000"/>
                </a:schemeClr>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hyperlink" Target="http://www.ercot.com/mktrules/guides/txset/versio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209800"/>
            <a:ext cx="5486400" cy="1754326"/>
          </a:xfrm>
          <a:prstGeom prst="rect">
            <a:avLst/>
          </a:prstGeom>
          <a:noFill/>
        </p:spPr>
        <p:txBody>
          <a:bodyPr wrap="square" rtlCol="0">
            <a:spAutoFit/>
          </a:bodyPr>
          <a:lstStyle/>
          <a:p>
            <a:r>
              <a:rPr lang="en-US" sz="2400" b="1" dirty="0" smtClean="0"/>
              <a:t>FlighTrak Demo</a:t>
            </a:r>
          </a:p>
          <a:p>
            <a:r>
              <a:rPr lang="en-US" sz="2400" b="1" dirty="0" smtClean="0"/>
              <a:t> </a:t>
            </a:r>
          </a:p>
          <a:p>
            <a:r>
              <a:rPr lang="en-US" sz="2400" b="1" i="1" dirty="0" smtClean="0">
                <a:solidFill>
                  <a:schemeClr val="accent1"/>
                </a:solidFill>
              </a:rPr>
              <a:t>TX SET / TDTMS</a:t>
            </a:r>
            <a:endParaRPr lang="en-US" dirty="0" smtClean="0"/>
          </a:p>
          <a:p>
            <a:endParaRPr lang="en-US" dirty="0"/>
          </a:p>
          <a:p>
            <a:r>
              <a:rPr lang="en-US" dirty="0" smtClean="0"/>
              <a:t>January 15, 2019</a:t>
            </a:r>
            <a:endParaRPr lang="en-US" dirty="0"/>
          </a:p>
        </p:txBody>
      </p:sp>
    </p:spTree>
    <p:extLst>
      <p:ext uri="{BB962C8B-B14F-4D97-AF65-F5344CB8AC3E}">
        <p14:creationId xmlns:p14="http://schemas.microsoft.com/office/powerpoint/2010/main" val="295676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Registering for a Flight – Registration Info – Existing CR</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7" name="Content Placeholder 6"/>
          <p:cNvPicPr>
            <a:picLocks noChangeAspect="1"/>
          </p:cNvPicPr>
          <p:nvPr/>
        </p:nvPicPr>
        <p:blipFill rotWithShape="1">
          <a:blip r:embed="rId2"/>
          <a:srcRect t="14515" r="34057" b="7190"/>
          <a:stretch/>
        </p:blipFill>
        <p:spPr>
          <a:xfrm>
            <a:off x="819150" y="845820"/>
            <a:ext cx="7581900" cy="5185548"/>
          </a:xfrm>
          <a:prstGeom prst="rect">
            <a:avLst/>
          </a:prstGeom>
        </p:spPr>
      </p:pic>
    </p:spTree>
    <p:extLst>
      <p:ext uri="{BB962C8B-B14F-4D97-AF65-F5344CB8AC3E}">
        <p14:creationId xmlns:p14="http://schemas.microsoft.com/office/powerpoint/2010/main" val="342668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Providing Testing Specifications</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3"/>
          <p:cNvPicPr>
            <a:picLocks noChangeAspect="1"/>
          </p:cNvPicPr>
          <p:nvPr/>
        </p:nvPicPr>
        <p:blipFill rotWithShape="1">
          <a:blip r:embed="rId2"/>
          <a:srcRect t="14285" r="47662" b="15216"/>
          <a:stretch/>
        </p:blipFill>
        <p:spPr>
          <a:xfrm>
            <a:off x="838200" y="914400"/>
            <a:ext cx="6400800" cy="4966539"/>
          </a:xfrm>
          <a:prstGeom prst="rect">
            <a:avLst/>
          </a:prstGeom>
        </p:spPr>
      </p:pic>
    </p:spTree>
    <p:extLst>
      <p:ext uri="{BB962C8B-B14F-4D97-AF65-F5344CB8AC3E}">
        <p14:creationId xmlns:p14="http://schemas.microsoft.com/office/powerpoint/2010/main" val="114481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stretch>
            <a:fillRect/>
          </a:stretch>
        </p:blipFill>
        <p:spPr>
          <a:xfrm>
            <a:off x="509355" y="1033758"/>
            <a:ext cx="8201490" cy="4724400"/>
          </a:xfrm>
          <a:prstGeom prst="rect">
            <a:avLst/>
          </a:prstGeom>
        </p:spPr>
      </p:pic>
      <p:sp>
        <p:nvSpPr>
          <p:cNvPr id="2" name="Title 1"/>
          <p:cNvSpPr>
            <a:spLocks noGrp="1"/>
          </p:cNvSpPr>
          <p:nvPr>
            <p:ph type="title"/>
          </p:nvPr>
        </p:nvSpPr>
        <p:spPr>
          <a:xfrm>
            <a:off x="381000" y="266700"/>
            <a:ext cx="8458200" cy="1143000"/>
          </a:xfrm>
        </p:spPr>
        <p:txBody>
          <a:bodyPr/>
          <a:lstStyle/>
          <a:p>
            <a:r>
              <a:rPr lang="en-US" sz="2400" dirty="0" smtClean="0"/>
              <a:t>Providing Test Bed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sp>
        <p:nvSpPr>
          <p:cNvPr id="3" name="Oval 2"/>
          <p:cNvSpPr/>
          <p:nvPr/>
        </p:nvSpPr>
        <p:spPr>
          <a:xfrm>
            <a:off x="8153400" y="3505200"/>
            <a:ext cx="48124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3883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Downloading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11"/>
          <p:cNvPicPr>
            <a:picLocks noChangeAspect="1"/>
          </p:cNvPicPr>
          <p:nvPr/>
        </p:nvPicPr>
        <p:blipFill rotWithShape="1">
          <a:blip r:embed="rId2"/>
          <a:srcRect t="14479" b="35484"/>
          <a:stretch/>
        </p:blipFill>
        <p:spPr>
          <a:xfrm>
            <a:off x="299550" y="1295400"/>
            <a:ext cx="8410110" cy="2424104"/>
          </a:xfrm>
          <a:prstGeom prst="rect">
            <a:avLst/>
          </a:prstGeom>
        </p:spPr>
      </p:pic>
    </p:spTree>
    <p:extLst>
      <p:ext uri="{BB962C8B-B14F-4D97-AF65-F5344CB8AC3E}">
        <p14:creationId xmlns:p14="http://schemas.microsoft.com/office/powerpoint/2010/main" val="45012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Populating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3" name="Picture 2"/>
          <p:cNvPicPr>
            <a:picLocks noChangeAspect="1"/>
          </p:cNvPicPr>
          <p:nvPr/>
        </p:nvPicPr>
        <p:blipFill rotWithShape="1">
          <a:blip r:embed="rId2"/>
          <a:srcRect r="7500" b="54017"/>
          <a:stretch/>
        </p:blipFill>
        <p:spPr>
          <a:xfrm>
            <a:off x="57393" y="1066800"/>
            <a:ext cx="8953014" cy="2770144"/>
          </a:xfrm>
          <a:prstGeom prst="rect">
            <a:avLst/>
          </a:prstGeom>
        </p:spPr>
      </p:pic>
    </p:spTree>
    <p:extLst>
      <p:ext uri="{BB962C8B-B14F-4D97-AF65-F5344CB8AC3E}">
        <p14:creationId xmlns:p14="http://schemas.microsoft.com/office/powerpoint/2010/main" val="183482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Uploading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6"/>
          <p:cNvPicPr>
            <a:picLocks noChangeAspect="1"/>
          </p:cNvPicPr>
          <p:nvPr/>
        </p:nvPicPr>
        <p:blipFill rotWithShape="1">
          <a:blip r:embed="rId2"/>
          <a:srcRect t="15109" r="53717" b="13125"/>
          <a:stretch/>
        </p:blipFill>
        <p:spPr>
          <a:xfrm>
            <a:off x="1509946" y="990600"/>
            <a:ext cx="5348054" cy="4776876"/>
          </a:xfrm>
          <a:prstGeom prst="rect">
            <a:avLst/>
          </a:prstGeom>
        </p:spPr>
      </p:pic>
      <p:sp>
        <p:nvSpPr>
          <p:cNvPr id="3" name="Oval 2"/>
          <p:cNvSpPr/>
          <p:nvPr/>
        </p:nvSpPr>
        <p:spPr>
          <a:xfrm>
            <a:off x="1509946" y="1447800"/>
            <a:ext cx="1080854"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89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Uploading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6"/>
          <p:cNvPicPr>
            <a:picLocks noChangeAspect="1"/>
          </p:cNvPicPr>
          <p:nvPr/>
        </p:nvPicPr>
        <p:blipFill rotWithShape="1">
          <a:blip r:embed="rId2"/>
          <a:srcRect t="16129"/>
          <a:stretch/>
        </p:blipFill>
        <p:spPr>
          <a:xfrm>
            <a:off x="471255" y="1143000"/>
            <a:ext cx="8201490" cy="3962400"/>
          </a:xfrm>
          <a:prstGeom prst="rect">
            <a:avLst/>
          </a:prstGeom>
        </p:spPr>
      </p:pic>
    </p:spTree>
    <p:extLst>
      <p:ext uri="{BB962C8B-B14F-4D97-AF65-F5344CB8AC3E}">
        <p14:creationId xmlns:p14="http://schemas.microsoft.com/office/powerpoint/2010/main" val="1120813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Starting a Script / Test Bed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3" name="Picture 2"/>
          <p:cNvPicPr>
            <a:picLocks noChangeAspect="1"/>
          </p:cNvPicPr>
          <p:nvPr/>
        </p:nvPicPr>
        <p:blipFill rotWithShape="1">
          <a:blip r:embed="rId2"/>
          <a:srcRect t="13834" r="18310"/>
          <a:stretch/>
        </p:blipFill>
        <p:spPr>
          <a:xfrm>
            <a:off x="248177" y="990600"/>
            <a:ext cx="8723846" cy="5300662"/>
          </a:xfrm>
          <a:prstGeom prst="rect">
            <a:avLst/>
          </a:prstGeom>
        </p:spPr>
      </p:pic>
      <p:sp>
        <p:nvSpPr>
          <p:cNvPr id="7" name="Oval 6"/>
          <p:cNvSpPr/>
          <p:nvPr/>
        </p:nvSpPr>
        <p:spPr>
          <a:xfrm>
            <a:off x="285641" y="140208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5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Script Instructions Included in FlighTrak</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3"/>
          <p:cNvPicPr>
            <a:picLocks noChangeAspect="1"/>
          </p:cNvPicPr>
          <p:nvPr/>
        </p:nvPicPr>
        <p:blipFill rotWithShape="1">
          <a:blip r:embed="rId2"/>
          <a:srcRect t="14516" r="30001"/>
          <a:stretch/>
        </p:blipFill>
        <p:spPr>
          <a:xfrm>
            <a:off x="762000" y="1008120"/>
            <a:ext cx="7162800" cy="5038854"/>
          </a:xfrm>
          <a:prstGeom prst="rect">
            <a:avLst/>
          </a:prstGeom>
        </p:spPr>
      </p:pic>
      <p:sp>
        <p:nvSpPr>
          <p:cNvPr id="6" name="Oval 5"/>
          <p:cNvSpPr/>
          <p:nvPr/>
        </p:nvSpPr>
        <p:spPr>
          <a:xfrm>
            <a:off x="632460" y="1447800"/>
            <a:ext cx="1066800" cy="3810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1219200" y="2819400"/>
            <a:ext cx="4191000" cy="708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35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Point to Point Transitions</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7" name="Content Placeholder 6"/>
          <p:cNvPicPr>
            <a:picLocks noChangeAspect="1"/>
          </p:cNvPicPr>
          <p:nvPr/>
        </p:nvPicPr>
        <p:blipFill rotWithShape="1">
          <a:blip r:embed="rId2"/>
          <a:srcRect l="1100" t="14244" r="24216" b="4838"/>
          <a:stretch/>
        </p:blipFill>
        <p:spPr>
          <a:xfrm>
            <a:off x="466156" y="936712"/>
            <a:ext cx="8144444" cy="5083088"/>
          </a:xfrm>
          <a:prstGeom prst="rect">
            <a:avLst/>
          </a:prstGeom>
        </p:spPr>
      </p:pic>
      <p:sp>
        <p:nvSpPr>
          <p:cNvPr id="9" name="Oval 8"/>
          <p:cNvSpPr/>
          <p:nvPr/>
        </p:nvSpPr>
        <p:spPr>
          <a:xfrm>
            <a:off x="1199307" y="3021056"/>
            <a:ext cx="3124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 y="15240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372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11" name="Content Placeholder 2"/>
          <p:cNvSpPr>
            <a:spLocks noGrp="1"/>
          </p:cNvSpPr>
          <p:nvPr>
            <p:ph idx="1"/>
          </p:nvPr>
        </p:nvSpPr>
        <p:spPr>
          <a:xfrm>
            <a:off x="367145" y="1143000"/>
            <a:ext cx="7543800" cy="4087856"/>
          </a:xfrm>
        </p:spPr>
        <p:txBody>
          <a:bodyPr/>
          <a:lstStyle/>
          <a:p>
            <a:r>
              <a:rPr lang="en-US" sz="2000" dirty="0" smtClean="0"/>
              <a:t>Define project objectives and scope</a:t>
            </a:r>
            <a:endParaRPr lang="en-US" sz="2000" dirty="0"/>
          </a:p>
          <a:p>
            <a:r>
              <a:rPr lang="en-US" sz="2000" dirty="0" smtClean="0"/>
              <a:t>Preview the following functionality in FlighTrak –</a:t>
            </a:r>
          </a:p>
          <a:p>
            <a:pPr lvl="1"/>
            <a:r>
              <a:rPr lang="en-US" sz="1600" dirty="0" smtClean="0"/>
              <a:t>CR registering for a Flight (new CR and existing CR)</a:t>
            </a:r>
          </a:p>
          <a:p>
            <a:pPr lvl="1"/>
            <a:r>
              <a:rPr lang="en-US" sz="1600" dirty="0" smtClean="0"/>
              <a:t>MPs providing / updating testing specifications</a:t>
            </a:r>
          </a:p>
          <a:p>
            <a:pPr lvl="1"/>
            <a:r>
              <a:rPr lang="en-US" sz="1600" dirty="0" smtClean="0"/>
              <a:t>TDSPs uploading test bed information</a:t>
            </a:r>
          </a:p>
          <a:p>
            <a:pPr lvl="1"/>
            <a:r>
              <a:rPr lang="en-US" sz="1600" dirty="0" smtClean="0"/>
              <a:t>Test Scripts</a:t>
            </a:r>
          </a:p>
          <a:p>
            <a:pPr lvl="1"/>
            <a:r>
              <a:rPr lang="en-US" sz="1600" dirty="0" smtClean="0"/>
              <a:t>Dashboards</a:t>
            </a:r>
          </a:p>
          <a:p>
            <a:r>
              <a:rPr lang="en-US" sz="2000" dirty="0" smtClean="0"/>
              <a:t>Provide locations to which ETOD documents will be relocated</a:t>
            </a:r>
          </a:p>
          <a:p>
            <a:r>
              <a:rPr lang="en-US" sz="2000" dirty="0" smtClean="0"/>
              <a:t>Provide information on how Service Providers will be interacting with the FlighTrak</a:t>
            </a:r>
          </a:p>
          <a:p>
            <a:r>
              <a:rPr lang="en-US" sz="2000" dirty="0" smtClean="0"/>
              <a:t>Explain additions to the Sign Up Deadlines</a:t>
            </a:r>
          </a:p>
          <a:p>
            <a:r>
              <a:rPr lang="en-US" sz="2000" dirty="0" smtClean="0"/>
              <a:t>List process improvements</a:t>
            </a:r>
          </a:p>
        </p:txBody>
      </p:sp>
    </p:spTree>
    <p:extLst>
      <p:ext uri="{BB962C8B-B14F-4D97-AF65-F5344CB8AC3E}">
        <p14:creationId xmlns:p14="http://schemas.microsoft.com/office/powerpoint/2010/main" val="279863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 Dashboard – Current Flight Tasks</a:t>
            </a:r>
            <a:endParaRPr lang="en-US" dirty="0"/>
          </a:p>
        </p:txBody>
      </p:sp>
      <p:pic>
        <p:nvPicPr>
          <p:cNvPr id="4" name="Picture 3"/>
          <p:cNvPicPr>
            <a:picLocks noChangeAspect="1"/>
          </p:cNvPicPr>
          <p:nvPr/>
        </p:nvPicPr>
        <p:blipFill rotWithShape="1">
          <a:blip r:embed="rId2"/>
          <a:srcRect l="14167" t="14467" r="1666" b="4520"/>
          <a:stretch/>
        </p:blipFill>
        <p:spPr>
          <a:xfrm>
            <a:off x="152400" y="1066800"/>
            <a:ext cx="8795658" cy="4876800"/>
          </a:xfrm>
          <a:prstGeom prst="rect">
            <a:avLst/>
          </a:prstGeom>
        </p:spPr>
      </p:pic>
    </p:spTree>
    <p:extLst>
      <p:ext uri="{BB962C8B-B14F-4D97-AF65-F5344CB8AC3E}">
        <p14:creationId xmlns:p14="http://schemas.microsoft.com/office/powerpoint/2010/main" val="9464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Messaging</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a:srcRect t="46462" r="71267" b="23202"/>
          <a:stretch/>
        </p:blipFill>
        <p:spPr>
          <a:xfrm>
            <a:off x="403860" y="1524000"/>
            <a:ext cx="4142696" cy="2519516"/>
          </a:xfrm>
          <a:prstGeom prst="rect">
            <a:avLst/>
          </a:prstGeom>
        </p:spPr>
      </p:pic>
      <p:pic>
        <p:nvPicPr>
          <p:cNvPr id="5" name="Picture 4"/>
          <p:cNvPicPr>
            <a:picLocks noChangeAspect="1"/>
          </p:cNvPicPr>
          <p:nvPr/>
        </p:nvPicPr>
        <p:blipFill rotWithShape="1">
          <a:blip r:embed="rId3"/>
          <a:srcRect t="35534" r="70833" b="34087"/>
          <a:stretch/>
        </p:blipFill>
        <p:spPr>
          <a:xfrm>
            <a:off x="4851356" y="1694220"/>
            <a:ext cx="3915494" cy="2349296"/>
          </a:xfrm>
          <a:prstGeom prst="rect">
            <a:avLst/>
          </a:prstGeom>
        </p:spPr>
      </p:pic>
    </p:spTree>
    <p:extLst>
      <p:ext uri="{BB962C8B-B14F-4D97-AF65-F5344CB8AC3E}">
        <p14:creationId xmlns:p14="http://schemas.microsoft.com/office/powerpoint/2010/main" val="266227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Documentation Storage</a:t>
            </a:r>
            <a:endParaRPr lang="en-US" dirty="0"/>
          </a:p>
        </p:txBody>
      </p:sp>
      <p:sp>
        <p:nvSpPr>
          <p:cNvPr id="3" name="Content Placeholder 2"/>
          <p:cNvSpPr>
            <a:spLocks noGrp="1"/>
          </p:cNvSpPr>
          <p:nvPr>
            <p:ph idx="1"/>
          </p:nvPr>
        </p:nvSpPr>
        <p:spPr>
          <a:xfrm>
            <a:off x="304800" y="1219200"/>
            <a:ext cx="8534400" cy="4319832"/>
          </a:xfrm>
        </p:spPr>
        <p:txBody>
          <a:bodyPr/>
          <a:lstStyle/>
          <a:p>
            <a:r>
              <a:rPr lang="en-US" sz="2400" dirty="0"/>
              <a:t>Currently a number of documents are stored on the ETOD site.  </a:t>
            </a:r>
          </a:p>
          <a:p>
            <a:pPr lvl="1"/>
            <a:r>
              <a:rPr lang="en-US" sz="2000" dirty="0"/>
              <a:t>SEF files will be moved to the Texas Standard Electronic Transaction Guides page and stored with the SET Implementation Guides</a:t>
            </a:r>
          </a:p>
          <a:p>
            <a:pPr lvl="2"/>
            <a:r>
              <a:rPr lang="en-US" sz="1800" dirty="0">
                <a:hlinkClick r:id="rId2"/>
              </a:rPr>
              <a:t>http://www.ercot.com/mktrules/guides/txset/version</a:t>
            </a:r>
            <a:endParaRPr lang="en-US" sz="1800" dirty="0"/>
          </a:p>
          <a:p>
            <a:pPr lvl="1"/>
            <a:r>
              <a:rPr lang="en-US" sz="2000" dirty="0"/>
              <a:t>The rest of the documentation will be moved to the Retail Market Test Flight Information page on ERCOT.com</a:t>
            </a:r>
          </a:p>
          <a:p>
            <a:pPr lvl="2"/>
            <a:r>
              <a:rPr lang="en-US" sz="1800" dirty="0">
                <a:hlinkClick r:id="rId3"/>
              </a:rPr>
              <a:t>http://www.ercot.com/services/rq/lse/trt/index.html</a:t>
            </a:r>
            <a:endParaRPr lang="en-US" sz="1800" dirty="0"/>
          </a:p>
          <a:p>
            <a:endParaRPr lang="en-US" dirty="0"/>
          </a:p>
        </p:txBody>
      </p:sp>
    </p:spTree>
    <p:extLst>
      <p:ext uri="{BB962C8B-B14F-4D97-AF65-F5344CB8AC3E}">
        <p14:creationId xmlns:p14="http://schemas.microsoft.com/office/powerpoint/2010/main" val="130338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Provider Access to FlighTrak</a:t>
            </a:r>
            <a:endParaRPr lang="en-US" dirty="0"/>
          </a:p>
        </p:txBody>
      </p:sp>
      <p:sp>
        <p:nvSpPr>
          <p:cNvPr id="3" name="Content Placeholder 2"/>
          <p:cNvSpPr>
            <a:spLocks noGrp="1"/>
          </p:cNvSpPr>
          <p:nvPr>
            <p:ph idx="1"/>
          </p:nvPr>
        </p:nvSpPr>
        <p:spPr>
          <a:xfrm>
            <a:off x="228600" y="1066800"/>
            <a:ext cx="8534400" cy="4319832"/>
          </a:xfrm>
        </p:spPr>
        <p:txBody>
          <a:bodyPr/>
          <a:lstStyle/>
          <a:p>
            <a:r>
              <a:rPr lang="en-US" sz="1800" dirty="0" smtClean="0"/>
              <a:t>Service Providers will be set up in FlighTrak as unique entities.  They will not being using CR credentials to access the tool.</a:t>
            </a:r>
          </a:p>
          <a:p>
            <a:r>
              <a:rPr lang="en-US" sz="1800" dirty="0" smtClean="0"/>
              <a:t>Implications of this change –</a:t>
            </a:r>
          </a:p>
          <a:p>
            <a:pPr lvl="1"/>
            <a:r>
              <a:rPr lang="en-US" sz="1800" dirty="0" smtClean="0"/>
              <a:t>Service Providers will only be able to see Flights for which they have been selected by the CR to test in.  </a:t>
            </a:r>
          </a:p>
          <a:p>
            <a:pPr lvl="1"/>
            <a:r>
              <a:rPr lang="en-US" sz="1800" dirty="0" smtClean="0"/>
              <a:t>Service Providers will only have access to information relevant to them, and not to more general CR information.</a:t>
            </a:r>
          </a:p>
          <a:p>
            <a:pPr lvl="1"/>
            <a:r>
              <a:rPr lang="en-US" sz="1800" dirty="0" smtClean="0"/>
              <a:t>Service Providers will NOT have to switch login credentials to view multiple CRs.</a:t>
            </a:r>
          </a:p>
          <a:p>
            <a:pPr lvl="1"/>
            <a:r>
              <a:rPr lang="en-US" sz="1800" dirty="0" smtClean="0"/>
              <a:t>Service Providers will need to be set up in FlighTrak in order to be selected to test with.</a:t>
            </a:r>
          </a:p>
          <a:p>
            <a:pPr lvl="2"/>
            <a:r>
              <a:rPr lang="en-US" sz="1800" dirty="0" smtClean="0"/>
              <a:t>If a CR wants to test with an unestablished Service Provider, they will need to provide ERCOT with details in advance of the Signup Deadline so ERCOT can add them to the tool.</a:t>
            </a:r>
          </a:p>
          <a:p>
            <a:pPr lvl="2"/>
            <a:r>
              <a:rPr lang="en-US" sz="1800" dirty="0" smtClean="0"/>
              <a:t>Service Providers will need to provide ERCOT with their DUNs number in order to be set up.</a:t>
            </a:r>
          </a:p>
          <a:p>
            <a:pPr marL="0" indent="0">
              <a:buNone/>
            </a:pPr>
            <a:endParaRPr lang="en-US" sz="1800" dirty="0"/>
          </a:p>
        </p:txBody>
      </p:sp>
    </p:spTree>
    <p:extLst>
      <p:ext uri="{BB962C8B-B14F-4D97-AF65-F5344CB8AC3E}">
        <p14:creationId xmlns:p14="http://schemas.microsoft.com/office/powerpoint/2010/main" val="188682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the Flight Sign Up Deadlines</a:t>
            </a:r>
            <a:endParaRPr lang="en-US" dirty="0"/>
          </a:p>
        </p:txBody>
      </p:sp>
      <p:sp>
        <p:nvSpPr>
          <p:cNvPr id="3" name="Content Placeholder 2"/>
          <p:cNvSpPr>
            <a:spLocks noGrp="1"/>
          </p:cNvSpPr>
          <p:nvPr>
            <p:ph idx="1"/>
          </p:nvPr>
        </p:nvSpPr>
        <p:spPr>
          <a:xfrm>
            <a:off x="281940" y="838200"/>
            <a:ext cx="8534400" cy="5867400"/>
          </a:xfrm>
        </p:spPr>
        <p:txBody>
          <a:bodyPr/>
          <a:lstStyle/>
          <a:p>
            <a:r>
              <a:rPr lang="en-US" sz="2000" dirty="0" smtClean="0"/>
              <a:t>Since Flight Registration will be completed inside the FlighTrak tool, new CRs (brand new CRs and DUNS+4 entities) will need to submit their LSE application and fee to ERCOT far enough in advance for them to be verified and then set up in the tool.  This will need to be completed early enough to allow the AR/BAR to complete the Registration form prior to 5 pm on the signup deadline</a:t>
            </a:r>
          </a:p>
          <a:p>
            <a:r>
              <a:rPr lang="en-US" sz="2000" dirty="0" smtClean="0"/>
              <a:t>Since existing CRs are already set up in the system, the only deadline applicable to them is the signup deadline.</a:t>
            </a:r>
          </a:p>
          <a:p>
            <a:r>
              <a:rPr lang="en-US" sz="2000" dirty="0" smtClean="0"/>
              <a:t>Unless the existing CR wishes to test with a Service Provider that is not set up in FlighTrak.  In this case, the CR must provide contact information for the New Service Provider to ERCOT so that they can be set up in the system before the deadline for the CR to complete the registration process.</a:t>
            </a:r>
          </a:p>
        </p:txBody>
      </p:sp>
    </p:spTree>
    <p:extLst>
      <p:ext uri="{BB962C8B-B14F-4D97-AF65-F5344CB8AC3E}">
        <p14:creationId xmlns:p14="http://schemas.microsoft.com/office/powerpoint/2010/main" val="315769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Example of Schedule</a:t>
            </a:r>
            <a:endParaRPr lang="en-US" dirty="0"/>
          </a:p>
        </p:txBody>
      </p:sp>
      <p:pic>
        <p:nvPicPr>
          <p:cNvPr id="5" name="Content Placeholder 12"/>
          <p:cNvPicPr>
            <a:picLocks noGrp="1" noChangeAspect="1"/>
          </p:cNvPicPr>
          <p:nvPr>
            <p:ph idx="1"/>
          </p:nvPr>
        </p:nvPicPr>
        <p:blipFill rotWithShape="1">
          <a:blip r:embed="rId2"/>
          <a:srcRect l="20887" t="19355" r="20887"/>
          <a:stretch/>
        </p:blipFill>
        <p:spPr>
          <a:xfrm>
            <a:off x="1447800" y="990600"/>
            <a:ext cx="5809594" cy="5008186"/>
          </a:xfrm>
          <a:prstGeom prst="rect">
            <a:avLst/>
          </a:prstGeom>
        </p:spPr>
      </p:pic>
    </p:spTree>
    <p:extLst>
      <p:ext uri="{BB962C8B-B14F-4D97-AF65-F5344CB8AC3E}">
        <p14:creationId xmlns:p14="http://schemas.microsoft.com/office/powerpoint/2010/main" val="31229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Improvements</a:t>
            </a:r>
            <a:endParaRPr lang="en-US" dirty="0"/>
          </a:p>
        </p:txBody>
      </p:sp>
      <p:sp>
        <p:nvSpPr>
          <p:cNvPr id="3" name="Content Placeholder 2"/>
          <p:cNvSpPr>
            <a:spLocks noGrp="1"/>
          </p:cNvSpPr>
          <p:nvPr>
            <p:ph idx="1"/>
          </p:nvPr>
        </p:nvSpPr>
        <p:spPr>
          <a:xfrm>
            <a:off x="289560" y="990600"/>
            <a:ext cx="8534400" cy="4319832"/>
          </a:xfrm>
        </p:spPr>
        <p:txBody>
          <a:bodyPr/>
          <a:lstStyle/>
          <a:p>
            <a:r>
              <a:rPr lang="en-US" sz="2000" dirty="0" smtClean="0"/>
              <a:t>No need to email test beds to individual CRs</a:t>
            </a:r>
          </a:p>
          <a:p>
            <a:r>
              <a:rPr lang="en-US" sz="2000" dirty="0" smtClean="0"/>
              <a:t>No need to send status emails</a:t>
            </a:r>
          </a:p>
          <a:p>
            <a:r>
              <a:rPr lang="en-US" sz="2000" dirty="0" smtClean="0"/>
              <a:t>No need to send an email each time a transaction has been sent</a:t>
            </a:r>
          </a:p>
          <a:p>
            <a:r>
              <a:rPr lang="en-US" sz="2000" dirty="0" smtClean="0"/>
              <a:t>No need to manually update the checklist.  Transactions received by ERCOT will automatically move script issues forward.</a:t>
            </a:r>
          </a:p>
          <a:p>
            <a:r>
              <a:rPr lang="en-US" sz="2000" dirty="0" smtClean="0"/>
              <a:t>MPs will only need to manually update scripts in FlighTrak in order to:</a:t>
            </a:r>
          </a:p>
          <a:p>
            <a:pPr lvl="1"/>
            <a:r>
              <a:rPr lang="en-US" sz="1800" dirty="0" smtClean="0"/>
              <a:t>Begin Working a Script</a:t>
            </a:r>
          </a:p>
          <a:p>
            <a:pPr lvl="1"/>
            <a:r>
              <a:rPr lang="en-US" sz="1800" dirty="0" smtClean="0"/>
              <a:t>Indicate that a P2P transaction was sent or received</a:t>
            </a:r>
          </a:p>
          <a:p>
            <a:pPr lvl="1"/>
            <a:r>
              <a:rPr lang="en-US" sz="1800" dirty="0" smtClean="0"/>
              <a:t>Escalate an issue to ERCOT or other involved Market Participant</a:t>
            </a:r>
          </a:p>
          <a:p>
            <a:pPr lvl="1"/>
            <a:r>
              <a:rPr lang="en-US" sz="1800" dirty="0" smtClean="0"/>
              <a:t>Investigate transactions that failed validations</a:t>
            </a:r>
          </a:p>
          <a:p>
            <a:r>
              <a:rPr lang="en-US" sz="2000" dirty="0" smtClean="0"/>
              <a:t>Information provided by FlighTrak on why the transaction failed</a:t>
            </a:r>
          </a:p>
          <a:p>
            <a:r>
              <a:rPr lang="en-US" sz="2000" dirty="0" smtClean="0"/>
              <a:t>Service Providers will be selected by the CR during the Registration process, ensuring confidentiality in that process.</a:t>
            </a:r>
          </a:p>
        </p:txBody>
      </p:sp>
    </p:spTree>
    <p:extLst>
      <p:ext uri="{BB962C8B-B14F-4D97-AF65-F5344CB8AC3E}">
        <p14:creationId xmlns:p14="http://schemas.microsoft.com/office/powerpoint/2010/main" val="240326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Upcoming Dates</a:t>
            </a:r>
            <a:endParaRPr lang="en-US" sz="2400" dirty="0"/>
          </a:p>
        </p:txBody>
      </p:sp>
      <p:sp>
        <p:nvSpPr>
          <p:cNvPr id="11" name="Content Placeholder 2"/>
          <p:cNvSpPr>
            <a:spLocks noGrp="1"/>
          </p:cNvSpPr>
          <p:nvPr>
            <p:ph idx="1"/>
          </p:nvPr>
        </p:nvSpPr>
        <p:spPr>
          <a:xfrm>
            <a:off x="381000" y="1066800"/>
            <a:ext cx="8305800" cy="4087856"/>
          </a:xfrm>
        </p:spPr>
        <p:txBody>
          <a:bodyPr/>
          <a:lstStyle/>
          <a:p>
            <a:r>
              <a:rPr lang="en-US" sz="2000" dirty="0" smtClean="0"/>
              <a:t>Sandbox time in FlighTrak during 0219 Ad hoc period</a:t>
            </a:r>
          </a:p>
          <a:p>
            <a:pPr lvl="1"/>
            <a:r>
              <a:rPr lang="en-US" sz="1600" dirty="0" smtClean="0"/>
              <a:t>Ad hoc period from 2/25/2019 – 4/5/2019</a:t>
            </a:r>
          </a:p>
          <a:p>
            <a:r>
              <a:rPr lang="en-US" sz="2000" dirty="0" smtClean="0"/>
              <a:t>Flight 0619</a:t>
            </a:r>
          </a:p>
          <a:p>
            <a:pPr lvl="1"/>
            <a:r>
              <a:rPr lang="en-US" sz="1600" dirty="0" smtClean="0"/>
              <a:t>Sign Up period is 5/1/2019 – 5/8/2019</a:t>
            </a:r>
          </a:p>
          <a:p>
            <a:pPr lvl="1"/>
            <a:r>
              <a:rPr lang="en-US" sz="1600" dirty="0" smtClean="0"/>
              <a:t>Day 1 is 6/3/2019</a:t>
            </a:r>
          </a:p>
          <a:p>
            <a:pPr marL="0" indent="0">
              <a:buNone/>
            </a:pPr>
            <a:endParaRPr lang="en-US" sz="1600" dirty="0"/>
          </a:p>
          <a:p>
            <a:pPr lvl="1"/>
            <a:endParaRPr lang="en-US" sz="1200" dirty="0" smtClean="0"/>
          </a:p>
          <a:p>
            <a:pPr lvl="1"/>
            <a:endParaRPr lang="en-US" sz="1600" dirty="0" smtClean="0"/>
          </a:p>
          <a:p>
            <a:pPr marL="457200" lvl="1" indent="0">
              <a:buNone/>
            </a:pPr>
            <a:endParaRPr lang="en-US" sz="2000" dirty="0"/>
          </a:p>
        </p:txBody>
      </p:sp>
    </p:spTree>
    <p:extLst>
      <p:ext uri="{BB962C8B-B14F-4D97-AF65-F5344CB8AC3E}">
        <p14:creationId xmlns:p14="http://schemas.microsoft.com/office/powerpoint/2010/main" val="1367980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Tree>
    <p:extLst>
      <p:ext uri="{BB962C8B-B14F-4D97-AF65-F5344CB8AC3E}">
        <p14:creationId xmlns:p14="http://schemas.microsoft.com/office/powerpoint/2010/main" val="57933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lstStyle/>
          <a:p>
            <a:r>
              <a:rPr lang="en-US" sz="2400" dirty="0"/>
              <a:t>PR173-02 ERCOT Flight Certification </a:t>
            </a:r>
            <a:r>
              <a:rPr lang="en-US" sz="2400" dirty="0" smtClean="0"/>
              <a:t>Website: </a:t>
            </a:r>
            <a:r>
              <a:rPr lang="en-US" sz="2400" dirty="0"/>
              <a:t>Project </a:t>
            </a:r>
            <a:r>
              <a:rPr lang="en-US" sz="2400" dirty="0" smtClean="0"/>
              <a:t>Overview</a:t>
            </a:r>
            <a:endParaRPr lang="en-US" sz="2400" dirty="0"/>
          </a:p>
        </p:txBody>
      </p:sp>
      <p:sp>
        <p:nvSpPr>
          <p:cNvPr id="11" name="Content Placeholder 2"/>
          <p:cNvSpPr>
            <a:spLocks noGrp="1"/>
          </p:cNvSpPr>
          <p:nvPr>
            <p:ph idx="1"/>
          </p:nvPr>
        </p:nvSpPr>
        <p:spPr>
          <a:xfrm>
            <a:off x="381000" y="1322344"/>
            <a:ext cx="7543800" cy="4087856"/>
          </a:xfrm>
        </p:spPr>
        <p:txBody>
          <a:bodyPr/>
          <a:lstStyle/>
          <a:p>
            <a:endParaRPr lang="en-US" sz="2000" dirty="0" smtClean="0"/>
          </a:p>
          <a:p>
            <a:endParaRPr lang="en-US" sz="2000" b="1" dirty="0" smtClean="0"/>
          </a:p>
        </p:txBody>
      </p:sp>
      <p:sp>
        <p:nvSpPr>
          <p:cNvPr id="7" name="Content Placeholder 2"/>
          <p:cNvSpPr txBox="1">
            <a:spLocks/>
          </p:cNvSpPr>
          <p:nvPr/>
        </p:nvSpPr>
        <p:spPr>
          <a:xfrm>
            <a:off x="533400" y="1066800"/>
            <a:ext cx="7543800"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Replace the external web interface </a:t>
            </a:r>
            <a:r>
              <a:rPr lang="en-US" sz="2000" dirty="0" smtClean="0"/>
              <a:t>utilized for </a:t>
            </a:r>
            <a:r>
              <a:rPr lang="en-US" sz="2000" dirty="0"/>
              <a:t>the purpose of </a:t>
            </a:r>
            <a:r>
              <a:rPr lang="en-US" sz="2000" dirty="0" smtClean="0"/>
              <a:t>executing Protocol mandated ERCOT certification of retail Market Participants (ETOD). </a:t>
            </a:r>
          </a:p>
          <a:p>
            <a:endParaRPr lang="en-US" sz="1600" dirty="0" smtClean="0"/>
          </a:p>
          <a:p>
            <a:r>
              <a:rPr lang="en-US" sz="1600" dirty="0" smtClean="0"/>
              <a:t>Refresh the technology associated with the certification interface to incorporate current browser and security requirements</a:t>
            </a:r>
          </a:p>
          <a:p>
            <a:pPr lvl="1"/>
            <a:r>
              <a:rPr lang="en-US" sz="1200" dirty="0" smtClean="0"/>
              <a:t>Comply with ERCOT web access standards</a:t>
            </a:r>
          </a:p>
          <a:p>
            <a:pPr lvl="1"/>
            <a:r>
              <a:rPr lang="en-US" sz="1200" dirty="0" smtClean="0"/>
              <a:t>Enforce visibility and update permissions based on DUNs and assigned roles</a:t>
            </a:r>
          </a:p>
          <a:p>
            <a:pPr marL="0" indent="0">
              <a:buNone/>
            </a:pPr>
            <a:endParaRPr lang="en-US" sz="1600" dirty="0"/>
          </a:p>
          <a:p>
            <a:r>
              <a:rPr lang="en-US" sz="1600" dirty="0" smtClean="0"/>
              <a:t>Increased visibility of defined steps required to complete ERCOT certification associated primarily with:</a:t>
            </a:r>
          </a:p>
          <a:p>
            <a:pPr lvl="1"/>
            <a:r>
              <a:rPr lang="en-US" sz="1200" dirty="0" smtClean="0"/>
              <a:t>New LSE entering the ERCOT Retail Market</a:t>
            </a:r>
          </a:p>
          <a:p>
            <a:pPr lvl="1"/>
            <a:r>
              <a:rPr lang="en-US" sz="1200" dirty="0" smtClean="0"/>
              <a:t>Existing LSE changing system parameters required to operate in the ERCOT retail market</a:t>
            </a:r>
          </a:p>
          <a:p>
            <a:pPr lvl="1"/>
            <a:endParaRPr lang="en-US" sz="1200" dirty="0" smtClean="0"/>
          </a:p>
          <a:p>
            <a:r>
              <a:rPr lang="en-US" sz="1600" dirty="0" smtClean="0"/>
              <a:t>Capture and make available auditable logs of registration and certification data associated with changes to MP and potential MP specifications</a:t>
            </a:r>
          </a:p>
          <a:p>
            <a:pPr lvl="1"/>
            <a:r>
              <a:rPr lang="en-US" sz="1200" dirty="0" smtClean="0"/>
              <a:t>Minimize the need for one-off mail, email, and phone calls</a:t>
            </a:r>
          </a:p>
          <a:p>
            <a:pPr lvl="1"/>
            <a:r>
              <a:rPr lang="en-US" sz="1200" dirty="0" smtClean="0"/>
              <a:t>Market Participant availability of ERCOT certification and connectivity specifications</a:t>
            </a:r>
          </a:p>
          <a:p>
            <a:pPr lvl="1"/>
            <a:endParaRPr lang="en-US" sz="1200" dirty="0" smtClean="0"/>
          </a:p>
          <a:p>
            <a:pPr lvl="1"/>
            <a:endParaRPr lang="en-US" sz="1200" dirty="0" smtClean="0"/>
          </a:p>
          <a:p>
            <a:endParaRPr lang="en-US" sz="2000" dirty="0" smtClean="0"/>
          </a:p>
        </p:txBody>
      </p:sp>
    </p:spTree>
    <p:extLst>
      <p:ext uri="{BB962C8B-B14F-4D97-AF65-F5344CB8AC3E}">
        <p14:creationId xmlns:p14="http://schemas.microsoft.com/office/powerpoint/2010/main" val="314960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General Dashboard</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3" name="Picture 2"/>
          <p:cNvPicPr>
            <a:picLocks noChangeAspect="1"/>
          </p:cNvPicPr>
          <p:nvPr/>
        </p:nvPicPr>
        <p:blipFill rotWithShape="1">
          <a:blip r:embed="rId2"/>
          <a:srcRect l="10834"/>
          <a:stretch/>
        </p:blipFill>
        <p:spPr>
          <a:xfrm>
            <a:off x="533400" y="959643"/>
            <a:ext cx="8153400" cy="4938713"/>
          </a:xfrm>
          <a:prstGeom prst="rect">
            <a:avLst/>
          </a:prstGeom>
        </p:spPr>
      </p:pic>
    </p:spTree>
    <p:extLst>
      <p:ext uri="{BB962C8B-B14F-4D97-AF65-F5344CB8AC3E}">
        <p14:creationId xmlns:p14="http://schemas.microsoft.com/office/powerpoint/2010/main" val="121729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My Company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8"/>
          <p:cNvPicPr>
            <a:picLocks noChangeAspect="1"/>
          </p:cNvPicPr>
          <p:nvPr/>
        </p:nvPicPr>
        <p:blipFill rotWithShape="1">
          <a:blip r:embed="rId2"/>
          <a:srcRect t="14515" r="29560" b="3226"/>
          <a:stretch/>
        </p:blipFill>
        <p:spPr>
          <a:xfrm>
            <a:off x="762000" y="1066800"/>
            <a:ext cx="6796641" cy="4572000"/>
          </a:xfrm>
          <a:prstGeom prst="rect">
            <a:avLst/>
          </a:prstGeom>
        </p:spPr>
      </p:pic>
      <p:sp>
        <p:nvSpPr>
          <p:cNvPr id="7" name="Oval 6"/>
          <p:cNvSpPr/>
          <p:nvPr/>
        </p:nvSpPr>
        <p:spPr>
          <a:xfrm>
            <a:off x="990600" y="2615428"/>
            <a:ext cx="2743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50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General Dashboard</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8" name="Content Placeholder 9"/>
          <p:cNvPicPr>
            <a:picLocks/>
          </p:cNvPicPr>
          <p:nvPr/>
        </p:nvPicPr>
        <p:blipFill rotWithShape="1">
          <a:blip r:embed="rId2"/>
          <a:srcRect l="1837" t="14150" r="41921" b="2542"/>
          <a:stretch/>
        </p:blipFill>
        <p:spPr bwMode="auto">
          <a:xfrm>
            <a:off x="1066800" y="838200"/>
            <a:ext cx="6739940" cy="5258342"/>
          </a:xfrm>
          <a:prstGeom prst="rect">
            <a:avLst/>
          </a:prstGeom>
          <a:ln>
            <a:noFill/>
          </a:ln>
          <a:extLst>
            <a:ext uri="{53640926-AAD7-44D8-BBD7-CCE9431645EC}">
              <a14:shadowObscured xmlns:a14="http://schemas.microsoft.com/office/drawing/2010/main"/>
            </a:ext>
          </a:extLst>
        </p:spPr>
      </p:pic>
      <p:sp>
        <p:nvSpPr>
          <p:cNvPr id="9" name="Oval 8"/>
          <p:cNvSpPr/>
          <p:nvPr/>
        </p:nvSpPr>
        <p:spPr>
          <a:xfrm>
            <a:off x="2895600" y="22098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8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Selecting a Flight</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3"/>
          <p:cNvPicPr>
            <a:picLocks noChangeAspect="1"/>
          </p:cNvPicPr>
          <p:nvPr/>
        </p:nvPicPr>
        <p:blipFill rotWithShape="1">
          <a:blip r:embed="rId2"/>
          <a:srcRect t="14516" r="25964" b="16129"/>
          <a:stretch/>
        </p:blipFill>
        <p:spPr>
          <a:xfrm>
            <a:off x="225434" y="1143000"/>
            <a:ext cx="8613766" cy="4648200"/>
          </a:xfrm>
          <a:prstGeom prst="rect">
            <a:avLst/>
          </a:prstGeom>
        </p:spPr>
      </p:pic>
      <p:sp>
        <p:nvSpPr>
          <p:cNvPr id="9" name="Oval 8"/>
          <p:cNvSpPr/>
          <p:nvPr/>
        </p:nvSpPr>
        <p:spPr>
          <a:xfrm>
            <a:off x="228600" y="17526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Registering for a Flight – Contact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7" name="Content Placeholder 6"/>
          <p:cNvPicPr>
            <a:picLocks noChangeAspect="1"/>
          </p:cNvPicPr>
          <p:nvPr/>
        </p:nvPicPr>
        <p:blipFill rotWithShape="1">
          <a:blip r:embed="rId2"/>
          <a:srcRect t="14516" r="43325" b="25807"/>
          <a:stretch/>
        </p:blipFill>
        <p:spPr>
          <a:xfrm>
            <a:off x="440726" y="865890"/>
            <a:ext cx="8017474" cy="4863056"/>
          </a:xfrm>
          <a:prstGeom prst="rect">
            <a:avLst/>
          </a:prstGeom>
        </p:spPr>
      </p:pic>
      <p:sp>
        <p:nvSpPr>
          <p:cNvPr id="8" name="Oval 7"/>
          <p:cNvSpPr/>
          <p:nvPr/>
        </p:nvSpPr>
        <p:spPr>
          <a:xfrm>
            <a:off x="914400" y="5185136"/>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555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Registering for a Flight – Registration Info – New CR</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6"/>
          <p:cNvPicPr>
            <a:picLocks noChangeAspect="1"/>
          </p:cNvPicPr>
          <p:nvPr/>
        </p:nvPicPr>
        <p:blipFill rotWithShape="1">
          <a:blip r:embed="rId2"/>
          <a:srcRect t="43548" r="47213"/>
          <a:stretch/>
        </p:blipFill>
        <p:spPr>
          <a:xfrm>
            <a:off x="228600" y="1371600"/>
            <a:ext cx="6767746" cy="4169124"/>
          </a:xfrm>
          <a:prstGeom prst="rect">
            <a:avLst/>
          </a:prstGeom>
        </p:spPr>
      </p:pic>
      <p:pic>
        <p:nvPicPr>
          <p:cNvPr id="9" name="Picture 8"/>
          <p:cNvPicPr>
            <a:picLocks noChangeAspect="1"/>
          </p:cNvPicPr>
          <p:nvPr/>
        </p:nvPicPr>
        <p:blipFill>
          <a:blip r:embed="rId3"/>
          <a:stretch>
            <a:fillRect/>
          </a:stretch>
        </p:blipFill>
        <p:spPr>
          <a:xfrm>
            <a:off x="6248400" y="1121124"/>
            <a:ext cx="2720766" cy="5127276"/>
          </a:xfrm>
          <a:prstGeom prst="rect">
            <a:avLst/>
          </a:prstGeom>
        </p:spPr>
      </p:pic>
    </p:spTree>
    <p:extLst>
      <p:ext uri="{BB962C8B-B14F-4D97-AF65-F5344CB8AC3E}">
        <p14:creationId xmlns:p14="http://schemas.microsoft.com/office/powerpoint/2010/main" val="1745638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194FA55AD69F43A15E5B254CCD8091" ma:contentTypeVersion="0" ma:contentTypeDescription="Create a new document." ma:contentTypeScope="" ma:versionID="95315520010c2ceaf02981cbd784da1e">
  <xsd:schema xmlns:xsd="http://www.w3.org/2001/XMLSchema" xmlns:xs="http://www.w3.org/2001/XMLSchema" xmlns:p="http://schemas.microsoft.com/office/2006/metadata/properties" xmlns:ns2="db64cb27-6b28-4b9c-8349-fb9d75ca0197" targetNamespace="http://schemas.microsoft.com/office/2006/metadata/properties" ma:root="true" ma:fieldsID="b2f8406de87a5eaf44622ee0612966ff" ns2:_="">
    <xsd:import namespace="db64cb27-6b28-4b9c-8349-fb9d75ca0197"/>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4cb27-6b28-4b9c-8349-fb9d75ca0197"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format="Dropdown" ma:internalName="Information_x0020_Classification" ma:readOnly="false">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db64cb27-6b28-4b9c-8349-fb9d75ca0197">ERCOT Limited</Information_x0020_Classification>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54F0A331-CD43-4383-AA1D-4BF71E1A8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4cb27-6b28-4b9c-8349-fb9d75ca0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8F63C-08AC-4CDD-B36F-0851B11853CB}">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db64cb27-6b28-4b9c-8349-fb9d75ca01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41857</TotalTime>
  <Words>835</Words>
  <Application>Microsoft Office PowerPoint</Application>
  <PresentationFormat>On-screen Show (4:3)</PresentationFormat>
  <Paragraphs>107</Paragraphs>
  <Slides>28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Calibri</vt:lpstr>
      <vt:lpstr>1_Custom Design</vt:lpstr>
      <vt:lpstr>Office Theme</vt:lpstr>
      <vt:lpstr>PowerPoint Presentation</vt:lpstr>
      <vt:lpstr>Agenda</vt:lpstr>
      <vt:lpstr>PR173-02 ERCOT Flight Certification Website: Project Overview</vt:lpstr>
      <vt:lpstr>General Dashboard</vt:lpstr>
      <vt:lpstr>My Company Information</vt:lpstr>
      <vt:lpstr>General Dashboard</vt:lpstr>
      <vt:lpstr>Selecting a Flight</vt:lpstr>
      <vt:lpstr>Registering for a Flight – Contact Information</vt:lpstr>
      <vt:lpstr>Registering for a Flight – Registration Info – New CR</vt:lpstr>
      <vt:lpstr>Registering for a Flight – Registration Info – Existing CR</vt:lpstr>
      <vt:lpstr>Providing Testing Specifications</vt:lpstr>
      <vt:lpstr>Providing Test Bed Information</vt:lpstr>
      <vt:lpstr>Downloading Test Bed </vt:lpstr>
      <vt:lpstr>Populating Test Bed </vt:lpstr>
      <vt:lpstr>Uploading Test Bed </vt:lpstr>
      <vt:lpstr>Uploading Test Bed </vt:lpstr>
      <vt:lpstr>Starting a Script / Test Bed Information</vt:lpstr>
      <vt:lpstr>Script Instructions Included in FlighTrak</vt:lpstr>
      <vt:lpstr>Point to Point Transitions</vt:lpstr>
      <vt:lpstr>CR Dashboard – Current Flight Tasks</vt:lpstr>
      <vt:lpstr>Error Messaging</vt:lpstr>
      <vt:lpstr>Updated Documentation Storage</vt:lpstr>
      <vt:lpstr>Service Provider Access to FlighTrak</vt:lpstr>
      <vt:lpstr>Additions to the Flight Sign Up Deadlines</vt:lpstr>
      <vt:lpstr>Draft Example of Schedule</vt:lpstr>
      <vt:lpstr>Process Improvements</vt:lpstr>
      <vt:lpstr>Upcoming Dates</vt:lpstr>
      <vt:lpstr>Questions/Discussion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Meiners, Catherine</cp:lastModifiedBy>
  <cp:revision>551</cp:revision>
  <cp:lastPrinted>2018-08-13T20:38:35Z</cp:lastPrinted>
  <dcterms:created xsi:type="dcterms:W3CDTF">2016-01-21T15:20:31Z</dcterms:created>
  <dcterms:modified xsi:type="dcterms:W3CDTF">2019-01-15T15:23:31Z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0x01010044194FA55AD69F43A15E5B254CCD8091</vt:lpwstr>
  </property>
</Properties>
</file>