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48" r:id="rId2"/>
    <p:sldMasterId id="2147483651" r:id="rId3"/>
  </p:sldMasterIdLst>
  <p:notesMasterIdLst>
    <p:notesMasterId r:id="rId17"/>
  </p:notesMasterIdLst>
  <p:handoutMasterIdLst>
    <p:handoutMasterId r:id="rId18"/>
  </p:handoutMasterIdLst>
  <p:sldIdLst>
    <p:sldId id="355" r:id="rId4"/>
    <p:sldId id="515" r:id="rId5"/>
    <p:sldId id="525" r:id="rId6"/>
    <p:sldId id="519" r:id="rId7"/>
    <p:sldId id="522" r:id="rId8"/>
    <p:sldId id="518" r:id="rId9"/>
    <p:sldId id="517" r:id="rId10"/>
    <p:sldId id="528" r:id="rId11"/>
    <p:sldId id="529" r:id="rId12"/>
    <p:sldId id="513" r:id="rId13"/>
    <p:sldId id="526" r:id="rId14"/>
    <p:sldId id="527" r:id="rId15"/>
    <p:sldId id="52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5387"/>
    <a:srgbClr val="235B8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118" autoAdjust="0"/>
  </p:normalViewPr>
  <p:slideViewPr>
    <p:cSldViewPr showGuides="1">
      <p:cViewPr varScale="1">
        <p:scale>
          <a:sx n="87" d="100"/>
          <a:sy n="87" d="100"/>
        </p:scale>
        <p:origin x="624" y="9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25041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968695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mktrules/issues/NPRR88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mktrules/issues/NPRR866"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752600"/>
            <a:ext cx="4953000" cy="4154984"/>
          </a:xfrm>
          <a:prstGeom prst="rect">
            <a:avLst/>
          </a:prstGeom>
          <a:noFill/>
        </p:spPr>
        <p:txBody>
          <a:bodyPr wrap="square" rtlCol="0">
            <a:spAutoFit/>
          </a:bodyPr>
          <a:lstStyle/>
          <a:p>
            <a:r>
              <a:rPr lang="en-US" sz="2400" b="1" dirty="0" smtClean="0">
                <a:solidFill>
                  <a:schemeClr val="tx2"/>
                </a:solidFill>
              </a:rPr>
              <a:t>NPRR 917</a:t>
            </a:r>
          </a:p>
          <a:p>
            <a:r>
              <a:rPr lang="en-US" sz="2400" b="1" dirty="0" smtClean="0">
                <a:solidFill>
                  <a:schemeClr val="tx2"/>
                </a:solidFill>
              </a:rPr>
              <a:t>Nodal Pricing for </a:t>
            </a:r>
            <a:br>
              <a:rPr lang="en-US" sz="2400" b="1" dirty="0" smtClean="0">
                <a:solidFill>
                  <a:schemeClr val="tx2"/>
                </a:solidFill>
              </a:rPr>
            </a:br>
            <a:r>
              <a:rPr lang="en-US" sz="2400" b="1" dirty="0" smtClean="0">
                <a:solidFill>
                  <a:schemeClr val="tx2"/>
                </a:solidFill>
              </a:rPr>
              <a:t>Settlement-Only Distributed Generators and Settlement-Only Transmission Generators</a:t>
            </a:r>
            <a:endParaRPr lang="en-US" sz="24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 Staff</a:t>
            </a:r>
          </a:p>
          <a:p>
            <a:endParaRPr lang="en-US" dirty="0">
              <a:solidFill>
                <a:schemeClr val="tx2"/>
              </a:solidFill>
            </a:endParaRPr>
          </a:p>
          <a:p>
            <a:r>
              <a:rPr lang="en-US" dirty="0" smtClean="0">
                <a:solidFill>
                  <a:schemeClr val="tx2"/>
                </a:solidFill>
              </a:rPr>
              <a:t>DSWG Meeting</a:t>
            </a:r>
            <a:endParaRPr lang="en-US" dirty="0">
              <a:solidFill>
                <a:schemeClr val="tx2"/>
              </a:solidFill>
            </a:endParaRPr>
          </a:p>
          <a:p>
            <a:r>
              <a:rPr lang="en-US" dirty="0" smtClean="0">
                <a:solidFill>
                  <a:schemeClr val="tx2"/>
                </a:solidFill>
              </a:rPr>
              <a:t>Jan. 11, 2019</a:t>
            </a:r>
            <a:endParaRPr lang="en-US" dirty="0">
              <a:solidFill>
                <a:schemeClr val="tx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5517" y="304800"/>
            <a:ext cx="8458200" cy="533400"/>
          </a:xfrm>
        </p:spPr>
        <p:txBody>
          <a:bodyPr/>
          <a:lstStyle/>
          <a:p>
            <a:r>
              <a:rPr lang="en-US" dirty="0" smtClean="0"/>
              <a:t>What NPRR 917 will NOT do:</a:t>
            </a:r>
            <a:endParaRPr lang="en-US" dirty="0"/>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10" name="Rectangle 9"/>
          <p:cNvSpPr/>
          <p:nvPr/>
        </p:nvSpPr>
        <p:spPr>
          <a:xfrm>
            <a:off x="372735" y="914400"/>
            <a:ext cx="8466465" cy="5062924"/>
          </a:xfrm>
          <a:prstGeom prst="rect">
            <a:avLst/>
          </a:prstGeom>
        </p:spPr>
        <p:txBody>
          <a:bodyPr wrap="square">
            <a:spAutoFit/>
          </a:bodyPr>
          <a:lstStyle/>
          <a:p>
            <a:pPr marL="342900" indent="-342900">
              <a:buFont typeface="Arial" panose="020B0604020202020204" pitchFamily="34" charset="0"/>
              <a:buChar char="•"/>
            </a:pPr>
            <a:r>
              <a:rPr lang="en-US" sz="2400" dirty="0" smtClean="0">
                <a:solidFill>
                  <a:schemeClr val="tx2"/>
                </a:solidFill>
              </a:rPr>
              <a:t>This NPRR:</a:t>
            </a:r>
          </a:p>
          <a:p>
            <a:pPr marL="800100" lvl="1" indent="-342900">
              <a:spcBef>
                <a:spcPts val="300"/>
              </a:spcBef>
              <a:buFont typeface="Arial" panose="020B0604020202020204" pitchFamily="34" charset="0"/>
              <a:buChar char="•"/>
            </a:pPr>
            <a:r>
              <a:rPr lang="en-US" sz="2000" dirty="0" smtClean="0">
                <a:solidFill>
                  <a:schemeClr val="tx2"/>
                </a:solidFill>
              </a:rPr>
              <a:t>Would not create </a:t>
            </a:r>
            <a:r>
              <a:rPr lang="en-US" sz="2000" dirty="0">
                <a:solidFill>
                  <a:schemeClr val="tx2"/>
                </a:solidFill>
              </a:rPr>
              <a:t>new Resource Nodes</a:t>
            </a:r>
          </a:p>
          <a:p>
            <a:pPr marL="800100" lvl="1" indent="-342900">
              <a:spcBef>
                <a:spcPts val="300"/>
              </a:spcBef>
              <a:buFont typeface="Arial" panose="020B0604020202020204" pitchFamily="34" charset="0"/>
              <a:buChar char="•"/>
            </a:pPr>
            <a:r>
              <a:rPr lang="en-US" sz="2000" dirty="0" smtClean="0">
                <a:solidFill>
                  <a:schemeClr val="tx2"/>
                </a:solidFill>
              </a:rPr>
              <a:t>Would </a:t>
            </a:r>
            <a:r>
              <a:rPr lang="en-US" sz="2000" dirty="0">
                <a:solidFill>
                  <a:schemeClr val="tx2"/>
                </a:solidFill>
              </a:rPr>
              <a:t>not introduce new Settlement </a:t>
            </a:r>
            <a:r>
              <a:rPr lang="en-US" sz="2000" dirty="0" smtClean="0">
                <a:solidFill>
                  <a:schemeClr val="tx2"/>
                </a:solidFill>
              </a:rPr>
              <a:t>Points</a:t>
            </a:r>
          </a:p>
          <a:p>
            <a:pPr marL="800100" lvl="1" indent="-342900">
              <a:spcBef>
                <a:spcPts val="300"/>
              </a:spcBef>
              <a:buFont typeface="Arial" panose="020B0604020202020204" pitchFamily="34" charset="0"/>
              <a:buChar char="•"/>
            </a:pPr>
            <a:r>
              <a:rPr lang="en-US" sz="2000" dirty="0" smtClean="0">
                <a:solidFill>
                  <a:schemeClr val="tx2"/>
                </a:solidFill>
              </a:rPr>
              <a:t>Would </a:t>
            </a:r>
            <a:r>
              <a:rPr lang="en-US" sz="2000" dirty="0">
                <a:solidFill>
                  <a:schemeClr val="tx2"/>
                </a:solidFill>
              </a:rPr>
              <a:t>not affect </a:t>
            </a:r>
            <a:r>
              <a:rPr lang="en-US" sz="2000" dirty="0" smtClean="0">
                <a:solidFill>
                  <a:schemeClr val="tx2"/>
                </a:solidFill>
              </a:rPr>
              <a:t>the CRR Markets</a:t>
            </a:r>
            <a:endParaRPr lang="en-US" sz="2400" dirty="0" smtClean="0">
              <a:solidFill>
                <a:schemeClr val="tx2"/>
              </a:solidFill>
            </a:endParaRPr>
          </a:p>
          <a:p>
            <a:pPr marL="342900" indent="-342900">
              <a:spcBef>
                <a:spcPts val="1200"/>
              </a:spcBef>
              <a:buFont typeface="Arial" panose="020B0604020202020204" pitchFamily="34" charset="0"/>
              <a:buChar char="•"/>
            </a:pPr>
            <a:r>
              <a:rPr lang="en-US" sz="2400" dirty="0">
                <a:solidFill>
                  <a:schemeClr val="tx2"/>
                </a:solidFill>
              </a:rPr>
              <a:t>The </a:t>
            </a:r>
            <a:r>
              <a:rPr lang="en-US" sz="2400" dirty="0" smtClean="0">
                <a:solidFill>
                  <a:schemeClr val="tx2"/>
                </a:solidFill>
              </a:rPr>
              <a:t>NPRR does not </a:t>
            </a:r>
            <a:r>
              <a:rPr lang="en-US" sz="2400" dirty="0">
                <a:solidFill>
                  <a:schemeClr val="tx2"/>
                </a:solidFill>
              </a:rPr>
              <a:t>apply to </a:t>
            </a:r>
            <a:r>
              <a:rPr lang="en-US" sz="2400" dirty="0" smtClean="0">
                <a:solidFill>
                  <a:schemeClr val="tx2"/>
                </a:solidFill>
              </a:rPr>
              <a:t>unregistered DG </a:t>
            </a:r>
            <a:r>
              <a:rPr lang="en-US" sz="2400" dirty="0">
                <a:solidFill>
                  <a:schemeClr val="tx2"/>
                </a:solidFill>
              </a:rPr>
              <a:t>(e.g., residential/commercial rooftop solar </a:t>
            </a:r>
            <a:r>
              <a:rPr lang="en-US" sz="2400" dirty="0" smtClean="0">
                <a:solidFill>
                  <a:schemeClr val="tx2"/>
                </a:solidFill>
              </a:rPr>
              <a:t>PV)</a:t>
            </a:r>
          </a:p>
          <a:p>
            <a:pPr marL="800100" lvl="1" indent="-342900">
              <a:spcBef>
                <a:spcPts val="300"/>
              </a:spcBef>
              <a:buFont typeface="Arial" panose="020B0604020202020204" pitchFamily="34" charset="0"/>
              <a:buChar char="•"/>
            </a:pPr>
            <a:r>
              <a:rPr lang="en-US" sz="2000" dirty="0" smtClean="0">
                <a:solidFill>
                  <a:schemeClr val="tx2"/>
                </a:solidFill>
              </a:rPr>
              <a:t>Registration is required for units &gt;1 MW; optional for smaller units</a:t>
            </a:r>
            <a:endParaRPr lang="en-US" sz="2400" dirty="0">
              <a:solidFill>
                <a:schemeClr val="tx2"/>
              </a:solidFill>
            </a:endParaRPr>
          </a:p>
          <a:p>
            <a:pPr marL="342900" indent="-342900">
              <a:spcBef>
                <a:spcPts val="1200"/>
              </a:spcBef>
              <a:buFont typeface="Arial" panose="020B0604020202020204" pitchFamily="34" charset="0"/>
              <a:buChar char="•"/>
            </a:pPr>
            <a:r>
              <a:rPr lang="en-US" sz="2400" dirty="0" smtClean="0">
                <a:solidFill>
                  <a:schemeClr val="tx2"/>
                </a:solidFill>
              </a:rPr>
              <a:t>The NPRR does not address </a:t>
            </a:r>
            <a:r>
              <a:rPr lang="en-US" sz="2400" dirty="0">
                <a:solidFill>
                  <a:schemeClr val="tx2"/>
                </a:solidFill>
              </a:rPr>
              <a:t>Wholesale Storage Load treatment for </a:t>
            </a:r>
            <a:r>
              <a:rPr lang="en-US" sz="2400" dirty="0" smtClean="0">
                <a:solidFill>
                  <a:schemeClr val="tx2"/>
                </a:solidFill>
              </a:rPr>
              <a:t>a </a:t>
            </a:r>
            <a:r>
              <a:rPr lang="en-US" sz="2400" dirty="0">
                <a:solidFill>
                  <a:schemeClr val="tx2"/>
                </a:solidFill>
              </a:rPr>
              <a:t>storage facility in which the re-generated energy is provided by </a:t>
            </a:r>
            <a:r>
              <a:rPr lang="en-US" sz="2400" dirty="0" smtClean="0">
                <a:solidFill>
                  <a:schemeClr val="tx2"/>
                </a:solidFill>
              </a:rPr>
              <a:t>an SODG or SOTG</a:t>
            </a:r>
          </a:p>
          <a:p>
            <a:pPr marL="800100" lvl="1" indent="-342900">
              <a:spcBef>
                <a:spcPts val="600"/>
              </a:spcBef>
              <a:buFont typeface="Arial" panose="020B0604020202020204" pitchFamily="34" charset="0"/>
              <a:buChar char="•"/>
            </a:pPr>
            <a:r>
              <a:rPr lang="en-US" sz="2000" dirty="0" smtClean="0">
                <a:solidFill>
                  <a:schemeClr val="tx2"/>
                </a:solidFill>
              </a:rPr>
              <a:t>This may be addressed in a subsequent NPRR</a:t>
            </a:r>
            <a:endParaRPr lang="en-US" sz="2000" dirty="0">
              <a:solidFill>
                <a:schemeClr val="tx2"/>
              </a:solidFill>
            </a:endParaRPr>
          </a:p>
          <a:p>
            <a:pPr marL="342900" indent="-342900">
              <a:buFont typeface="Arial" panose="020B0604020202020204" pitchFamily="34" charset="0"/>
              <a:buChar char="•"/>
            </a:pPr>
            <a:endParaRPr lang="en-US" sz="2400" dirty="0">
              <a:solidFill>
                <a:schemeClr val="tx2"/>
              </a:solidFill>
            </a:endParaRPr>
          </a:p>
          <a:p>
            <a:endParaRPr lang="en-US" sz="2000" dirty="0">
              <a:solidFill>
                <a:schemeClr val="tx2"/>
              </a:solidFill>
            </a:endParaRPr>
          </a:p>
        </p:txBody>
      </p:sp>
    </p:spTree>
    <p:extLst>
      <p:ext uri="{BB962C8B-B14F-4D97-AF65-F5344CB8AC3E}">
        <p14:creationId xmlns:p14="http://schemas.microsoft.com/office/powerpoint/2010/main" val="2585021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A final note:  SOTSGs</a:t>
            </a:r>
            <a:endParaRPr lang="en-US" dirty="0"/>
          </a:p>
        </p:txBody>
      </p:sp>
      <p:sp>
        <p:nvSpPr>
          <p:cNvPr id="3" name="Content Placeholder 2"/>
          <p:cNvSpPr>
            <a:spLocks noGrp="1"/>
          </p:cNvSpPr>
          <p:nvPr>
            <p:ph idx="1"/>
          </p:nvPr>
        </p:nvSpPr>
        <p:spPr>
          <a:xfrm>
            <a:off x="381000" y="990600"/>
            <a:ext cx="8458200" cy="2743200"/>
          </a:xfrm>
        </p:spPr>
        <p:txBody>
          <a:bodyPr>
            <a:noAutofit/>
          </a:bodyPr>
          <a:lstStyle/>
          <a:p>
            <a:r>
              <a:rPr lang="en-US" sz="2400" dirty="0" smtClean="0">
                <a:solidFill>
                  <a:schemeClr val="tx2"/>
                </a:solidFill>
              </a:rPr>
              <a:t>NPRR 889 also created the category of Settlement Only Transmission Self Generator (SOTSG)</a:t>
            </a:r>
          </a:p>
          <a:p>
            <a:pPr lvl="1"/>
            <a:r>
              <a:rPr lang="en-US" sz="2000" dirty="0">
                <a:solidFill>
                  <a:schemeClr val="tx2"/>
                </a:solidFill>
              </a:rPr>
              <a:t>A</a:t>
            </a:r>
            <a:r>
              <a:rPr lang="en-US" sz="2000" dirty="0" smtClean="0">
                <a:solidFill>
                  <a:schemeClr val="tx2"/>
                </a:solidFill>
              </a:rPr>
              <a:t>lso formerly Non-Modeled Generator</a:t>
            </a:r>
            <a:endParaRPr lang="en-US" sz="1100" dirty="0" smtClean="0">
              <a:solidFill>
                <a:schemeClr val="tx2"/>
              </a:solidFill>
            </a:endParaRPr>
          </a:p>
          <a:p>
            <a:r>
              <a:rPr lang="en-US" sz="2400" dirty="0" smtClean="0">
                <a:solidFill>
                  <a:schemeClr val="tx2"/>
                </a:solidFill>
              </a:rPr>
              <a:t>ERCOT </a:t>
            </a:r>
            <a:r>
              <a:rPr lang="en-US" sz="2400" dirty="0">
                <a:solidFill>
                  <a:schemeClr val="tx2"/>
                </a:solidFill>
              </a:rPr>
              <a:t>is </a:t>
            </a:r>
            <a:r>
              <a:rPr lang="en-US" sz="2400" dirty="0" smtClean="0">
                <a:solidFill>
                  <a:schemeClr val="tx2"/>
                </a:solidFill>
              </a:rPr>
              <a:t>evaluating </a:t>
            </a:r>
            <a:r>
              <a:rPr lang="en-US" sz="2400" dirty="0">
                <a:solidFill>
                  <a:schemeClr val="tx2"/>
                </a:solidFill>
              </a:rPr>
              <a:t>appropriate pricing for these generators and will submit an NPRR if it determines that self-generators should not be settled using a zonal energy </a:t>
            </a:r>
            <a:r>
              <a:rPr lang="en-US" sz="2400" dirty="0" smtClean="0">
                <a:solidFill>
                  <a:schemeClr val="tx2"/>
                </a:solidFill>
              </a:rPr>
              <a:t>price</a:t>
            </a:r>
            <a:endParaRPr lang="en-US" sz="24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7" name="TextBox 6"/>
          <p:cNvSpPr txBox="1"/>
          <p:nvPr/>
        </p:nvSpPr>
        <p:spPr>
          <a:xfrm>
            <a:off x="762000" y="3971598"/>
            <a:ext cx="7543800" cy="2031325"/>
          </a:xfrm>
          <a:prstGeom prst="rect">
            <a:avLst/>
          </a:prstGeom>
          <a:solidFill>
            <a:schemeClr val="accent1">
              <a:lumMod val="20000"/>
              <a:lumOff val="80000"/>
            </a:schemeClr>
          </a:solidFill>
          <a:ln w="12700">
            <a:noFill/>
          </a:ln>
        </p:spPr>
        <p:txBody>
          <a:bodyPr wrap="square" lIns="274320" tIns="137160" rIns="274320" bIns="137160" rtlCol="0" anchor="ctr" anchorCtr="0">
            <a:spAutoFit/>
          </a:bodyPr>
          <a:lstStyle/>
          <a:p>
            <a:r>
              <a:rPr lang="x-none" b="1" i="1" dirty="0">
                <a:solidFill>
                  <a:schemeClr val="tx2"/>
                </a:solidFill>
              </a:rPr>
              <a:t>Settlement Only Transmission Self</a:t>
            </a:r>
            <a:r>
              <a:rPr lang="en-US" b="1" i="1" dirty="0">
                <a:solidFill>
                  <a:schemeClr val="tx2"/>
                </a:solidFill>
              </a:rPr>
              <a:t>-</a:t>
            </a:r>
            <a:r>
              <a:rPr lang="x-none" b="1" i="1" dirty="0">
                <a:solidFill>
                  <a:schemeClr val="tx2"/>
                </a:solidFill>
              </a:rPr>
              <a:t>Generator</a:t>
            </a:r>
            <a:r>
              <a:rPr lang="en-US" b="1" i="1" dirty="0">
                <a:solidFill>
                  <a:schemeClr val="tx2"/>
                </a:solidFill>
              </a:rPr>
              <a:t> (SOTSG)</a:t>
            </a:r>
            <a:endParaRPr lang="en-US" dirty="0">
              <a:solidFill>
                <a:schemeClr val="tx2"/>
              </a:solidFill>
            </a:endParaRPr>
          </a:p>
          <a:p>
            <a:r>
              <a:rPr lang="en-US" sz="1600" dirty="0">
                <a:solidFill>
                  <a:schemeClr val="tx2"/>
                </a:solidFill>
              </a:rPr>
              <a:t>A generator that is connected to the ERCOT transmission system with a rating of one MW or more and is registered with the Public Utility Commission of Texas (PUCT) as a self-generator.  SOTSGs must be registered with ERCOT in accordance with Planning Guide Section 6.8.2, Resource Registration Process, and will be modeled in ERCOT systems for reliability in accordance with Section 3.10.7.3, Modeling of Private Use Networks</a:t>
            </a:r>
            <a:r>
              <a:rPr lang="en-US" sz="1600" dirty="0" smtClean="0">
                <a:solidFill>
                  <a:schemeClr val="tx2"/>
                </a:solidFill>
              </a:rPr>
              <a:t>.</a:t>
            </a:r>
            <a:endParaRPr lang="en-US" sz="1600" dirty="0">
              <a:solidFill>
                <a:schemeClr val="tx2"/>
              </a:solidFill>
            </a:endParaRPr>
          </a:p>
        </p:txBody>
      </p:sp>
    </p:spTree>
    <p:extLst>
      <p:ext uri="{BB962C8B-B14F-4D97-AF65-F5344CB8AC3E}">
        <p14:creationId xmlns:p14="http://schemas.microsoft.com/office/powerpoint/2010/main" val="451404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 917 Impact Analysis</a:t>
            </a:r>
            <a:endParaRPr lang="en-US" dirty="0"/>
          </a:p>
        </p:txBody>
      </p:sp>
      <p:sp>
        <p:nvSpPr>
          <p:cNvPr id="3" name="Content Placeholder 2"/>
          <p:cNvSpPr>
            <a:spLocks noGrp="1"/>
          </p:cNvSpPr>
          <p:nvPr>
            <p:ph idx="1"/>
          </p:nvPr>
        </p:nvSpPr>
        <p:spPr>
          <a:xfrm>
            <a:off x="457200" y="990600"/>
            <a:ext cx="8382000" cy="4929433"/>
          </a:xfrm>
        </p:spPr>
        <p:txBody>
          <a:bodyPr/>
          <a:lstStyle/>
          <a:p>
            <a:r>
              <a:rPr lang="en-US" sz="2400" dirty="0" smtClean="0">
                <a:solidFill>
                  <a:schemeClr val="tx2"/>
                </a:solidFill>
              </a:rPr>
              <a:t>Current IA:</a:t>
            </a:r>
          </a:p>
          <a:p>
            <a:pPr lvl="1"/>
            <a:r>
              <a:rPr lang="en-US" sz="2000" dirty="0" smtClean="0">
                <a:solidFill>
                  <a:schemeClr val="tx2"/>
                </a:solidFill>
              </a:rPr>
              <a:t>Cost:  $300K - $400K</a:t>
            </a:r>
          </a:p>
          <a:p>
            <a:pPr lvl="1"/>
            <a:r>
              <a:rPr lang="en-US" sz="2000" dirty="0" smtClean="0">
                <a:solidFill>
                  <a:schemeClr val="tx2"/>
                </a:solidFill>
              </a:rPr>
              <a:t>Project duration:  9 to 12 months</a:t>
            </a: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217552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0" y="2895601"/>
            <a:ext cx="2743200" cy="1066800"/>
          </a:xfrm>
        </p:spPr>
        <p:txBody>
          <a:bodyPr/>
          <a:lstStyle/>
          <a:p>
            <a:pPr marL="0" indent="0">
              <a:buNone/>
            </a:pPr>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778571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Background</a:t>
            </a:r>
            <a:endParaRPr lang="en-US" dirty="0"/>
          </a:p>
        </p:txBody>
      </p:sp>
      <p:sp>
        <p:nvSpPr>
          <p:cNvPr id="3" name="Content Placeholder 2"/>
          <p:cNvSpPr>
            <a:spLocks noGrp="1"/>
          </p:cNvSpPr>
          <p:nvPr>
            <p:ph idx="1"/>
          </p:nvPr>
        </p:nvSpPr>
        <p:spPr>
          <a:xfrm>
            <a:off x="457200" y="990600"/>
            <a:ext cx="8382000" cy="5181600"/>
          </a:xfrm>
        </p:spPr>
        <p:txBody>
          <a:bodyPr>
            <a:normAutofit/>
          </a:bodyPr>
          <a:lstStyle/>
          <a:p>
            <a:r>
              <a:rPr lang="en-US" sz="2000" dirty="0" smtClean="0">
                <a:solidFill>
                  <a:schemeClr val="tx2"/>
                </a:solidFill>
              </a:rPr>
              <a:t>From Section 2 of the ERCOT Nodal Protocols, as amended by NPRR 889 (a.k.a., RTF1), approved by Board Dec. 11, 2018:</a:t>
            </a:r>
          </a:p>
          <a:p>
            <a:pPr marL="0" indent="0">
              <a:buNone/>
            </a:pPr>
            <a:endParaRPr lang="en-US" sz="1100" b="1" i="1" dirty="0">
              <a:solidFill>
                <a:schemeClr val="tx2"/>
              </a:solidFill>
            </a:endParaRPr>
          </a:p>
          <a:p>
            <a:pPr marL="0" indent="0">
              <a:buNone/>
            </a:pPr>
            <a:r>
              <a:rPr lang="x-none" sz="2000" b="1" i="1" dirty="0" smtClean="0">
                <a:solidFill>
                  <a:schemeClr val="tx2"/>
                </a:solidFill>
              </a:rPr>
              <a:t>Settlement </a:t>
            </a:r>
            <a:r>
              <a:rPr lang="x-none" sz="2000" b="1" i="1" dirty="0">
                <a:solidFill>
                  <a:schemeClr val="tx2"/>
                </a:solidFill>
              </a:rPr>
              <a:t>Only Distribution Generator</a:t>
            </a:r>
            <a:r>
              <a:rPr lang="en-US" sz="2000" b="1" i="1" dirty="0">
                <a:solidFill>
                  <a:schemeClr val="tx2"/>
                </a:solidFill>
              </a:rPr>
              <a:t> (SODG)</a:t>
            </a:r>
            <a:endParaRPr lang="en-US" sz="2000" dirty="0">
              <a:solidFill>
                <a:schemeClr val="tx2"/>
              </a:solidFill>
            </a:endParaRPr>
          </a:p>
          <a:p>
            <a:pPr marL="0" indent="0">
              <a:buNone/>
            </a:pPr>
            <a:r>
              <a:rPr lang="en-US" sz="2000" dirty="0">
                <a:solidFill>
                  <a:schemeClr val="tx2"/>
                </a:solidFill>
              </a:rPr>
              <a:t>A generator that is connected to the Distribution System with a rating of:</a:t>
            </a:r>
          </a:p>
          <a:p>
            <a:pPr marL="400050" indent="-400050">
              <a:buNone/>
            </a:pPr>
            <a:r>
              <a:rPr lang="en-US" sz="2000" dirty="0">
                <a:solidFill>
                  <a:schemeClr val="tx2"/>
                </a:solidFill>
              </a:rPr>
              <a:t>(1)	One MW or less that chooses to register as an SODG; or </a:t>
            </a:r>
          </a:p>
          <a:p>
            <a:pPr marL="400050" indent="-400050">
              <a:buNone/>
            </a:pPr>
            <a:r>
              <a:rPr lang="en-US" sz="2000" dirty="0">
                <a:solidFill>
                  <a:schemeClr val="tx2"/>
                </a:solidFill>
              </a:rPr>
              <a:t>(2)	Greater than one and up to ten MW that is capable of providing a net export to the ERCOT System and does not register as a Distribution Generation Resource (DGR).</a:t>
            </a:r>
          </a:p>
          <a:p>
            <a:pPr marL="0" indent="0">
              <a:buNone/>
            </a:pPr>
            <a:r>
              <a:rPr lang="en-US" sz="2000" dirty="0" smtClean="0">
                <a:solidFill>
                  <a:schemeClr val="tx2"/>
                </a:solidFill>
              </a:rPr>
              <a:t>SODGs must be registered with ERCOT in accordance with Planning Guide Section 6.8.2, Resource Registration Process, and will be modeled in ERCOT systems for reliability in accordance with Section 3.10.7.2, Modeling of Resources and Transmission Loads.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05128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4419600"/>
            <a:ext cx="7620000" cy="990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594518"/>
          </a:xfrm>
        </p:spPr>
        <p:txBody>
          <a:bodyPr/>
          <a:lstStyle/>
          <a:p>
            <a:r>
              <a:rPr lang="en-US" dirty="0" smtClean="0"/>
              <a:t>Background</a:t>
            </a:r>
            <a:endParaRPr lang="en-US" dirty="0"/>
          </a:p>
        </p:txBody>
      </p:sp>
      <p:sp>
        <p:nvSpPr>
          <p:cNvPr id="3" name="Content Placeholder 2"/>
          <p:cNvSpPr>
            <a:spLocks noGrp="1"/>
          </p:cNvSpPr>
          <p:nvPr>
            <p:ph idx="1"/>
          </p:nvPr>
        </p:nvSpPr>
        <p:spPr>
          <a:xfrm>
            <a:off x="381000" y="990600"/>
            <a:ext cx="8458200" cy="5181600"/>
          </a:xfrm>
        </p:spPr>
        <p:txBody>
          <a:bodyPr>
            <a:normAutofit/>
          </a:bodyPr>
          <a:lstStyle/>
          <a:p>
            <a:r>
              <a:rPr lang="en-US" sz="2000" dirty="0" smtClean="0">
                <a:solidFill>
                  <a:schemeClr val="tx2"/>
                </a:solidFill>
              </a:rPr>
              <a:t>Also from Section 2 as amended by NPRR 889:</a:t>
            </a:r>
          </a:p>
          <a:p>
            <a:pPr marL="0" indent="0">
              <a:buNone/>
            </a:pPr>
            <a:endParaRPr lang="en-US" sz="2000" dirty="0" smtClean="0">
              <a:solidFill>
                <a:schemeClr val="tx2"/>
              </a:solidFill>
            </a:endParaRPr>
          </a:p>
          <a:p>
            <a:pPr marL="0" indent="0">
              <a:spcBef>
                <a:spcPts val="600"/>
              </a:spcBef>
              <a:buNone/>
            </a:pPr>
            <a:r>
              <a:rPr lang="x-none" sz="2000" b="1" i="1" dirty="0" smtClean="0">
                <a:solidFill>
                  <a:schemeClr val="tx2"/>
                </a:solidFill>
              </a:rPr>
              <a:t>Settlement Only Transmission Generator</a:t>
            </a:r>
            <a:r>
              <a:rPr lang="en-US" sz="2000" b="1" i="1" dirty="0" smtClean="0">
                <a:solidFill>
                  <a:schemeClr val="tx2"/>
                </a:solidFill>
              </a:rPr>
              <a:t> (SOTG)</a:t>
            </a:r>
            <a:endParaRPr lang="en-US" sz="2000" dirty="0" smtClean="0">
              <a:solidFill>
                <a:schemeClr val="tx2"/>
              </a:solidFill>
            </a:endParaRPr>
          </a:p>
          <a:p>
            <a:pPr marL="0" indent="0">
              <a:buNone/>
            </a:pPr>
            <a:r>
              <a:rPr lang="en-US" sz="2000" dirty="0" smtClean="0">
                <a:solidFill>
                  <a:schemeClr val="tx2"/>
                </a:solidFill>
              </a:rPr>
              <a:t>A </a:t>
            </a:r>
            <a:r>
              <a:rPr lang="en-US" sz="2000" dirty="0">
                <a:solidFill>
                  <a:schemeClr val="tx2"/>
                </a:solidFill>
              </a:rPr>
              <a:t>generator that is connected to the ERCOT transmission system with a rating of ten MW or less and is registered with the Public Utility Commission of Texas (PUCT) as a power generation company.  SOTGs must be registered with ERCOT in accordance with Planning Guide Section 6.8.2, Resource Registration Process, and may be modeled in ERCOT systems for reliability in accordance with Section 3.10.7.2, Modeling of Resources and Transmission Loads</a:t>
            </a:r>
            <a:r>
              <a:rPr lang="en-US" sz="2000" dirty="0" smtClean="0">
                <a:solidFill>
                  <a:schemeClr val="tx2"/>
                </a:solidFill>
              </a:rPr>
              <a:t>.</a:t>
            </a:r>
          </a:p>
          <a:p>
            <a:pPr marL="0" indent="0">
              <a:buNone/>
            </a:pPr>
            <a:endParaRPr lang="en-US" sz="1100" dirty="0" smtClean="0">
              <a:solidFill>
                <a:schemeClr val="tx2"/>
              </a:solidFill>
            </a:endParaRPr>
          </a:p>
          <a:p>
            <a:pPr marL="0" indent="0" algn="ctr">
              <a:buNone/>
            </a:pPr>
            <a:r>
              <a:rPr lang="en-US" sz="2200" dirty="0" smtClean="0">
                <a:solidFill>
                  <a:schemeClr val="tx2"/>
                </a:solidFill>
              </a:rPr>
              <a:t>Prior to NPRR 889, SODGs </a:t>
            </a:r>
            <a:r>
              <a:rPr lang="en-US" sz="2200" dirty="0">
                <a:solidFill>
                  <a:schemeClr val="tx2"/>
                </a:solidFill>
              </a:rPr>
              <a:t>and </a:t>
            </a:r>
            <a:r>
              <a:rPr lang="en-US" sz="2200" dirty="0" smtClean="0">
                <a:solidFill>
                  <a:schemeClr val="tx2"/>
                </a:solidFill>
              </a:rPr>
              <a:t>SOTGs were known as</a:t>
            </a:r>
            <a:br>
              <a:rPr lang="en-US" sz="2200" dirty="0" smtClean="0">
                <a:solidFill>
                  <a:schemeClr val="tx2"/>
                </a:solidFill>
              </a:rPr>
            </a:br>
            <a:r>
              <a:rPr lang="en-US" sz="2200" i="1" dirty="0" smtClean="0">
                <a:solidFill>
                  <a:schemeClr val="tx2"/>
                </a:solidFill>
              </a:rPr>
              <a:t>Non-Modeled Generators </a:t>
            </a:r>
            <a:r>
              <a:rPr lang="en-US" sz="2200" dirty="0" smtClean="0">
                <a:solidFill>
                  <a:schemeClr val="tx2"/>
                </a:solidFill>
              </a:rPr>
              <a:t>in the ERCOT Protocols</a:t>
            </a:r>
            <a:endParaRPr lang="en-US" sz="2200" dirty="0">
              <a:solidFill>
                <a:schemeClr val="tx2"/>
              </a:solidFill>
            </a:endParaRPr>
          </a:p>
          <a:p>
            <a:pPr marL="0" indent="0">
              <a:buNone/>
            </a:pPr>
            <a:endParaRPr lang="en-US" sz="2000" dirty="0" smtClean="0">
              <a:solidFill>
                <a:schemeClr val="tx2"/>
              </a:solidFill>
            </a:endParaRPr>
          </a:p>
          <a:p>
            <a:r>
              <a:rPr lang="en-US" sz="2000" dirty="0">
                <a:solidFill>
                  <a:schemeClr val="tx2"/>
                </a:solidFill>
              </a:rPr>
              <a:t>NPRR 889: </a:t>
            </a:r>
            <a:r>
              <a:rPr lang="en-US" sz="2000" dirty="0">
                <a:solidFill>
                  <a:schemeClr val="tx2"/>
                </a:solidFill>
                <a:hlinkClick r:id="rId3"/>
              </a:rPr>
              <a:t>http://</a:t>
            </a:r>
            <a:r>
              <a:rPr lang="en-US" sz="2000" dirty="0" smtClean="0">
                <a:solidFill>
                  <a:schemeClr val="tx2"/>
                </a:solidFill>
                <a:hlinkClick r:id="rId3"/>
              </a:rPr>
              <a:t>www.ercot.com/mktrules/issues/NPRR889</a:t>
            </a:r>
            <a:endParaRPr lang="en-US" sz="2000" dirty="0" smtClean="0">
              <a:solidFill>
                <a:schemeClr val="tx2"/>
              </a:solidFill>
            </a:endParaRPr>
          </a:p>
          <a:p>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1900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 917 pricing proposal</a:t>
            </a:r>
            <a:endParaRPr lang="en-US" dirty="0"/>
          </a:p>
        </p:txBody>
      </p:sp>
      <p:sp>
        <p:nvSpPr>
          <p:cNvPr id="3" name="Content Placeholder 2"/>
          <p:cNvSpPr>
            <a:spLocks noGrp="1"/>
          </p:cNvSpPr>
          <p:nvPr>
            <p:ph idx="1"/>
          </p:nvPr>
        </p:nvSpPr>
        <p:spPr>
          <a:xfrm>
            <a:off x="304800" y="990600"/>
            <a:ext cx="8610600" cy="5105400"/>
          </a:xfrm>
        </p:spPr>
        <p:txBody>
          <a:bodyPr>
            <a:noAutofit/>
          </a:bodyPr>
          <a:lstStyle/>
          <a:p>
            <a:r>
              <a:rPr lang="en-US" sz="2200" dirty="0" smtClean="0">
                <a:solidFill>
                  <a:schemeClr val="tx2"/>
                </a:solidFill>
              </a:rPr>
              <a:t>NPRR 917 would extend applicable nodal pricing to SODGs and SOTGs</a:t>
            </a:r>
          </a:p>
          <a:p>
            <a:pPr lvl="1"/>
            <a:r>
              <a:rPr lang="en-US" sz="2000" dirty="0" smtClean="0">
                <a:solidFill>
                  <a:schemeClr val="tx2"/>
                </a:solidFill>
              </a:rPr>
              <a:t>This would provide incentives for behavior consistent </a:t>
            </a:r>
            <a:r>
              <a:rPr lang="en-US" sz="2000" dirty="0">
                <a:solidFill>
                  <a:schemeClr val="tx2"/>
                </a:solidFill>
              </a:rPr>
              <a:t>with </a:t>
            </a:r>
            <a:r>
              <a:rPr lang="en-US" sz="2000" dirty="0" smtClean="0">
                <a:solidFill>
                  <a:schemeClr val="tx2"/>
                </a:solidFill>
              </a:rPr>
              <a:t>Nodal market design and the reliability </a:t>
            </a:r>
            <a:r>
              <a:rPr lang="en-US" sz="2000" dirty="0">
                <a:solidFill>
                  <a:schemeClr val="tx2"/>
                </a:solidFill>
              </a:rPr>
              <a:t>needs of </a:t>
            </a:r>
            <a:r>
              <a:rPr lang="en-US" sz="2000" dirty="0" smtClean="0">
                <a:solidFill>
                  <a:schemeClr val="tx2"/>
                </a:solidFill>
              </a:rPr>
              <a:t>the ERCOT system</a:t>
            </a:r>
            <a:endParaRPr lang="en-US" sz="1800" dirty="0">
              <a:solidFill>
                <a:schemeClr val="tx2"/>
              </a:solidFill>
            </a:endParaRPr>
          </a:p>
          <a:p>
            <a:r>
              <a:rPr lang="en-US" sz="2200" dirty="0">
                <a:solidFill>
                  <a:schemeClr val="tx2"/>
                </a:solidFill>
              </a:rPr>
              <a:t>In the Real-Time Market, a nodal price is </a:t>
            </a:r>
            <a:r>
              <a:rPr lang="en-US" sz="2200" dirty="0" smtClean="0">
                <a:solidFill>
                  <a:schemeClr val="tx2"/>
                </a:solidFill>
              </a:rPr>
              <a:t>calculated </a:t>
            </a:r>
            <a:r>
              <a:rPr lang="en-US" sz="2200" dirty="0">
                <a:solidFill>
                  <a:schemeClr val="tx2"/>
                </a:solidFill>
              </a:rPr>
              <a:t>for each </a:t>
            </a:r>
            <a:r>
              <a:rPr lang="en-US" sz="2200" dirty="0" smtClean="0">
                <a:solidFill>
                  <a:schemeClr val="tx2"/>
                </a:solidFill>
              </a:rPr>
              <a:t>electrical bus in the system at </a:t>
            </a:r>
            <a:r>
              <a:rPr lang="en-US" sz="2200" dirty="0" smtClean="0">
                <a:solidFill>
                  <a:schemeClr val="tx2"/>
                </a:solidFill>
              </a:rPr>
              <a:t>every </a:t>
            </a:r>
            <a:r>
              <a:rPr lang="en-US" sz="2200" dirty="0">
                <a:solidFill>
                  <a:schemeClr val="tx2"/>
                </a:solidFill>
              </a:rPr>
              <a:t>SCED run</a:t>
            </a:r>
          </a:p>
          <a:p>
            <a:pPr lvl="1"/>
            <a:r>
              <a:rPr lang="en-US" sz="2000" dirty="0">
                <a:solidFill>
                  <a:schemeClr val="tx2"/>
                </a:solidFill>
              </a:rPr>
              <a:t>There are </a:t>
            </a:r>
            <a:r>
              <a:rPr lang="en-US" sz="2000" dirty="0" smtClean="0">
                <a:solidFill>
                  <a:schemeClr val="tx2"/>
                </a:solidFill>
              </a:rPr>
              <a:t>~</a:t>
            </a:r>
            <a:r>
              <a:rPr lang="en-US" sz="2000" dirty="0" smtClean="0">
                <a:solidFill>
                  <a:schemeClr val="tx2"/>
                </a:solidFill>
              </a:rPr>
              <a:t>13,100 electrical buses in </a:t>
            </a:r>
            <a:r>
              <a:rPr lang="en-US" sz="2000" dirty="0">
                <a:solidFill>
                  <a:schemeClr val="tx2"/>
                </a:solidFill>
              </a:rPr>
              <a:t>the system</a:t>
            </a:r>
          </a:p>
          <a:p>
            <a:r>
              <a:rPr lang="en-US" sz="2200" dirty="0" smtClean="0">
                <a:solidFill>
                  <a:schemeClr val="tx2"/>
                </a:solidFill>
              </a:rPr>
              <a:t>The NPRR </a:t>
            </a:r>
            <a:r>
              <a:rPr lang="en-US" sz="2200" dirty="0">
                <a:solidFill>
                  <a:schemeClr val="tx2"/>
                </a:solidFill>
              </a:rPr>
              <a:t>would </a:t>
            </a:r>
            <a:r>
              <a:rPr lang="en-US" sz="2200" dirty="0" smtClean="0">
                <a:solidFill>
                  <a:schemeClr val="tx2"/>
                </a:solidFill>
              </a:rPr>
              <a:t>establish nodal pricing as follows:</a:t>
            </a:r>
            <a:endParaRPr lang="en-US" sz="2200" dirty="0">
              <a:solidFill>
                <a:schemeClr val="tx2"/>
              </a:solidFill>
            </a:endParaRPr>
          </a:p>
          <a:p>
            <a:pPr lvl="1"/>
            <a:r>
              <a:rPr lang="en-US" sz="2000" dirty="0" smtClean="0">
                <a:solidFill>
                  <a:schemeClr val="tx2"/>
                </a:solidFill>
              </a:rPr>
              <a:t>SODGs (distribution connected generators) would be paid the time-weighted price created at the </a:t>
            </a:r>
            <a:r>
              <a:rPr lang="en-US" sz="2000" dirty="0" smtClean="0">
                <a:solidFill>
                  <a:schemeClr val="tx2"/>
                </a:solidFill>
              </a:rPr>
              <a:t>Load point (electrical bus) </a:t>
            </a:r>
            <a:r>
              <a:rPr lang="en-US" sz="2000" dirty="0" smtClean="0">
                <a:solidFill>
                  <a:schemeClr val="tx2"/>
                </a:solidFill>
              </a:rPr>
              <a:t>to which the unit is mapped, per NPRR 866</a:t>
            </a:r>
          </a:p>
          <a:p>
            <a:pPr lvl="1"/>
            <a:r>
              <a:rPr lang="en-US" sz="2000" dirty="0" smtClean="0">
                <a:solidFill>
                  <a:schemeClr val="tx2"/>
                </a:solidFill>
              </a:rPr>
              <a:t>SOTGs (transmission-connected generators), which are already fully modeled, would be paid the </a:t>
            </a:r>
            <a:r>
              <a:rPr lang="en-US" sz="2000" dirty="0">
                <a:solidFill>
                  <a:schemeClr val="tx2"/>
                </a:solidFill>
              </a:rPr>
              <a:t>time-weighted price at </a:t>
            </a:r>
            <a:r>
              <a:rPr lang="en-US" sz="2000" dirty="0" smtClean="0">
                <a:solidFill>
                  <a:schemeClr val="tx2"/>
                </a:solidFill>
              </a:rPr>
              <a:t>the electrical </a:t>
            </a:r>
            <a:r>
              <a:rPr lang="en-US" sz="2000" dirty="0">
                <a:solidFill>
                  <a:schemeClr val="tx2"/>
                </a:solidFill>
              </a:rPr>
              <a:t>bus </a:t>
            </a:r>
            <a:r>
              <a:rPr lang="en-US" sz="2000" dirty="0" smtClean="0">
                <a:solidFill>
                  <a:schemeClr val="tx2"/>
                </a:solidFill>
              </a:rPr>
              <a:t>determined </a:t>
            </a:r>
            <a:r>
              <a:rPr lang="en-US" sz="2000" dirty="0">
                <a:solidFill>
                  <a:schemeClr val="tx2"/>
                </a:solidFill>
              </a:rPr>
              <a:t>by ERCOT in review of the meter location in the Model</a:t>
            </a:r>
          </a:p>
          <a:p>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851925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Snapshot of affected generators </a:t>
            </a:r>
            <a:r>
              <a:rPr lang="en-US" sz="2000" b="0" dirty="0" smtClean="0"/>
              <a:t>(as of 1/10/19)</a:t>
            </a:r>
            <a:endParaRPr lang="en-US" sz="1800" b="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447822625"/>
              </p:ext>
            </p:extLst>
          </p:nvPr>
        </p:nvGraphicFramePr>
        <p:xfrm>
          <a:off x="1981200" y="1066800"/>
          <a:ext cx="4800600" cy="1584960"/>
        </p:xfrm>
        <a:graphic>
          <a:graphicData uri="http://schemas.openxmlformats.org/drawingml/2006/table">
            <a:tbl>
              <a:tblPr firstRow="1" bandRow="1">
                <a:tableStyleId>{5C22544A-7EE6-4342-B048-85BDC9FD1C3A}</a:tableStyleId>
              </a:tblPr>
              <a:tblGrid>
                <a:gridCol w="2123902"/>
                <a:gridCol w="1699121"/>
                <a:gridCol w="977577"/>
              </a:tblGrid>
              <a:tr h="370840">
                <a:tc>
                  <a:txBody>
                    <a:bodyPr/>
                    <a:lstStyle/>
                    <a:p>
                      <a:r>
                        <a:rPr lang="en-US" sz="2000" dirty="0" smtClean="0"/>
                        <a:t>SODGs</a:t>
                      </a:r>
                      <a:endParaRPr lang="en-US" sz="2000" dirty="0"/>
                    </a:p>
                  </a:txBody>
                  <a:tcPr/>
                </a:tc>
                <a:tc>
                  <a:txBody>
                    <a:bodyPr/>
                    <a:lstStyle/>
                    <a:p>
                      <a:r>
                        <a:rPr lang="en-US" sz="2000" dirty="0" smtClean="0"/>
                        <a:t>No. of Units</a:t>
                      </a:r>
                      <a:endParaRPr lang="en-US" sz="2000" dirty="0"/>
                    </a:p>
                  </a:txBody>
                  <a:tcPr/>
                </a:tc>
                <a:tc>
                  <a:txBody>
                    <a:bodyPr/>
                    <a:lstStyle/>
                    <a:p>
                      <a:pPr algn="ctr"/>
                      <a:r>
                        <a:rPr lang="en-US" sz="2000" dirty="0" smtClean="0"/>
                        <a:t>MW</a:t>
                      </a:r>
                      <a:endParaRPr lang="en-US" sz="2000" dirty="0"/>
                    </a:p>
                  </a:txBody>
                  <a:tcPr/>
                </a:tc>
              </a:tr>
              <a:tr h="370840">
                <a:tc>
                  <a:txBody>
                    <a:bodyPr/>
                    <a:lstStyle/>
                    <a:p>
                      <a:r>
                        <a:rPr lang="en-US" sz="2000" dirty="0" smtClean="0">
                          <a:solidFill>
                            <a:schemeClr val="tx2"/>
                          </a:solidFill>
                        </a:rPr>
                        <a:t>Non-Renewable</a:t>
                      </a:r>
                      <a:endParaRPr lang="en-US" sz="2000" dirty="0">
                        <a:solidFill>
                          <a:schemeClr val="tx2"/>
                        </a:solidFill>
                      </a:endParaRPr>
                    </a:p>
                  </a:txBody>
                  <a:tcPr/>
                </a:tc>
                <a:tc>
                  <a:txBody>
                    <a:bodyPr/>
                    <a:lstStyle/>
                    <a:p>
                      <a:pPr algn="ctr"/>
                      <a:r>
                        <a:rPr lang="en-US" sz="2000" dirty="0" smtClean="0">
                          <a:solidFill>
                            <a:schemeClr val="tx2"/>
                          </a:solidFill>
                        </a:rPr>
                        <a:t>160</a:t>
                      </a:r>
                      <a:endParaRPr lang="en-US" sz="2000" dirty="0">
                        <a:solidFill>
                          <a:schemeClr val="tx2"/>
                        </a:solidFill>
                      </a:endParaRPr>
                    </a:p>
                  </a:txBody>
                  <a:tcPr/>
                </a:tc>
                <a:tc>
                  <a:txBody>
                    <a:bodyPr/>
                    <a:lstStyle/>
                    <a:p>
                      <a:pPr algn="ctr"/>
                      <a:r>
                        <a:rPr lang="en-US" sz="2000" dirty="0" smtClean="0">
                          <a:solidFill>
                            <a:schemeClr val="tx2"/>
                          </a:solidFill>
                        </a:rPr>
                        <a:t>498</a:t>
                      </a:r>
                      <a:endParaRPr lang="en-US" sz="2000" dirty="0">
                        <a:solidFill>
                          <a:schemeClr val="tx2"/>
                        </a:solidFill>
                      </a:endParaRPr>
                    </a:p>
                  </a:txBody>
                  <a:tcPr/>
                </a:tc>
              </a:tr>
              <a:tr h="370840">
                <a:tc>
                  <a:txBody>
                    <a:bodyPr/>
                    <a:lstStyle/>
                    <a:p>
                      <a:r>
                        <a:rPr lang="en-US" sz="2000" dirty="0" smtClean="0">
                          <a:solidFill>
                            <a:schemeClr val="tx2"/>
                          </a:solidFill>
                        </a:rPr>
                        <a:t>Renewable</a:t>
                      </a:r>
                      <a:endParaRPr lang="en-US" sz="2000" dirty="0">
                        <a:solidFill>
                          <a:schemeClr val="tx2"/>
                        </a:solidFill>
                      </a:endParaRPr>
                    </a:p>
                  </a:txBody>
                  <a:tcPr/>
                </a:tc>
                <a:tc>
                  <a:txBody>
                    <a:bodyPr/>
                    <a:lstStyle/>
                    <a:p>
                      <a:pPr algn="ctr"/>
                      <a:r>
                        <a:rPr lang="en-US" sz="2000" dirty="0" smtClean="0">
                          <a:solidFill>
                            <a:schemeClr val="tx2"/>
                          </a:solidFill>
                        </a:rPr>
                        <a:t>55</a:t>
                      </a:r>
                      <a:endParaRPr lang="en-US" sz="2000" dirty="0">
                        <a:solidFill>
                          <a:schemeClr val="tx2"/>
                        </a:solidFill>
                      </a:endParaRPr>
                    </a:p>
                  </a:txBody>
                  <a:tcPr/>
                </a:tc>
                <a:tc>
                  <a:txBody>
                    <a:bodyPr/>
                    <a:lstStyle/>
                    <a:p>
                      <a:pPr algn="ctr"/>
                      <a:r>
                        <a:rPr lang="en-US" sz="2000" dirty="0" smtClean="0">
                          <a:solidFill>
                            <a:schemeClr val="tx2"/>
                          </a:solidFill>
                        </a:rPr>
                        <a:t>320</a:t>
                      </a:r>
                      <a:endParaRPr lang="en-US" sz="2000" dirty="0">
                        <a:solidFill>
                          <a:schemeClr val="tx2"/>
                        </a:solidFill>
                      </a:endParaRPr>
                    </a:p>
                  </a:txBody>
                  <a:tcPr/>
                </a:tc>
              </a:tr>
              <a:tr h="370840">
                <a:tc>
                  <a:txBody>
                    <a:bodyPr/>
                    <a:lstStyle/>
                    <a:p>
                      <a:r>
                        <a:rPr lang="en-US" sz="2000" dirty="0" smtClean="0">
                          <a:solidFill>
                            <a:schemeClr val="tx2"/>
                          </a:solidFill>
                        </a:rPr>
                        <a:t>TOTALS</a:t>
                      </a:r>
                      <a:endParaRPr lang="en-US" sz="2000" dirty="0">
                        <a:solidFill>
                          <a:schemeClr val="tx2"/>
                        </a:solidFill>
                      </a:endParaRPr>
                    </a:p>
                  </a:txBody>
                  <a:tcPr/>
                </a:tc>
                <a:tc>
                  <a:txBody>
                    <a:bodyPr/>
                    <a:lstStyle/>
                    <a:p>
                      <a:pPr algn="ctr"/>
                      <a:r>
                        <a:rPr lang="en-US" sz="2000" b="1" dirty="0" smtClean="0">
                          <a:solidFill>
                            <a:schemeClr val="tx2"/>
                          </a:solidFill>
                        </a:rPr>
                        <a:t>215</a:t>
                      </a:r>
                      <a:endParaRPr lang="en-US" sz="2000" b="1" dirty="0">
                        <a:solidFill>
                          <a:schemeClr val="tx2"/>
                        </a:solidFill>
                      </a:endParaRPr>
                    </a:p>
                  </a:txBody>
                  <a:tcPr/>
                </a:tc>
                <a:tc>
                  <a:txBody>
                    <a:bodyPr/>
                    <a:lstStyle/>
                    <a:p>
                      <a:pPr algn="ctr"/>
                      <a:r>
                        <a:rPr lang="en-US" sz="2000" b="1" dirty="0" smtClean="0">
                          <a:solidFill>
                            <a:schemeClr val="tx2"/>
                          </a:solidFill>
                        </a:rPr>
                        <a:t>818</a:t>
                      </a:r>
                      <a:endParaRPr lang="en-US" sz="2000" b="1" dirty="0">
                        <a:solidFill>
                          <a:schemeClr val="tx2"/>
                        </a:solidFill>
                      </a:endParaRPr>
                    </a:p>
                  </a:txBody>
                  <a:tcPr/>
                </a:tc>
              </a:tr>
            </a:tbl>
          </a:graphicData>
        </a:graphic>
      </p:graphicFrame>
      <p:cxnSp>
        <p:nvCxnSpPr>
          <p:cNvPr id="6" name="Straight Connector 5"/>
          <p:cNvCxnSpPr/>
          <p:nvPr/>
        </p:nvCxnSpPr>
        <p:spPr>
          <a:xfrm>
            <a:off x="5715000" y="5867400"/>
            <a:ext cx="0" cy="0"/>
          </a:xfrm>
          <a:prstGeom prst="line">
            <a:avLst/>
          </a:prstGeom>
          <a:ln w="28575">
            <a:solidFill>
              <a:schemeClr val="accent4">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276600" y="4419600"/>
            <a:ext cx="2441944" cy="1508105"/>
          </a:xfrm>
          <a:prstGeom prst="rect">
            <a:avLst/>
          </a:prstGeom>
          <a:solidFill>
            <a:schemeClr val="accent1">
              <a:lumMod val="20000"/>
              <a:lumOff val="80000"/>
            </a:schemeClr>
          </a:solidFill>
          <a:ln w="19050">
            <a:solidFill>
              <a:schemeClr val="accent1">
                <a:lumMod val="75000"/>
              </a:schemeClr>
            </a:solidFill>
          </a:ln>
        </p:spPr>
        <p:txBody>
          <a:bodyPr wrap="square" rtlCol="0">
            <a:spAutoFit/>
          </a:bodyPr>
          <a:lstStyle/>
          <a:p>
            <a:pPr algn="ctr"/>
            <a:r>
              <a:rPr lang="en-US" sz="2000" b="1" dirty="0" smtClean="0">
                <a:solidFill>
                  <a:schemeClr val="tx2"/>
                </a:solidFill>
              </a:rPr>
              <a:t>SOTGs:  </a:t>
            </a:r>
            <a:br>
              <a:rPr lang="en-US" sz="2000" b="1" dirty="0" smtClean="0">
                <a:solidFill>
                  <a:schemeClr val="tx2"/>
                </a:solidFill>
              </a:rPr>
            </a:br>
            <a:r>
              <a:rPr lang="en-US" sz="2000" dirty="0" smtClean="0">
                <a:solidFill>
                  <a:schemeClr val="tx2"/>
                </a:solidFill>
              </a:rPr>
              <a:t>4 Units, </a:t>
            </a:r>
            <a:br>
              <a:rPr lang="en-US" sz="2000" dirty="0" smtClean="0">
                <a:solidFill>
                  <a:schemeClr val="tx2"/>
                </a:solidFill>
              </a:rPr>
            </a:br>
            <a:r>
              <a:rPr lang="en-US" sz="2000" dirty="0" smtClean="0">
                <a:solidFill>
                  <a:schemeClr val="tx2"/>
                </a:solidFill>
              </a:rPr>
              <a:t>35.5 MW total</a:t>
            </a:r>
          </a:p>
          <a:p>
            <a:pPr algn="ctr"/>
            <a:r>
              <a:rPr lang="en-US" sz="1600" dirty="0" smtClean="0">
                <a:solidFill>
                  <a:schemeClr val="tx2"/>
                </a:solidFill>
              </a:rPr>
              <a:t>(Mixture of renewable and non-renewable)</a:t>
            </a:r>
            <a:endParaRPr lang="en-US" sz="1600" dirty="0">
              <a:solidFill>
                <a:schemeClr val="tx2"/>
              </a:solidFill>
            </a:endParaRPr>
          </a:p>
        </p:txBody>
      </p:sp>
      <p:cxnSp>
        <p:nvCxnSpPr>
          <p:cNvPr id="10" name="Straight Connector 9"/>
          <p:cNvCxnSpPr/>
          <p:nvPr/>
        </p:nvCxnSpPr>
        <p:spPr>
          <a:xfrm>
            <a:off x="1676400" y="3886200"/>
            <a:ext cx="5257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447800" y="2971800"/>
            <a:ext cx="5890352" cy="400110"/>
          </a:xfrm>
          <a:prstGeom prst="rect">
            <a:avLst/>
          </a:prstGeom>
          <a:noFill/>
        </p:spPr>
        <p:txBody>
          <a:bodyPr wrap="square" rtlCol="0">
            <a:spAutoFit/>
          </a:bodyPr>
          <a:lstStyle/>
          <a:p>
            <a:pPr algn="ctr"/>
            <a:r>
              <a:rPr lang="en-US" sz="2000" b="1" dirty="0" smtClean="0">
                <a:solidFill>
                  <a:schemeClr val="tx2"/>
                </a:solidFill>
              </a:rPr>
              <a:t>73 units totaling 148 MW added since 1/1/18</a:t>
            </a:r>
            <a:endParaRPr lang="en-US" sz="2000" b="1" dirty="0">
              <a:solidFill>
                <a:schemeClr val="tx2"/>
              </a:solidFill>
            </a:endParaRPr>
          </a:p>
        </p:txBody>
      </p:sp>
    </p:spTree>
    <p:extLst>
      <p:ext uri="{BB962C8B-B14F-4D97-AF65-F5344CB8AC3E}">
        <p14:creationId xmlns:p14="http://schemas.microsoft.com/office/powerpoint/2010/main" val="311938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Benefits of Nodal Pricing</a:t>
            </a:r>
            <a:endParaRPr lang="en-US" dirty="0"/>
          </a:p>
        </p:txBody>
      </p:sp>
      <p:sp>
        <p:nvSpPr>
          <p:cNvPr id="3" name="Content Placeholder 2"/>
          <p:cNvSpPr>
            <a:spLocks noGrp="1"/>
          </p:cNvSpPr>
          <p:nvPr>
            <p:ph idx="1"/>
          </p:nvPr>
        </p:nvSpPr>
        <p:spPr>
          <a:xfrm>
            <a:off x="304800" y="1066800"/>
            <a:ext cx="8534400" cy="5105400"/>
          </a:xfrm>
        </p:spPr>
        <p:txBody>
          <a:bodyPr>
            <a:noAutofit/>
          </a:bodyPr>
          <a:lstStyle/>
          <a:p>
            <a:pPr marL="347663" indent="-347663"/>
            <a:r>
              <a:rPr lang="en-US" sz="2000" dirty="0" smtClean="0">
                <a:solidFill>
                  <a:schemeClr val="tx2"/>
                </a:solidFill>
              </a:rPr>
              <a:t>SODGs and SOTGs have </a:t>
            </a:r>
            <a:r>
              <a:rPr lang="en-US" sz="2000" dirty="0">
                <a:solidFill>
                  <a:schemeClr val="tx2"/>
                </a:solidFill>
              </a:rPr>
              <a:t>always been settled at the applicable </a:t>
            </a:r>
            <a:r>
              <a:rPr lang="en-US" sz="2000" u="sng" dirty="0">
                <a:solidFill>
                  <a:schemeClr val="tx2"/>
                </a:solidFill>
              </a:rPr>
              <a:t>Load Zone </a:t>
            </a:r>
            <a:r>
              <a:rPr lang="en-US" sz="2000" u="sng" dirty="0" smtClean="0">
                <a:solidFill>
                  <a:schemeClr val="tx2"/>
                </a:solidFill>
              </a:rPr>
              <a:t>price</a:t>
            </a:r>
          </a:p>
          <a:p>
            <a:pPr marL="747713" lvl="1" indent="-347663"/>
            <a:endParaRPr lang="en-US" sz="1100" dirty="0" smtClean="0">
              <a:solidFill>
                <a:schemeClr val="tx2"/>
              </a:solidFill>
            </a:endParaRPr>
          </a:p>
          <a:p>
            <a:r>
              <a:rPr lang="en-US" sz="2000" dirty="0" smtClean="0">
                <a:solidFill>
                  <a:schemeClr val="tx2"/>
                </a:solidFill>
              </a:rPr>
              <a:t>Nodal (instead of zonal) pricing </a:t>
            </a:r>
            <a:r>
              <a:rPr lang="en-US" sz="2000" dirty="0">
                <a:solidFill>
                  <a:schemeClr val="tx2"/>
                </a:solidFill>
              </a:rPr>
              <a:t>would provide proper incentives for Non-Modeled Generators and </a:t>
            </a:r>
            <a:r>
              <a:rPr lang="en-US" sz="2000" dirty="0" smtClean="0">
                <a:solidFill>
                  <a:schemeClr val="tx2"/>
                </a:solidFill>
              </a:rPr>
              <a:t>registered DG in </a:t>
            </a:r>
            <a:r>
              <a:rPr lang="en-US" sz="2000" dirty="0">
                <a:solidFill>
                  <a:schemeClr val="tx2"/>
                </a:solidFill>
              </a:rPr>
              <a:t>transmission-constrained areas, such as:</a:t>
            </a:r>
          </a:p>
          <a:p>
            <a:pPr lvl="1"/>
            <a:r>
              <a:rPr lang="en-US" sz="1800" b="1" dirty="0">
                <a:solidFill>
                  <a:schemeClr val="tx2"/>
                </a:solidFill>
              </a:rPr>
              <a:t>Generation pockets </a:t>
            </a:r>
            <a:r>
              <a:rPr lang="en-US" sz="1800" dirty="0">
                <a:solidFill>
                  <a:schemeClr val="tx2"/>
                </a:solidFill>
              </a:rPr>
              <a:t>where Generation Resources are receiving negative </a:t>
            </a:r>
            <a:r>
              <a:rPr lang="en-US" sz="1800" dirty="0" smtClean="0">
                <a:solidFill>
                  <a:schemeClr val="tx2"/>
                </a:solidFill>
              </a:rPr>
              <a:t>LMPs </a:t>
            </a:r>
            <a:r>
              <a:rPr lang="en-US" sz="1800" dirty="0">
                <a:solidFill>
                  <a:schemeClr val="tx2"/>
                </a:solidFill>
              </a:rPr>
              <a:t>due to transmission constraints, but </a:t>
            </a:r>
            <a:r>
              <a:rPr lang="en-US" sz="1800" dirty="0" smtClean="0">
                <a:solidFill>
                  <a:schemeClr val="tx2"/>
                </a:solidFill>
              </a:rPr>
              <a:t>the </a:t>
            </a:r>
            <a:r>
              <a:rPr lang="en-US" sz="1800" dirty="0">
                <a:solidFill>
                  <a:schemeClr val="tx2"/>
                </a:solidFill>
              </a:rPr>
              <a:t>zonal price remains positive.  In such cases, </a:t>
            </a:r>
            <a:r>
              <a:rPr lang="en-US" sz="1800" dirty="0" smtClean="0">
                <a:solidFill>
                  <a:schemeClr val="tx2"/>
                </a:solidFill>
              </a:rPr>
              <a:t>positive </a:t>
            </a:r>
            <a:r>
              <a:rPr lang="en-US" sz="1800" dirty="0">
                <a:solidFill>
                  <a:schemeClr val="tx2"/>
                </a:solidFill>
              </a:rPr>
              <a:t>zonal price signals provide </a:t>
            </a:r>
            <a:r>
              <a:rPr lang="en-US" sz="1800" dirty="0" smtClean="0">
                <a:solidFill>
                  <a:schemeClr val="tx2"/>
                </a:solidFill>
              </a:rPr>
              <a:t>adverse </a:t>
            </a:r>
            <a:r>
              <a:rPr lang="en-US" sz="1800" dirty="0">
                <a:solidFill>
                  <a:schemeClr val="tx2"/>
                </a:solidFill>
              </a:rPr>
              <a:t>incentives for Non-Modeled Generators </a:t>
            </a:r>
            <a:r>
              <a:rPr lang="en-US" sz="1800" dirty="0" smtClean="0">
                <a:solidFill>
                  <a:schemeClr val="tx2"/>
                </a:solidFill>
              </a:rPr>
              <a:t>to </a:t>
            </a:r>
            <a:r>
              <a:rPr lang="en-US" sz="1800" dirty="0">
                <a:solidFill>
                  <a:schemeClr val="tx2"/>
                </a:solidFill>
              </a:rPr>
              <a:t>continue producing or even increase </a:t>
            </a:r>
            <a:r>
              <a:rPr lang="en-US" sz="1800" dirty="0" smtClean="0">
                <a:solidFill>
                  <a:schemeClr val="tx2"/>
                </a:solidFill>
              </a:rPr>
              <a:t>production.</a:t>
            </a:r>
            <a:endParaRPr lang="en-US" sz="1800" dirty="0">
              <a:solidFill>
                <a:schemeClr val="tx2"/>
              </a:solidFill>
            </a:endParaRPr>
          </a:p>
          <a:p>
            <a:pPr lvl="1"/>
            <a:r>
              <a:rPr lang="en-US" sz="1800" b="1" dirty="0">
                <a:solidFill>
                  <a:schemeClr val="tx2"/>
                </a:solidFill>
              </a:rPr>
              <a:t>Load pockets </a:t>
            </a:r>
            <a:r>
              <a:rPr lang="en-US" sz="1800" dirty="0">
                <a:solidFill>
                  <a:schemeClr val="tx2"/>
                </a:solidFill>
              </a:rPr>
              <a:t>where Generation Resources are receiving LMPs that are much higher than the zonal price due to transmission </a:t>
            </a:r>
            <a:r>
              <a:rPr lang="en-US" sz="1800" dirty="0" smtClean="0">
                <a:solidFill>
                  <a:schemeClr val="tx2"/>
                </a:solidFill>
              </a:rPr>
              <a:t>constraints.  In such cases the diluted zonal </a:t>
            </a:r>
            <a:r>
              <a:rPr lang="en-US" sz="1800" dirty="0">
                <a:solidFill>
                  <a:schemeClr val="tx2"/>
                </a:solidFill>
              </a:rPr>
              <a:t>prices </a:t>
            </a:r>
            <a:r>
              <a:rPr lang="en-US" sz="1800" dirty="0" smtClean="0">
                <a:solidFill>
                  <a:schemeClr val="tx2"/>
                </a:solidFill>
              </a:rPr>
              <a:t>fail </a:t>
            </a:r>
            <a:r>
              <a:rPr lang="en-US" sz="1800" dirty="0">
                <a:solidFill>
                  <a:schemeClr val="tx2"/>
                </a:solidFill>
              </a:rPr>
              <a:t>to provide Non-Modeled Generators and DG registered with ERCOT with the incentive to produce and thus help to resolve the </a:t>
            </a:r>
            <a:r>
              <a:rPr lang="en-US" sz="1800" dirty="0" smtClean="0">
                <a:solidFill>
                  <a:schemeClr val="tx2"/>
                </a:solidFill>
              </a:rPr>
              <a:t>constraint.</a:t>
            </a:r>
            <a:endParaRPr lang="en-US" sz="1400" dirty="0">
              <a:solidFill>
                <a:schemeClr val="tx2"/>
              </a:solidFill>
            </a:endParaRPr>
          </a:p>
          <a:p>
            <a:pPr marL="347663" indent="-347663"/>
            <a:endParaRPr lang="en-US" sz="1800" u="sng" dirty="0">
              <a:solidFill>
                <a:schemeClr val="tx2"/>
              </a:solidFill>
            </a:endParaRPr>
          </a:p>
          <a:p>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995285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382000" cy="518318"/>
          </a:xfrm>
        </p:spPr>
        <p:txBody>
          <a:bodyPr/>
          <a:lstStyle/>
          <a:p>
            <a:r>
              <a:rPr lang="en-US" dirty="0" smtClean="0"/>
              <a:t>Precursor</a:t>
            </a:r>
            <a:endParaRPr lang="en-US" dirty="0"/>
          </a:p>
        </p:txBody>
      </p:sp>
      <p:sp>
        <p:nvSpPr>
          <p:cNvPr id="3" name="Content Placeholder 2"/>
          <p:cNvSpPr>
            <a:spLocks noGrp="1"/>
          </p:cNvSpPr>
          <p:nvPr>
            <p:ph idx="1"/>
          </p:nvPr>
        </p:nvSpPr>
        <p:spPr>
          <a:xfrm>
            <a:off x="304800" y="1143000"/>
            <a:ext cx="8534400" cy="4777033"/>
          </a:xfrm>
        </p:spPr>
        <p:txBody>
          <a:bodyPr/>
          <a:lstStyle/>
          <a:p>
            <a:r>
              <a:rPr lang="en-US" sz="2400" dirty="0" smtClean="0">
                <a:solidFill>
                  <a:schemeClr val="tx2"/>
                </a:solidFill>
              </a:rPr>
              <a:t>NPRR 866 establishes the methodology for mapping SODGs to their appropriate </a:t>
            </a:r>
            <a:r>
              <a:rPr lang="en-US" sz="2400" dirty="0" smtClean="0">
                <a:solidFill>
                  <a:schemeClr val="tx2"/>
                </a:solidFill>
              </a:rPr>
              <a:t>Load point in the transmission system </a:t>
            </a:r>
            <a:endParaRPr lang="en-US" sz="2400" dirty="0" smtClean="0">
              <a:solidFill>
                <a:schemeClr val="tx2"/>
              </a:solidFill>
            </a:endParaRPr>
          </a:p>
          <a:p>
            <a:pPr lvl="1"/>
            <a:r>
              <a:rPr lang="en-US" sz="2000" dirty="0" smtClean="0">
                <a:solidFill>
                  <a:schemeClr val="tx2"/>
                </a:solidFill>
              </a:rPr>
              <a:t>Load point equates to an electrical bus</a:t>
            </a:r>
          </a:p>
          <a:p>
            <a:pPr lvl="1"/>
            <a:r>
              <a:rPr lang="en-US" sz="2000" dirty="0" smtClean="0">
                <a:solidFill>
                  <a:schemeClr val="tx2"/>
                </a:solidFill>
              </a:rPr>
              <a:t>NPRR approved </a:t>
            </a:r>
            <a:r>
              <a:rPr lang="en-US" sz="2000" dirty="0" smtClean="0">
                <a:solidFill>
                  <a:schemeClr val="tx2"/>
                </a:solidFill>
              </a:rPr>
              <a:t>by ERCOT Board Aug. </a:t>
            </a:r>
            <a:r>
              <a:rPr lang="en-US" sz="2000" dirty="0">
                <a:solidFill>
                  <a:schemeClr val="tx2"/>
                </a:solidFill>
              </a:rPr>
              <a:t>7</a:t>
            </a:r>
            <a:r>
              <a:rPr lang="en-US" sz="2000" dirty="0" smtClean="0">
                <a:solidFill>
                  <a:schemeClr val="tx2"/>
                </a:solidFill>
              </a:rPr>
              <a:t>, 2017</a:t>
            </a:r>
          </a:p>
          <a:p>
            <a:pPr lvl="1"/>
            <a:r>
              <a:rPr lang="en-US" sz="2000" dirty="0" smtClean="0">
                <a:solidFill>
                  <a:schemeClr val="tx2"/>
                </a:solidFill>
              </a:rPr>
              <a:t>CURRENT STATUS:  Implementation by April 2019</a:t>
            </a:r>
          </a:p>
          <a:p>
            <a:pPr lvl="1"/>
            <a:r>
              <a:rPr lang="en-US" sz="2000" dirty="0">
                <a:solidFill>
                  <a:schemeClr val="tx2"/>
                </a:solidFill>
                <a:hlinkClick r:id="rId2"/>
              </a:rPr>
              <a:t>http://</a:t>
            </a:r>
            <a:r>
              <a:rPr lang="en-US" sz="2000" dirty="0" smtClean="0">
                <a:solidFill>
                  <a:schemeClr val="tx2"/>
                </a:solidFill>
                <a:hlinkClick r:id="rId2"/>
              </a:rPr>
              <a:t>www.ercot.com/mktrules/issues/NPRR866</a:t>
            </a:r>
            <a:endParaRPr lang="en-US" sz="2000" dirty="0" smtClean="0">
              <a:solidFill>
                <a:schemeClr val="tx2"/>
              </a:solidFill>
            </a:endParaRPr>
          </a:p>
          <a:p>
            <a:pPr marL="457200" lvl="1" indent="0">
              <a:buNone/>
            </a:pPr>
            <a:endParaRPr lang="en-US" sz="2000" dirty="0" smtClean="0">
              <a:solidFill>
                <a:schemeClr val="tx2"/>
              </a:solidFill>
            </a:endParaRPr>
          </a:p>
          <a:p>
            <a:pPr lvl="1"/>
            <a:endParaRPr lang="en-US" sz="2000" dirty="0" smtClean="0">
              <a:solidFill>
                <a:schemeClr val="tx2"/>
              </a:solidFill>
            </a:endParaRPr>
          </a:p>
          <a:p>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54744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What does NPRR </a:t>
            </a:r>
            <a:r>
              <a:rPr lang="en-US" dirty="0"/>
              <a:t>9</a:t>
            </a:r>
            <a:r>
              <a:rPr lang="en-US" dirty="0" smtClean="0"/>
              <a:t>17 actually change?</a:t>
            </a:r>
            <a:endParaRPr lang="en-US" dirty="0"/>
          </a:p>
        </p:txBody>
      </p:sp>
      <p:sp>
        <p:nvSpPr>
          <p:cNvPr id="3" name="Content Placeholder 2"/>
          <p:cNvSpPr>
            <a:spLocks noGrp="1"/>
          </p:cNvSpPr>
          <p:nvPr>
            <p:ph idx="1"/>
          </p:nvPr>
        </p:nvSpPr>
        <p:spPr>
          <a:xfrm>
            <a:off x="304800" y="1143000"/>
            <a:ext cx="8534400" cy="5029200"/>
          </a:xfrm>
        </p:spPr>
        <p:txBody>
          <a:bodyPr/>
          <a:lstStyle/>
          <a:p>
            <a:r>
              <a:rPr lang="en-US" sz="2400" dirty="0" smtClean="0">
                <a:solidFill>
                  <a:schemeClr val="tx2"/>
                </a:solidFill>
              </a:rPr>
              <a:t>The only change is the price signal</a:t>
            </a:r>
          </a:p>
          <a:p>
            <a:pPr lvl="1"/>
            <a:r>
              <a:rPr lang="en-US" sz="2000" dirty="0" smtClean="0">
                <a:solidFill>
                  <a:schemeClr val="tx2"/>
                </a:solidFill>
              </a:rPr>
              <a:t>These generators respond passively to price signals; this NPRR just provides the more appropriate price</a:t>
            </a:r>
          </a:p>
          <a:p>
            <a:r>
              <a:rPr lang="en-US" sz="2400" dirty="0" smtClean="0">
                <a:solidFill>
                  <a:schemeClr val="tx2"/>
                </a:solidFill>
              </a:rPr>
              <a:t>SODGs and SOTGs:</a:t>
            </a:r>
          </a:p>
          <a:p>
            <a:pPr lvl="1"/>
            <a:r>
              <a:rPr lang="en-US" sz="2000" dirty="0">
                <a:solidFill>
                  <a:schemeClr val="tx2"/>
                </a:solidFill>
              </a:rPr>
              <a:t>Are not </a:t>
            </a:r>
            <a:r>
              <a:rPr lang="en-US" sz="2000" u="sng" dirty="0" smtClean="0">
                <a:solidFill>
                  <a:schemeClr val="tx2"/>
                </a:solidFill>
              </a:rPr>
              <a:t>G</a:t>
            </a:r>
            <a:r>
              <a:rPr lang="en-US" sz="2000" dirty="0" smtClean="0">
                <a:solidFill>
                  <a:schemeClr val="tx2"/>
                </a:solidFill>
              </a:rPr>
              <a:t>eneration </a:t>
            </a:r>
            <a:r>
              <a:rPr lang="en-US" sz="2000" u="sng" dirty="0">
                <a:solidFill>
                  <a:schemeClr val="tx2"/>
                </a:solidFill>
              </a:rPr>
              <a:t>R</a:t>
            </a:r>
            <a:r>
              <a:rPr lang="en-US" sz="2000" dirty="0">
                <a:solidFill>
                  <a:schemeClr val="tx2"/>
                </a:solidFill>
              </a:rPr>
              <a:t>esources;</a:t>
            </a:r>
          </a:p>
          <a:p>
            <a:pPr lvl="1"/>
            <a:r>
              <a:rPr lang="en-US" sz="2000" dirty="0">
                <a:solidFill>
                  <a:schemeClr val="tx2"/>
                </a:solidFill>
              </a:rPr>
              <a:t>Do not require Resource Node Settlement Points for Settlement purposes;</a:t>
            </a:r>
          </a:p>
          <a:p>
            <a:pPr lvl="1"/>
            <a:r>
              <a:rPr lang="en-US" sz="2000" dirty="0">
                <a:solidFill>
                  <a:schemeClr val="tx2"/>
                </a:solidFill>
              </a:rPr>
              <a:t>Are not eligible to participate in Security-Constrained Economic Dispatch (SCED) or in the Ancillary Service(s) markets, and will not receive SCED Base Points;</a:t>
            </a:r>
          </a:p>
          <a:p>
            <a:pPr lvl="1"/>
            <a:r>
              <a:rPr lang="en-US" sz="2000" dirty="0">
                <a:solidFill>
                  <a:schemeClr val="tx2"/>
                </a:solidFill>
              </a:rPr>
              <a:t>Are not required to submit telemetry;</a:t>
            </a:r>
          </a:p>
          <a:p>
            <a:pPr lvl="1"/>
            <a:r>
              <a:rPr lang="en-US" sz="2000" dirty="0">
                <a:solidFill>
                  <a:schemeClr val="tx2"/>
                </a:solidFill>
              </a:rPr>
              <a:t>Are not required to submit Current Operating Plans (COPs); and</a:t>
            </a:r>
          </a:p>
          <a:p>
            <a:pPr lvl="1"/>
            <a:r>
              <a:rPr lang="en-US" sz="2000" dirty="0">
                <a:solidFill>
                  <a:schemeClr val="tx2"/>
                </a:solidFill>
              </a:rPr>
              <a:t>Are not subject to Reliability Unit Commitment (RUC</a:t>
            </a:r>
            <a:r>
              <a:rPr lang="en-US" sz="2000" dirty="0" smtClean="0">
                <a:solidFill>
                  <a:schemeClr val="tx2"/>
                </a:solidFill>
              </a:rPr>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4496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Other options</a:t>
            </a:r>
            <a:endParaRPr lang="en-US" dirty="0"/>
          </a:p>
        </p:txBody>
      </p:sp>
      <p:sp>
        <p:nvSpPr>
          <p:cNvPr id="3" name="Content Placeholder 2"/>
          <p:cNvSpPr>
            <a:spLocks noGrp="1"/>
          </p:cNvSpPr>
          <p:nvPr>
            <p:ph idx="1"/>
          </p:nvPr>
        </p:nvSpPr>
        <p:spPr>
          <a:xfrm>
            <a:off x="381000" y="1066800"/>
            <a:ext cx="8458200" cy="2743200"/>
          </a:xfrm>
        </p:spPr>
        <p:txBody>
          <a:bodyPr/>
          <a:lstStyle/>
          <a:p>
            <a:r>
              <a:rPr lang="en-US" sz="2400" dirty="0" smtClean="0">
                <a:solidFill>
                  <a:schemeClr val="tx2"/>
                </a:solidFill>
              </a:rPr>
              <a:t>If </a:t>
            </a:r>
            <a:r>
              <a:rPr lang="en-US" sz="2400" dirty="0">
                <a:solidFill>
                  <a:schemeClr val="tx2"/>
                </a:solidFill>
              </a:rPr>
              <a:t>an </a:t>
            </a:r>
            <a:r>
              <a:rPr lang="en-US" sz="2400" dirty="0" smtClean="0">
                <a:solidFill>
                  <a:schemeClr val="tx2"/>
                </a:solidFill>
              </a:rPr>
              <a:t>SOTG </a:t>
            </a:r>
            <a:r>
              <a:rPr lang="en-US" sz="2400" dirty="0">
                <a:solidFill>
                  <a:schemeClr val="tx2"/>
                </a:solidFill>
              </a:rPr>
              <a:t>wants to participate in SCED or Ancillary </a:t>
            </a:r>
            <a:r>
              <a:rPr lang="en-US" sz="2400" dirty="0" smtClean="0">
                <a:solidFill>
                  <a:schemeClr val="tx2"/>
                </a:solidFill>
              </a:rPr>
              <a:t>Services:</a:t>
            </a:r>
            <a:endParaRPr lang="en-US" sz="2400" dirty="0">
              <a:solidFill>
                <a:schemeClr val="tx2"/>
              </a:solidFill>
            </a:endParaRPr>
          </a:p>
          <a:p>
            <a:pPr lvl="1"/>
            <a:r>
              <a:rPr lang="en-US" sz="2000" dirty="0">
                <a:solidFill>
                  <a:schemeClr val="tx2"/>
                </a:solidFill>
              </a:rPr>
              <a:t>It can register as a </a:t>
            </a:r>
            <a:r>
              <a:rPr lang="en-US" sz="2000" dirty="0" smtClean="0">
                <a:solidFill>
                  <a:schemeClr val="tx2"/>
                </a:solidFill>
              </a:rPr>
              <a:t>Generation </a:t>
            </a:r>
            <a:r>
              <a:rPr lang="en-US" sz="2000" dirty="0">
                <a:solidFill>
                  <a:schemeClr val="tx2"/>
                </a:solidFill>
              </a:rPr>
              <a:t>Resource </a:t>
            </a:r>
            <a:r>
              <a:rPr lang="en-US" sz="2000" dirty="0" smtClean="0">
                <a:solidFill>
                  <a:schemeClr val="tx2"/>
                </a:solidFill>
              </a:rPr>
              <a:t>(GR)</a:t>
            </a:r>
          </a:p>
          <a:p>
            <a:r>
              <a:rPr lang="en-US" sz="2400" dirty="0">
                <a:solidFill>
                  <a:schemeClr val="tx2"/>
                </a:solidFill>
              </a:rPr>
              <a:t>If an SODG wants to participate in SCED or Ancillary Services:</a:t>
            </a:r>
          </a:p>
          <a:p>
            <a:pPr lvl="1"/>
            <a:r>
              <a:rPr lang="en-US" sz="2000" dirty="0">
                <a:solidFill>
                  <a:schemeClr val="tx2"/>
                </a:solidFill>
              </a:rPr>
              <a:t>It can register as a Distribution Generation Resource (DGR)</a:t>
            </a:r>
          </a:p>
          <a:p>
            <a:pPr lvl="2"/>
            <a:r>
              <a:rPr lang="en-US" sz="1600" dirty="0">
                <a:solidFill>
                  <a:schemeClr val="tx2"/>
                </a:solidFill>
              </a:rPr>
              <a:t>Also a new term from NPRR 889</a:t>
            </a:r>
          </a:p>
          <a:p>
            <a:pPr lvl="1"/>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TextBox 4"/>
          <p:cNvSpPr txBox="1"/>
          <p:nvPr/>
        </p:nvSpPr>
        <p:spPr>
          <a:xfrm>
            <a:off x="762000" y="3786932"/>
            <a:ext cx="7162800" cy="2400657"/>
          </a:xfrm>
          <a:prstGeom prst="rect">
            <a:avLst/>
          </a:prstGeom>
          <a:solidFill>
            <a:schemeClr val="accent1">
              <a:lumMod val="20000"/>
              <a:lumOff val="80000"/>
            </a:schemeClr>
          </a:solidFill>
          <a:ln w="12700">
            <a:noFill/>
          </a:ln>
        </p:spPr>
        <p:txBody>
          <a:bodyPr wrap="square" lIns="274320" tIns="137160" rIns="274320" bIns="137160" rtlCol="0" anchor="ctr" anchorCtr="0">
            <a:spAutoFit/>
          </a:bodyPr>
          <a:lstStyle/>
          <a:p>
            <a:r>
              <a:rPr lang="x-none" sz="1600" b="1" i="1" dirty="0">
                <a:solidFill>
                  <a:schemeClr val="tx2"/>
                </a:solidFill>
              </a:rPr>
              <a:t>Distribution Generation Resource</a:t>
            </a:r>
            <a:r>
              <a:rPr lang="en-US" sz="1600" b="1" i="1" dirty="0">
                <a:solidFill>
                  <a:schemeClr val="tx2"/>
                </a:solidFill>
              </a:rPr>
              <a:t> (DGR)</a:t>
            </a:r>
            <a:endParaRPr lang="en-US" sz="1600" b="1" dirty="0">
              <a:solidFill>
                <a:schemeClr val="tx2"/>
              </a:solidFill>
            </a:endParaRPr>
          </a:p>
          <a:p>
            <a:pPr>
              <a:spcBef>
                <a:spcPts val="300"/>
              </a:spcBef>
            </a:pPr>
            <a:r>
              <a:rPr lang="en-US" sz="1400" dirty="0">
                <a:solidFill>
                  <a:schemeClr val="tx2"/>
                </a:solidFill>
              </a:rPr>
              <a:t>A Generation Resource connected to the Distribution System that is either: </a:t>
            </a:r>
          </a:p>
          <a:p>
            <a:pPr marL="339725" indent="-339725">
              <a:spcBef>
                <a:spcPts val="300"/>
              </a:spcBef>
            </a:pPr>
            <a:r>
              <a:rPr lang="en-US" sz="1400" dirty="0">
                <a:solidFill>
                  <a:schemeClr val="tx2"/>
                </a:solidFill>
              </a:rPr>
              <a:t>(1)	Greater than ten MW and not registered with the Public Utility Commission of Texas (PUCT) as a self-generator; or</a:t>
            </a:r>
          </a:p>
          <a:p>
            <a:pPr marL="339725" indent="-339725">
              <a:spcBef>
                <a:spcPts val="300"/>
              </a:spcBef>
            </a:pPr>
            <a:r>
              <a:rPr lang="en-US" sz="1400" dirty="0">
                <a:solidFill>
                  <a:schemeClr val="tx2"/>
                </a:solidFill>
              </a:rPr>
              <a:t>(2)	Ten MW or less that chooses to register as a Generation Resource to participate in the ERCOT markets.  </a:t>
            </a:r>
          </a:p>
          <a:p>
            <a:pPr>
              <a:spcBef>
                <a:spcPts val="300"/>
              </a:spcBef>
            </a:pPr>
            <a:r>
              <a:rPr lang="en-US" sz="1400" dirty="0">
                <a:solidFill>
                  <a:schemeClr val="tx2"/>
                </a:solidFill>
              </a:rPr>
              <a:t>DGRs must be registered with ERCOT in accordance with Planning Guide Section 6.8.2, Resource Registration Process, and will be modeled in ERCOT systems in accordance with Section 3.10.7.2, Modeling of Resources and Transmission Loads</a:t>
            </a:r>
            <a:r>
              <a:rPr lang="en-US" sz="1400" dirty="0" smtClean="0">
                <a:solidFill>
                  <a:schemeClr val="tx2"/>
                </a:solidFill>
              </a:rPr>
              <a:t>.</a:t>
            </a:r>
            <a:endParaRPr lang="en-US" sz="1400" dirty="0">
              <a:solidFill>
                <a:schemeClr val="tx2"/>
              </a:solidFill>
            </a:endParaRPr>
          </a:p>
        </p:txBody>
      </p:sp>
    </p:spTree>
    <p:extLst>
      <p:ext uri="{BB962C8B-B14F-4D97-AF65-F5344CB8AC3E}">
        <p14:creationId xmlns:p14="http://schemas.microsoft.com/office/powerpoint/2010/main" val="26873869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17496</TotalTime>
  <Words>958</Words>
  <Application>Microsoft Office PowerPoint</Application>
  <PresentationFormat>On-screen Show (4:3)</PresentationFormat>
  <Paragraphs>119</Paragraphs>
  <Slides>13</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13</vt:i4>
      </vt:variant>
    </vt:vector>
  </HeadingPairs>
  <TitlesOfParts>
    <vt:vector size="18" baseType="lpstr">
      <vt:lpstr>Arial</vt:lpstr>
      <vt:lpstr>Calibri</vt:lpstr>
      <vt:lpstr>1_Custom Design</vt:lpstr>
      <vt:lpstr>Office Theme</vt:lpstr>
      <vt:lpstr>Custom Design</vt:lpstr>
      <vt:lpstr>PowerPoint Presentation</vt:lpstr>
      <vt:lpstr>Background</vt:lpstr>
      <vt:lpstr>Background</vt:lpstr>
      <vt:lpstr>NPRR 917 pricing proposal</vt:lpstr>
      <vt:lpstr>Snapshot of affected generators (as of 1/10/19)</vt:lpstr>
      <vt:lpstr>Benefits of Nodal Pricing</vt:lpstr>
      <vt:lpstr>Precursor</vt:lpstr>
      <vt:lpstr>What does NPRR 917 actually change?</vt:lpstr>
      <vt:lpstr>Other options</vt:lpstr>
      <vt:lpstr>What NPRR 917 will NOT do:</vt:lpstr>
      <vt:lpstr>A final note:  SOTSGs</vt:lpstr>
      <vt:lpstr>NPRR 917 Impact Analysis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Wattles, Paul</cp:lastModifiedBy>
  <cp:revision>443</cp:revision>
  <cp:lastPrinted>2018-06-07T19:22:05Z</cp:lastPrinted>
  <dcterms:created xsi:type="dcterms:W3CDTF">2016-01-21T15:20:31Z</dcterms:created>
  <dcterms:modified xsi:type="dcterms:W3CDTF">2019-01-11T14:54:11Z</dcterms:modified>
</cp:coreProperties>
</file>