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charts/chart2.xml" ContentType="application/vnd.openxmlformats-officedocument.drawingml.chart+xml"/>
  <Override PartName="/ppt/drawings/drawing2.xml" ContentType="application/vnd.openxmlformats-officedocument.drawingml.chartshape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53" r:id="rId4"/>
    <p:sldMasterId id="2147483648" r:id="rId5"/>
    <p:sldMasterId id="2147483663" r:id="rId6"/>
  </p:sldMasterIdLst>
  <p:notesMasterIdLst>
    <p:notesMasterId r:id="rId16"/>
  </p:notesMasterIdLst>
  <p:handoutMasterIdLst>
    <p:handoutMasterId r:id="rId17"/>
  </p:handoutMasterIdLst>
  <p:sldIdLst>
    <p:sldId id="283" r:id="rId7"/>
    <p:sldId id="284" r:id="rId8"/>
    <p:sldId id="294" r:id="rId9"/>
    <p:sldId id="286" r:id="rId10"/>
    <p:sldId id="292" r:id="rId11"/>
    <p:sldId id="287" r:id="rId12"/>
    <p:sldId id="291" r:id="rId13"/>
    <p:sldId id="289" r:id="rId14"/>
    <p:sldId id="290" r:id="rId15"/>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E1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howGuides="1">
      <p:cViewPr varScale="1">
        <p:scale>
          <a:sx n="75" d="100"/>
          <a:sy n="75" d="100"/>
        </p:scale>
        <p:origin x="298" y="58"/>
      </p:cViewPr>
      <p:guideLst>
        <p:guide orient="horz" pos="2160"/>
        <p:guide pos="2880"/>
      </p:guideLst>
    </p:cSldViewPr>
  </p:slideViewPr>
  <p:notesTextViewPr>
    <p:cViewPr>
      <p:scale>
        <a:sx n="3" d="2"/>
        <a:sy n="3" d="2"/>
      </p:scale>
      <p:origin x="0" y="0"/>
    </p:cViewPr>
  </p:notesTextViewPr>
  <p:sorterViewPr>
    <p:cViewPr>
      <p:scale>
        <a:sx n="100" d="100"/>
        <a:sy n="100" d="100"/>
      </p:scale>
      <p:origin x="0" y="0"/>
    </p:cViewPr>
  </p:sorterViewPr>
  <p:notesViewPr>
    <p:cSldViewPr showGuides="1">
      <p:cViewPr varScale="1">
        <p:scale>
          <a:sx n="76" d="100"/>
          <a:sy n="76" d="100"/>
        </p:scale>
        <p:origin x="2052" y="10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2" Type="http://schemas.openxmlformats.org/officeDocument/2006/relationships/chartUserShapes" Target="../drawings/drawing2.xml"/><Relationship Id="rId1" Type="http://schemas.openxmlformats.org/officeDocument/2006/relationships/oleObject" Target="file:///C:\Users\dpysh\Documents\WIND%20and%20SOLAR%20Chart%20Updates\DP%20USE%20THIS%20TO%20CHANGE%20WIND%20AND%20SOLAR%20CHARTS.xlsm"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4258395691161295E-2"/>
          <c:y val="5.3389854046022027E-2"/>
          <c:w val="0.91736610691845799"/>
          <c:h val="0.90190340790734491"/>
        </c:manualLayout>
      </c:layout>
      <c:barChart>
        <c:barDir val="col"/>
        <c:grouping val="stacked"/>
        <c:varyColors val="0"/>
        <c:ser>
          <c:idx val="0"/>
          <c:order val="0"/>
          <c:spPr>
            <a:solidFill>
              <a:srgbClr val="00AEC7"/>
            </a:solidFill>
          </c:spPr>
          <c:invertIfNegative val="0"/>
          <c:dLbls>
            <c:dLbl>
              <c:idx val="7"/>
              <c:layout/>
              <c:showLegendKey val="0"/>
              <c:showVal val="1"/>
              <c:showCatName val="0"/>
              <c:showSerName val="0"/>
              <c:showPercent val="0"/>
              <c:showBubbleSize val="0"/>
              <c:extLst>
                <c:ext xmlns:c15="http://schemas.microsoft.com/office/drawing/2012/chart" uri="{CE6537A1-D6FC-4f65-9D91-7224C49458BB}">
                  <c15:layout/>
                </c:ext>
              </c:extLst>
            </c:dLbl>
            <c:dLbl>
              <c:idx val="8"/>
              <c:layout/>
              <c:showLegendKey val="0"/>
              <c:showVal val="1"/>
              <c:showCatName val="0"/>
              <c:showSerName val="0"/>
              <c:showPercent val="0"/>
              <c:showBubbleSize val="0"/>
              <c:extLst>
                <c:ext xmlns:c15="http://schemas.microsoft.com/office/drawing/2012/chart" uri="{CE6537A1-D6FC-4f65-9D91-7224C49458BB}">
                  <c15:layout/>
                </c:ext>
              </c:extLst>
            </c:dLbl>
            <c:dLbl>
              <c:idx val="9"/>
              <c:layout/>
              <c:showLegendKey val="0"/>
              <c:showVal val="1"/>
              <c:showCatName val="0"/>
              <c:showSerName val="0"/>
              <c:showPercent val="0"/>
              <c:showBubbleSize val="0"/>
              <c:extLst>
                <c:ext xmlns:c15="http://schemas.microsoft.com/office/drawing/2012/chart" uri="{CE6537A1-D6FC-4f65-9D91-7224C49458BB}">
                  <c15:layout/>
                </c:ext>
              </c:extLst>
            </c:dLbl>
            <c:spPr>
              <a:noFill/>
              <a:ln>
                <a:noFill/>
              </a:ln>
              <a:effectLst/>
            </c:spPr>
            <c:txPr>
              <a:bodyPr wrap="square" lIns="38100" tIns="19050" rIns="38100" bIns="19050" anchor="ctr">
                <a:spAutoFit/>
              </a:bodyPr>
              <a:lstStyle/>
              <a:p>
                <a:pPr>
                  <a:defRPr sz="950" b="1">
                    <a:solidFill>
                      <a:schemeClr val="bg1"/>
                    </a:solidFill>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Chart'!$M$51:$M$69</c:f>
              <c:numCache>
                <c:formatCode>#,##0</c:formatCode>
                <c:ptCount val="19"/>
                <c:pt idx="0">
                  <c:v>9604</c:v>
                </c:pt>
                <c:pt idx="1">
                  <c:v>10407</c:v>
                </c:pt>
                <c:pt idx="2">
                  <c:v>11065</c:v>
                </c:pt>
                <c:pt idx="3">
                  <c:v>12470</c:v>
                </c:pt>
                <c:pt idx="4">
                  <c:v>15764</c:v>
                </c:pt>
                <c:pt idx="5">
                  <c:v>17604</c:v>
                </c:pt>
                <c:pt idx="6">
                  <c:v>20682</c:v>
                </c:pt>
                <c:pt idx="7">
                  <c:v>21550</c:v>
                </c:pt>
                <c:pt idx="8">
                  <c:v>21550</c:v>
                </c:pt>
                <c:pt idx="9">
                  <c:v>21550</c:v>
                </c:pt>
              </c:numCache>
            </c:numRef>
          </c:val>
        </c:ser>
        <c:ser>
          <c:idx val="3"/>
          <c:order val="1"/>
          <c:spPr>
            <a:solidFill>
              <a:srgbClr val="890C58"/>
            </a:solidFill>
          </c:spPr>
          <c:invertIfNegative val="0"/>
          <c:dLbls>
            <c:dLbl>
              <c:idx val="16"/>
              <c:layout>
                <c:manualLayout>
                  <c:x val="0"/>
                  <c:y val="2.0628170224055485E-3"/>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5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Chart'!$P$51:$P$69</c:f>
              <c:numCache>
                <c:formatCode>General</c:formatCode>
                <c:ptCount val="19"/>
                <c:pt idx="7" formatCode="#,##0">
                  <c:v>1265</c:v>
                </c:pt>
                <c:pt idx="8" formatCode="#,##0">
                  <c:v>6263</c:v>
                </c:pt>
                <c:pt idx="9" formatCode="#,##0">
                  <c:v>7835</c:v>
                </c:pt>
              </c:numCache>
            </c:numRef>
          </c:val>
        </c:ser>
        <c:ser>
          <c:idx val="1"/>
          <c:order val="2"/>
          <c:spPr>
            <a:solidFill>
              <a:srgbClr val="26D07C"/>
            </a:solidFill>
          </c:spPr>
          <c:invertIfNegative val="0"/>
          <c:dLbls>
            <c:dLbl>
              <c:idx val="7"/>
              <c:layout>
                <c:manualLayout>
                  <c:x val="-7.2452715070164736E-2"/>
                  <c:y val="-1.2938224686367832E-2"/>
                </c:manualLayout>
              </c:layout>
              <c:spPr>
                <a:xfrm>
                  <a:off x="5646816" y="1087559"/>
                  <a:ext cx="355791" cy="118681"/>
                </a:xfrm>
                <a:solidFill>
                  <a:srgbClr val="F1F1F1"/>
                </a:solidFill>
                <a:ln w="9525" cap="flat" cmpd="sng" algn="ctr">
                  <a:solidFill>
                    <a:prstClr val="black">
                      <a:lumMod val="65000"/>
                      <a:lumOff val="35000"/>
                    </a:prstClr>
                  </a:solidFill>
                  <a:prstDash val="solid"/>
                  <a:round/>
                  <a:headEnd type="none" w="med" len="med"/>
                  <a:tailEnd type="none" w="med" len="med"/>
                </a:ln>
                <a:effectLst/>
              </c:spPr>
              <c:txPr>
                <a:bodyPr anchorCtr="0"/>
                <a:lstStyle/>
                <a:p>
                  <a:pPr algn="r">
                    <a:defRPr sz="950" b="1"/>
                  </a:pPr>
                  <a:endParaRPr lang="en-US"/>
                </a:p>
              </c:txP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accentCallout1">
                      <a:avLst>
                        <a:gd name="adj1" fmla="val 42466"/>
                        <a:gd name="adj2" fmla="val 104616"/>
                        <a:gd name="adj3" fmla="val 107501"/>
                        <a:gd name="adj4" fmla="val 185784"/>
                      </a:avLst>
                    </a:prstGeom>
                  </c15:spPr>
                  <c15:layout>
                    <c:manualLayout>
                      <c:w val="4.2731908740205521E-2"/>
                      <c:h val="2.4181834222749894E-2"/>
                    </c:manualLayout>
                  </c15:layout>
                </c:ext>
              </c:extLst>
            </c:dLbl>
            <c:dLbl>
              <c:idx val="11"/>
              <c:layout>
                <c:manualLayout>
                  <c:x val="-1.4642731757260477E-3"/>
                  <c:y val="2.418604592111223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1.8982833987643221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1928428676543656E-3"/>
                  <c:y val="5.0383391212312119E-3"/>
                </c:manualLayout>
              </c:layout>
              <c:numFmt formatCode="#,##0" sourceLinked="0"/>
              <c:spPr/>
              <c:txPr>
                <a:bodyPr anchorCtr="0"/>
                <a:lstStyle/>
                <a:p>
                  <a:pPr algn="r">
                    <a:defRPr sz="950" b="1" baseline="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dLbl>
              <c:idx val="16"/>
              <c:layout>
                <c:manualLayout>
                  <c:x val="0"/>
                  <c:y val="-4.5226137811283391E-3"/>
                </c:manualLayout>
              </c:layout>
              <c:tx>
                <c:rich>
                  <a:bodyPr/>
                  <a:lstStyle/>
                  <a:p>
                    <a:fld id="{1233ED9D-D70E-441F-8778-5F2FB15C7787}" type="VALUE">
                      <a:rPr lang="en-US" sz="950">
                        <a:solidFill>
                          <a:srgbClr val="5B6770"/>
                        </a:solidFill>
                      </a:rPr>
                      <a:pPr/>
                      <a:t>[VALUE]</a:t>
                    </a:fld>
                    <a:endParaRPr lang="en-US"/>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Lst>
            </c:dLbl>
            <c:dLbl>
              <c:idx val="18"/>
              <c:layout>
                <c:manualLayout>
                  <c:x val="-4.3542939172778209E-8"/>
                  <c:y val="-3.5400835286265048E-3"/>
                </c:manualLayout>
              </c:layout>
              <c:showLegendKey val="0"/>
              <c:showVal val="1"/>
              <c:showCatName val="0"/>
              <c:showSerName val="0"/>
              <c:showPercent val="0"/>
              <c:showBubbleSize val="0"/>
              <c:extLst>
                <c:ext xmlns:c15="http://schemas.microsoft.com/office/drawing/2012/chart" uri="{CE6537A1-D6FC-4f65-9D91-7224C49458BB}">
                  <c15:layout>
                    <c:manualLayout>
                      <c:w val="4.8724461848460458E-2"/>
                      <c:h val="2.3133228842358061E-2"/>
                    </c:manualLayout>
                  </c15:layout>
                </c:ext>
              </c:extLst>
            </c:dLbl>
            <c:numFmt formatCode="#,##0" sourceLinked="0"/>
            <c:spPr>
              <a:noFill/>
            </c:spPr>
            <c:txPr>
              <a:bodyPr anchorCtr="0"/>
              <a:lstStyle/>
              <a:p>
                <a:pPr algn="r">
                  <a:defRPr sz="95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Chart'!$N$51:$N$69</c:f>
              <c:numCache>
                <c:formatCode>General</c:formatCode>
                <c:ptCount val="19"/>
                <c:pt idx="7" formatCode="#,##0">
                  <c:v>14</c:v>
                </c:pt>
                <c:pt idx="8" formatCode="#,##0">
                  <c:v>3719</c:v>
                </c:pt>
                <c:pt idx="9" formatCode="#,##0">
                  <c:v>5739</c:v>
                </c:pt>
              </c:numCache>
            </c:numRef>
          </c:val>
        </c:ser>
        <c:ser>
          <c:idx val="2"/>
          <c:order val="3"/>
          <c:tx>
            <c:v>Cumulative Installed and Planned</c:v>
          </c:tx>
          <c:spPr>
            <a:noFill/>
            <a:ln>
              <a:noFill/>
            </a:ln>
          </c:spPr>
          <c:invertIfNegative val="0"/>
          <c:dLbls>
            <c:dLbl>
              <c:idx val="12"/>
              <c:tx>
                <c:strRef>
                  <c:f>'Wind Chart'!$M$62</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{BF9AAE09-DA45-4D1E-9011-8DBDC8989F9C}</c15:txfldGUID>
                      <c15:f>'Wind Chart'!$M$62</c15:f>
                      <c15:dlblFieldTableCache>
                        <c:ptCount val="1"/>
                      </c15:dlblFieldTableCache>
                    </c15:dlblFTEntry>
                  </c15:dlblFieldTable>
                  <c15:showDataLabelsRange val="0"/>
                </c:ext>
              </c:extLst>
            </c:dLbl>
            <c:dLbl>
              <c:idx val="14"/>
              <c:tx>
                <c:strRef>
                  <c:f>'Wind Chart'!$O$64</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{D8B29FA3-26C9-47A3-BD08-19721C4CD267}</c15:txfldGUID>
                      <c15:f>'Wind Chart'!$O$64</c15:f>
                      <c15:dlblFieldTableCache>
                        <c:ptCount val="1"/>
                      </c15:dlblFieldTableCache>
                    </c15:dlblFTEntry>
                  </c15:dlblFieldTable>
                  <c15:showDataLabelsRange val="0"/>
                </c:ext>
              </c:extLst>
            </c:dLbl>
            <c:dLbl>
              <c:idx val="15"/>
              <c:tx>
                <c:strRef>
                  <c:f>'Wind Chart'!$O$65</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{6FDF2825-B3B5-4D22-AE24-CEDA5EBD6F0B}</c15:txfldGUID>
                      <c15:f>'Wind Chart'!$O$65</c15:f>
                      <c15:dlblFieldTableCache>
                        <c:ptCount val="1"/>
                      </c15:dlblFieldTableCache>
                    </c15:dlblFTEntry>
                  </c15:dlblFieldTable>
                  <c15:showDataLabelsRange val="0"/>
                </c:ext>
              </c:extLst>
            </c:dLbl>
            <c:dLbl>
              <c:idx val="16"/>
              <c:tx>
                <c:strRef>
                  <c:f>'Wind Chart'!$O$66</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{9579CE36-3DF2-42EC-A364-88AC93710471}</c15:txfldGUID>
                      <c15:f>'Wind Chart'!$O$66</c15:f>
                      <c15:dlblFieldTableCache>
                        <c:ptCount val="1"/>
                      </c15:dlblFieldTableCache>
                    </c15:dlblFTEntry>
                  </c15:dlblFieldTable>
                  <c15:showDataLabelsRange val="0"/>
                </c:ext>
              </c:extLst>
            </c:dLbl>
            <c:dLbl>
              <c:idx val="17"/>
              <c:tx>
                <c:strRef>
                  <c:f>'Wind Chart'!$O$67</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{BA14D774-5FAC-45DA-A6E4-23E02A52C472}</c15:txfldGUID>
                      <c15:f>'Wind Chart'!$O$67</c15:f>
                      <c15:dlblFieldTableCache>
                        <c:ptCount val="1"/>
                      </c15:dlblFieldTableCache>
                    </c15:dlblFTEntry>
                  </c15:dlblFieldTable>
                  <c15:showDataLabelsRange val="0"/>
                </c:ext>
              </c:extLst>
            </c:dLbl>
            <c:numFmt formatCode="#,##0" sourceLinked="0"/>
            <c:spPr>
              <a:noFill/>
              <a:ln>
                <a:noFill/>
              </a:ln>
              <a:effectLst/>
            </c:spPr>
            <c:txPr>
              <a:bodyPr/>
              <a:lstStyle/>
              <a:p>
                <a:pPr>
                  <a:defRPr sz="950" b="1">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'Wind Chart'!$L$51:$L$69</c:f>
              <c:numCache>
                <c:formatCode>General</c:formatCode>
                <c:ptCount val="19"/>
                <c:pt idx="0">
                  <c:v>2011</c:v>
                </c:pt>
                <c:pt idx="1">
                  <c:v>2012</c:v>
                </c:pt>
                <c:pt idx="2">
                  <c:v>2013</c:v>
                </c:pt>
                <c:pt idx="3">
                  <c:v>2014</c:v>
                </c:pt>
                <c:pt idx="4">
                  <c:v>2015</c:v>
                </c:pt>
                <c:pt idx="5">
                  <c:v>2016</c:v>
                </c:pt>
                <c:pt idx="6">
                  <c:v>2017</c:v>
                </c:pt>
                <c:pt idx="7">
                  <c:v>2018</c:v>
                </c:pt>
                <c:pt idx="8">
                  <c:v>2019</c:v>
                </c:pt>
                <c:pt idx="9">
                  <c:v>2020</c:v>
                </c:pt>
              </c:numCache>
            </c:numRef>
          </c:cat>
          <c:val>
            <c:numRef>
              <c:f>'Wind Chart'!$O$51:$O$69</c:f>
              <c:numCache>
                <c:formatCode>#,##0</c:formatCode>
                <c:ptCount val="19"/>
                <c:pt idx="0">
                  <c:v>9604</c:v>
                </c:pt>
                <c:pt idx="1">
                  <c:v>10407</c:v>
                </c:pt>
                <c:pt idx="2">
                  <c:v>11065</c:v>
                </c:pt>
                <c:pt idx="3">
                  <c:v>12470</c:v>
                </c:pt>
                <c:pt idx="4">
                  <c:v>15764</c:v>
                </c:pt>
                <c:pt idx="5">
                  <c:v>17604</c:v>
                </c:pt>
                <c:pt idx="6">
                  <c:v>20682</c:v>
                </c:pt>
                <c:pt idx="7">
                  <c:v>22829</c:v>
                </c:pt>
                <c:pt idx="8">
                  <c:v>31531</c:v>
                </c:pt>
                <c:pt idx="9">
                  <c:v>35124</c:v>
                </c:pt>
              </c:numCache>
            </c:numRef>
          </c:val>
        </c:ser>
        <c:dLbls>
          <c:showLegendKey val="0"/>
          <c:showVal val="0"/>
          <c:showCatName val="0"/>
          <c:showSerName val="0"/>
          <c:showPercent val="0"/>
          <c:showBubbleSize val="0"/>
        </c:dLbls>
        <c:gapWidth val="37"/>
        <c:overlap val="100"/>
        <c:axId val="279333752"/>
        <c:axId val="279334536"/>
      </c:barChart>
      <c:dateAx>
        <c:axId val="279333752"/>
        <c:scaling>
          <c:orientation val="minMax"/>
        </c:scaling>
        <c:delete val="0"/>
        <c:axPos val="b"/>
        <c:numFmt formatCode="General" sourceLinked="1"/>
        <c:majorTickMark val="none"/>
        <c:minorTickMark val="none"/>
        <c:tickLblPos val="nextTo"/>
        <c:spPr>
          <a:ln/>
        </c:spPr>
        <c:txPr>
          <a:bodyPr rot="0" vert="horz" anchor="t" anchorCtr="0"/>
          <a:lstStyle/>
          <a:p>
            <a:pPr>
              <a:defRPr sz="950" b="1">
                <a:solidFill>
                  <a:schemeClr val="tx1"/>
                </a:solidFill>
              </a:defRPr>
            </a:pPr>
            <a:endParaRPr lang="en-US"/>
          </a:p>
        </c:txPr>
        <c:crossAx val="279334536"/>
        <c:crossesAt val="0"/>
        <c:auto val="0"/>
        <c:lblOffset val="100"/>
        <c:baseTimeUnit val="days"/>
      </c:dateAx>
      <c:valAx>
        <c:axId val="279334536"/>
        <c:scaling>
          <c:orientation val="minMax"/>
          <c:max val="37000"/>
          <c:min val="0"/>
        </c:scaling>
        <c:delete val="0"/>
        <c:axPos val="l"/>
        <c:majorGridlines>
          <c:spPr>
            <a:ln w="3175">
              <a:prstDash val="sysDot"/>
            </a:ln>
          </c:spPr>
        </c:majorGridlines>
        <c:numFmt formatCode="###,##0\ &quot; MW&quot;" sourceLinked="0"/>
        <c:majorTickMark val="out"/>
        <c:minorTickMark val="none"/>
        <c:tickLblPos val="nextTo"/>
        <c:txPr>
          <a:bodyPr/>
          <a:lstStyle/>
          <a:p>
            <a:pPr>
              <a:defRPr sz="950" b="1">
                <a:solidFill>
                  <a:schemeClr val="tx1"/>
                </a:solidFill>
              </a:defRPr>
            </a:pPr>
            <a:endParaRPr lang="en-US"/>
          </a:p>
        </c:txPr>
        <c:crossAx val="279333752"/>
        <c:crossesAt val="2010"/>
        <c:crossBetween val="between"/>
      </c:valAx>
      <c:spPr>
        <a:solidFill>
          <a:schemeClr val="bg1">
            <a:lumMod val="85000"/>
            <a:alpha val="47000"/>
          </a:schemeClr>
        </a:solidFill>
        <a:ln>
          <a:noFill/>
        </a:ln>
        <a:effectLst/>
        <a:scene3d>
          <a:camera prst="orthographicFront"/>
          <a:lightRig rig="threePt" dir="t"/>
        </a:scene3d>
        <a:sp3d prstMaterial="matte"/>
      </c:spPr>
    </c:plotArea>
    <c:plotVisOnly val="1"/>
    <c:dispBlanksAs val="gap"/>
    <c:showDLblsOverMax val="0"/>
  </c:chart>
  <c:spPr>
    <a:noFill/>
    <a:ln>
      <a:noFill/>
    </a:ln>
  </c:spPr>
  <c:externalData r:id="rId1">
    <c:autoUpdate val="0"/>
  </c:externalData>
  <c:userShapes r:id="rId2"/>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986328517942524E-2"/>
          <c:y val="6.8288666438340029E-2"/>
          <c:w val="0.91736610691845799"/>
          <c:h val="0.77403746195025447"/>
        </c:manualLayout>
      </c:layout>
      <c:barChart>
        <c:barDir val="col"/>
        <c:grouping val="stacked"/>
        <c:varyColors val="0"/>
        <c:ser>
          <c:idx val="0"/>
          <c:order val="0"/>
          <c:tx>
            <c:v>Cumulative MW Installed</c:v>
          </c:tx>
          <c:spPr>
            <a:solidFill>
              <a:srgbClr val="00AEC7"/>
            </a:solidFill>
          </c:spPr>
          <c:invertIfNegative val="0"/>
          <c:dLbls>
            <c:dLbl>
              <c:idx val="0"/>
              <c:delete val="1"/>
              <c:extLst>
                <c:ext xmlns:c15="http://schemas.microsoft.com/office/drawing/2012/chart" uri="{CE6537A1-D6FC-4f65-9D91-7224C49458BB}"/>
              </c:extLst>
            </c:dLbl>
            <c:dLbl>
              <c:idx val="1"/>
              <c:delete val="1"/>
              <c:extLst>
                <c:ext xmlns:c15="http://schemas.microsoft.com/office/drawing/2012/chart" uri="{CE6537A1-D6FC-4f65-9D91-7224C49458BB}"/>
              </c:extLst>
            </c:dLbl>
            <c:dLbl>
              <c:idx val="2"/>
              <c:delete val="1"/>
              <c:extLst>
                <c:ext xmlns:c15="http://schemas.microsoft.com/office/drawing/2012/chart" uri="{CE6537A1-D6FC-4f65-9D91-7224C49458BB}"/>
              </c:extLst>
            </c:dLbl>
            <c:dLbl>
              <c:idx val="3"/>
              <c:delete val="1"/>
              <c:extLst>
                <c:ext xmlns:c15="http://schemas.microsoft.com/office/drawing/2012/chart" uri="{CE6537A1-D6FC-4f65-9D91-7224C49458BB}"/>
              </c:extLst>
            </c:dLbl>
            <c:dLbl>
              <c:idx val="4"/>
              <c:delete val="1"/>
              <c:extLst>
                <c:ext xmlns:c15="http://schemas.microsoft.com/office/drawing/2012/chart" uri="{CE6537A1-D6FC-4f65-9D91-7224C49458BB}"/>
              </c:extLst>
            </c:dLbl>
            <c:dLbl>
              <c:idx val="5"/>
              <c:delete val="1"/>
              <c:extLst>
                <c:ext xmlns:c15="http://schemas.microsoft.com/office/drawing/2012/chart" uri="{CE6537A1-D6FC-4f65-9D91-7224C49458BB}"/>
              </c:extLst>
            </c:dLbl>
            <c:dLbl>
              <c:idx val="6"/>
              <c:delete val="1"/>
              <c:extLst>
                <c:ext xmlns:c15="http://schemas.microsoft.com/office/drawing/2012/chart" uri="{CE6537A1-D6FC-4f65-9D91-7224C49458BB}"/>
              </c:extLst>
            </c:dLbl>
            <c:dLbl>
              <c:idx val="7"/>
              <c:delete val="1"/>
              <c:extLst>
                <c:ext xmlns:c15="http://schemas.microsoft.com/office/drawing/2012/chart" uri="{CE6537A1-D6FC-4f65-9D91-7224C49458BB}"/>
              </c:extLst>
            </c:dLbl>
            <c:numFmt formatCode="#,##0" sourceLinked="0"/>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Chart'!$M$51:$M$61</c:f>
              <c:numCache>
                <c:formatCode>#,##0</c:formatCode>
                <c:ptCount val="11"/>
                <c:pt idx="0">
                  <c:v>15</c:v>
                </c:pt>
                <c:pt idx="1">
                  <c:v>42</c:v>
                </c:pt>
                <c:pt idx="2">
                  <c:v>82</c:v>
                </c:pt>
                <c:pt idx="3">
                  <c:v>121</c:v>
                </c:pt>
                <c:pt idx="4">
                  <c:v>193</c:v>
                </c:pt>
                <c:pt idx="5">
                  <c:v>287.7</c:v>
                </c:pt>
                <c:pt idx="6">
                  <c:v>556</c:v>
                </c:pt>
                <c:pt idx="7">
                  <c:v>1000</c:v>
                </c:pt>
                <c:pt idx="8">
                  <c:v>1487</c:v>
                </c:pt>
                <c:pt idx="9">
                  <c:v>1487</c:v>
                </c:pt>
                <c:pt idx="10">
                  <c:v>1487</c:v>
                </c:pt>
              </c:numCache>
            </c:numRef>
          </c:val>
        </c:ser>
        <c:ser>
          <c:idx val="3"/>
          <c:order val="1"/>
          <c:tx>
            <c:v>IA Signed-Financial Security Posted </c:v>
          </c:tx>
          <c:spPr>
            <a:solidFill>
              <a:srgbClr val="890C58"/>
            </a:solidFill>
          </c:spPr>
          <c:invertIfNegative val="0"/>
          <c:dLbls>
            <c:dLbl>
              <c:idx val="16"/>
              <c:layout>
                <c:manualLayout>
                  <c:x val="0"/>
                  <c:y val="1.209068105997192E-2"/>
                </c:manualLayout>
              </c:layout>
              <c:showLegendKey val="0"/>
              <c:showVal val="1"/>
              <c:showCatName val="0"/>
              <c:showSerName val="0"/>
              <c:showPercent val="0"/>
              <c:showBubbleSize val="0"/>
              <c:extLst>
                <c:ext xmlns:c15="http://schemas.microsoft.com/office/drawing/2012/chart" uri="{CE6537A1-D6FC-4f65-9D91-7224C49458BB}"/>
              </c:extLst>
            </c:dLbl>
            <c:numFmt formatCode="#,##0" sourceLinked="0"/>
            <c:spPr>
              <a:noFill/>
              <a:ln>
                <a:noFill/>
              </a:ln>
              <a:effectLst/>
            </c:spPr>
            <c:txPr>
              <a:bodyPr/>
              <a:lstStyle/>
              <a:p>
                <a:pPr>
                  <a:defRPr sz="900" b="1">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Chart'!$P$51:$P$61</c:f>
              <c:numCache>
                <c:formatCode>General</c:formatCode>
                <c:ptCount val="11"/>
                <c:pt idx="8" formatCode="#,##0">
                  <c:v>269</c:v>
                </c:pt>
                <c:pt idx="9" formatCode="#,##0">
                  <c:v>1370</c:v>
                </c:pt>
                <c:pt idx="10" formatCode="#,##0">
                  <c:v>1795</c:v>
                </c:pt>
              </c:numCache>
            </c:numRef>
          </c:val>
        </c:ser>
        <c:ser>
          <c:idx val="1"/>
          <c:order val="2"/>
          <c:tx>
            <c:v>IA Signed-No Financial Security </c:v>
          </c:tx>
          <c:spPr>
            <a:solidFill>
              <a:srgbClr val="26D07C"/>
            </a:solidFill>
          </c:spPr>
          <c:invertIfNegative val="0"/>
          <c:dLbls>
            <c:dLbl>
              <c:idx val="6"/>
              <c:layout>
                <c:manualLayout>
                  <c:x val="1.1928428676543656E-3"/>
                  <c:y val="0"/>
                </c:manualLayout>
              </c:layout>
              <c:showLegendKey val="0"/>
              <c:showVal val="1"/>
              <c:showCatName val="0"/>
              <c:showSerName val="0"/>
              <c:showPercent val="0"/>
              <c:showBubbleSize val="0"/>
              <c:extLst>
                <c:ext xmlns:c15="http://schemas.microsoft.com/office/drawing/2012/chart" uri="{CE6537A1-D6FC-4f65-9D91-7224C49458BB}"/>
              </c:extLst>
            </c:dLbl>
            <c:dLbl>
              <c:idx val="7"/>
              <c:layout>
                <c:manualLayout>
                  <c:x val="-2.3856857353087312E-3"/>
                  <c:y val="0"/>
                </c:manualLayout>
              </c:layout>
              <c:showLegendKey val="0"/>
              <c:showVal val="1"/>
              <c:showCatName val="0"/>
              <c:showSerName val="0"/>
              <c:showPercent val="0"/>
              <c:showBubbleSize val="0"/>
              <c:extLst>
                <c:ext xmlns:c15="http://schemas.microsoft.com/office/drawing/2012/chart" uri="{CE6537A1-D6FC-4f65-9D91-7224C49458BB}"/>
              </c:extLst>
            </c:dLbl>
            <c:dLbl>
              <c:idx val="11"/>
              <c:layout>
                <c:manualLayout>
                  <c:x val="-1.4642731757260477E-3"/>
                  <c:y val="2.4186045921112231E-2"/>
                </c:manualLayout>
              </c:layout>
              <c:showLegendKey val="0"/>
              <c:showVal val="1"/>
              <c:showCatName val="0"/>
              <c:showSerName val="0"/>
              <c:showPercent val="0"/>
              <c:showBubbleSize val="0"/>
              <c:extLst>
                <c:ext xmlns:c15="http://schemas.microsoft.com/office/drawing/2012/chart" uri="{CE6537A1-D6FC-4f65-9D91-7224C49458BB}"/>
              </c:extLst>
            </c:dLbl>
            <c:dLbl>
              <c:idx val="13"/>
              <c:layout>
                <c:manualLayout>
                  <c:x val="0"/>
                  <c:y val="1.8982833987643221E-3"/>
                </c:manualLayout>
              </c:layout>
              <c:showLegendKey val="0"/>
              <c:showVal val="1"/>
              <c:showCatName val="0"/>
              <c:showSerName val="0"/>
              <c:showPercent val="0"/>
              <c:showBubbleSize val="0"/>
              <c:extLst>
                <c:ext xmlns:c15="http://schemas.microsoft.com/office/drawing/2012/chart" uri="{CE6537A1-D6FC-4f65-9D91-7224C49458BB}"/>
              </c:extLst>
            </c:dLbl>
            <c:dLbl>
              <c:idx val="15"/>
              <c:layout>
                <c:manualLayout>
                  <c:x val="-1.1928428676543656E-3"/>
                  <c:y val="5.0383391212312119E-3"/>
                </c:manualLayout>
              </c:layout>
              <c:numFmt formatCode="#,##0" sourceLinked="0"/>
              <c:spPr/>
              <c:txPr>
                <a:bodyPr/>
                <a:lstStyle/>
                <a:p>
                  <a:pPr>
                    <a:defRPr sz="900" b="1" baseline="0">
                      <a:solidFill>
                        <a:schemeClr val="bg1"/>
                      </a:solidFill>
                      <a:latin typeface="Arial" panose="020B0604020202020204" pitchFamily="34" charset="0"/>
                      <a:cs typeface="Arial" panose="020B060402020202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Lst>
            </c:dLbl>
            <c:numFmt formatCode="#,##0" sourceLinked="0"/>
            <c:spPr>
              <a:noFill/>
            </c:spPr>
            <c:txPr>
              <a:bodyPr/>
              <a:lstStyle/>
              <a:p>
                <a:pPr>
                  <a:defRPr sz="900" b="1">
                    <a:solidFill>
                      <a:schemeClr val="bg1"/>
                    </a:solidFill>
                    <a:latin typeface="Arial" pitchFamily="34" charset="0"/>
                    <a:cs typeface="Arial"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Chart'!$N$51:$N$61</c:f>
              <c:numCache>
                <c:formatCode>General</c:formatCode>
                <c:ptCount val="11"/>
                <c:pt idx="9" formatCode="#,##0">
                  <c:v>1324</c:v>
                </c:pt>
                <c:pt idx="10" formatCode="#,##0">
                  <c:v>2111</c:v>
                </c:pt>
              </c:numCache>
            </c:numRef>
          </c:val>
        </c:ser>
        <c:ser>
          <c:idx val="2"/>
          <c:order val="3"/>
          <c:tx>
            <c:v>Cumulative Installed and Planned</c:v>
          </c:tx>
          <c:spPr>
            <a:noFill/>
            <a:ln>
              <a:noFill/>
            </a:ln>
          </c:spPr>
          <c:invertIfNegative val="0"/>
          <c:dLbls>
            <c:dLbl>
              <c:idx val="9"/>
              <c:numFmt formatCode="#,##0" sourceLinked="0"/>
              <c:spPr>
                <a:noFill/>
                <a:ln>
                  <a:noFill/>
                </a:ln>
                <a:effectLst/>
              </c:spPr>
              <c:txPr>
                <a:bodyPr bIns="0"/>
                <a:lstStyle/>
                <a:p>
                  <a:pPr>
                    <a:defRPr sz="900" b="1">
                      <a:solidFill>
                        <a:srgbClr val="5B677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Lst>
            </c:dLbl>
            <c:dLbl>
              <c:idx val="11"/>
              <c:layout>
                <c:manualLayout>
                  <c:x val="-1.3168959940613484E-3"/>
                  <c:y val="0.12806914096264921"/>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2"/>
              <c:layout>
                <c:manualLayout>
                  <c:x val="-5.6619740714228903E-3"/>
                  <c:y val="0.15046533264310735"/>
                </c:manualLayout>
              </c:layout>
              <c:tx>
                <c:strRef>
                  <c:f>'Solar Chart'!$M$66</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{25572CC8-4B18-4FFD-B93C-42E631AD1AA9}</c15:txfldGUID>
                      <c15:f>'Solar Chart'!$M$66</c15:f>
                      <c15:dlblFieldTableCache>
                        <c:ptCount val="1"/>
                      </c15:dlblFieldTableCache>
                    </c15:dlblFTEntry>
                  </c15:dlblFieldTable>
                  <c15:showDataLabelsRange val="0"/>
                </c:ext>
              </c:extLst>
            </c:dLbl>
            <c:dLbl>
              <c:idx val="13"/>
              <c:layout>
                <c:manualLayout>
                  <c:x val="-3.7869508735640593E-4"/>
                  <c:y val="0.152824297712117"/>
                </c:manualLayout>
              </c:layout>
              <c:dLblPos val="ctr"/>
              <c:showLegendKey val="0"/>
              <c:showVal val="1"/>
              <c:showCatName val="0"/>
              <c:showSerName val="0"/>
              <c:showPercent val="0"/>
              <c:showBubbleSize val="0"/>
              <c:extLst>
                <c:ext xmlns:c15="http://schemas.microsoft.com/office/drawing/2012/chart" uri="{CE6537A1-D6FC-4f65-9D91-7224C49458BB}"/>
              </c:extLst>
            </c:dLbl>
            <c:dLbl>
              <c:idx val="14"/>
              <c:layout>
                <c:manualLayout>
                  <c:x val="-2.3453431957368965E-3"/>
                  <c:y val="0.17566881632452294"/>
                </c:manualLayout>
              </c:layout>
              <c:tx>
                <c:strRef>
                  <c:f>'Solar Chart'!$O$68</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{754E5D9F-1D76-41D7-9EC0-C7F95A93CD42}</c15:txfldGUID>
                      <c15:f>'Solar Chart'!$O$68</c15:f>
                      <c15:dlblFieldTableCache>
                        <c:ptCount val="1"/>
                      </c15:dlblFieldTableCache>
                    </c15:dlblFTEntry>
                  </c15:dlblFieldTable>
                  <c15:showDataLabelsRange val="0"/>
                </c:ext>
              </c:extLst>
            </c:dLbl>
            <c:dLbl>
              <c:idx val="15"/>
              <c:layout>
                <c:manualLayout>
                  <c:x val="-5.6148146951478725E-4"/>
                  <c:y val="0.23053037390907188"/>
                </c:manualLayout>
              </c:layout>
              <c:tx>
                <c:strRef>
                  <c:f>'Solar Chart'!$O$69</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{75897F1D-16AE-4959-B246-AB7E5C1CD13F}</c15:txfldGUID>
                      <c15:f>'Solar Chart'!$O$69</c15:f>
                      <c15:dlblFieldTableCache>
                        <c:ptCount val="1"/>
                      </c15:dlblFieldTableCache>
                    </c15:dlblFTEntry>
                  </c15:dlblFieldTable>
                  <c15:showDataLabelsRange val="0"/>
                </c:ext>
              </c:extLst>
            </c:dLbl>
            <c:dLbl>
              <c:idx val="16"/>
              <c:layout>
                <c:manualLayout>
                  <c:x val="1.5394247717208704E-4"/>
                  <c:y val="0.13310138107470446"/>
                </c:manualLayout>
              </c:layout>
              <c:tx>
                <c:strRef>
                  <c:f>'Solar Chart'!$O$70</c:f>
                  <c:strCache>
                    <c:ptCount val="1"/>
                  </c:strCache>
                </c:strRef>
              </c:tx>
              <c:dLblPos val="ctr"/>
              <c:showLegendKey val="0"/>
              <c:showVal val="1"/>
              <c:showCatName val="0"/>
              <c:showSerName val="0"/>
              <c:showPercent val="0"/>
              <c:showBubbleSize val="0"/>
              <c:extLst>
                <c:ext xmlns:c15="http://schemas.microsoft.com/office/drawing/2012/chart" uri="{CE6537A1-D6FC-4f65-9D91-7224C49458BB}">
                  <c15:dlblFieldTable>
                    <c15:dlblFTEntry>
                      <c15:txfldGUID>{626521E5-F993-4330-A80C-3775D5194FED}</c15:txfldGUID>
                      <c15:f>'Solar Chart'!$O$70</c15:f>
                      <c15:dlblFieldTableCache>
                        <c:ptCount val="1"/>
                      </c15:dlblFieldTableCache>
                    </c15:dlblFTEntry>
                  </c15:dlblFieldTable>
                  <c15:showDataLabelsRange val="0"/>
                </c:ext>
              </c:extLst>
            </c:dLbl>
            <c:dLbl>
              <c:idx val="17"/>
              <c:tx>
                <c:strRef>
                  <c:f>'Solar Chart'!$O$71</c:f>
                  <c:strCache>
                    <c:ptCount val="1"/>
                  </c:strCache>
                </c:strRef>
              </c:tx>
              <c:dLblPos val="inBase"/>
              <c:showLegendKey val="0"/>
              <c:showVal val="1"/>
              <c:showCatName val="0"/>
              <c:showSerName val="0"/>
              <c:showPercent val="0"/>
              <c:showBubbleSize val="0"/>
              <c:extLst>
                <c:ext xmlns:c15="http://schemas.microsoft.com/office/drawing/2012/chart" uri="{CE6537A1-D6FC-4f65-9D91-7224C49458BB}">
                  <c15:dlblFieldTable>
                    <c15:dlblFTEntry>
                      <c15:txfldGUID>{92286864-003D-499D-A2CC-60D6916356AF}</c15:txfldGUID>
                      <c15:f>'Solar Chart'!$O$71</c15:f>
                      <c15:dlblFieldTableCache>
                        <c:ptCount val="1"/>
                      </c15:dlblFieldTableCache>
                    </c15:dlblFTEntry>
                  </c15:dlblFieldTable>
                  <c15:showDataLabelsRange val="0"/>
                </c:ext>
              </c:extLst>
            </c:dLbl>
            <c:numFmt formatCode="#,##0" sourceLinked="0"/>
            <c:spPr>
              <a:noFill/>
              <a:ln>
                <a:noFill/>
              </a:ln>
              <a:effectLst/>
            </c:spPr>
            <c:txPr>
              <a:bodyPr/>
              <a:lstStyle/>
              <a:p>
                <a:pPr>
                  <a:defRPr sz="900" b="1">
                    <a:solidFill>
                      <a:srgbClr val="5B6770"/>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numRef>
              <c:f>'Solar Chart'!$L$51:$L$64</c:f>
              <c:numCache>
                <c:formatCode>General</c:formatCode>
                <c:ptCount val="14"/>
                <c:pt idx="0">
                  <c:v>2010</c:v>
                </c:pt>
                <c:pt idx="1">
                  <c:v>2011</c:v>
                </c:pt>
                <c:pt idx="2">
                  <c:v>2012</c:v>
                </c:pt>
                <c:pt idx="3">
                  <c:v>2013</c:v>
                </c:pt>
                <c:pt idx="4">
                  <c:v>2014</c:v>
                </c:pt>
                <c:pt idx="5">
                  <c:v>2015</c:v>
                </c:pt>
                <c:pt idx="6">
                  <c:v>2016</c:v>
                </c:pt>
                <c:pt idx="7">
                  <c:v>2017</c:v>
                </c:pt>
                <c:pt idx="8">
                  <c:v>2018</c:v>
                </c:pt>
                <c:pt idx="9">
                  <c:v>2019</c:v>
                </c:pt>
                <c:pt idx="10">
                  <c:v>2020</c:v>
                </c:pt>
              </c:numCache>
            </c:numRef>
          </c:cat>
          <c:val>
            <c:numRef>
              <c:f>'Solar Chart'!$O$51:$O$61</c:f>
              <c:numCache>
                <c:formatCode>#,##0</c:formatCode>
                <c:ptCount val="11"/>
                <c:pt idx="0">
                  <c:v>15</c:v>
                </c:pt>
                <c:pt idx="1">
                  <c:v>42</c:v>
                </c:pt>
                <c:pt idx="2">
                  <c:v>82</c:v>
                </c:pt>
                <c:pt idx="3">
                  <c:v>121</c:v>
                </c:pt>
                <c:pt idx="4">
                  <c:v>193</c:v>
                </c:pt>
                <c:pt idx="5">
                  <c:v>287.7</c:v>
                </c:pt>
                <c:pt idx="6">
                  <c:v>556</c:v>
                </c:pt>
                <c:pt idx="7">
                  <c:v>1000</c:v>
                </c:pt>
                <c:pt idx="8">
                  <c:v>1756</c:v>
                </c:pt>
                <c:pt idx="9">
                  <c:v>4181</c:v>
                </c:pt>
                <c:pt idx="10">
                  <c:v>5394</c:v>
                </c:pt>
              </c:numCache>
            </c:numRef>
          </c:val>
        </c:ser>
        <c:dLbls>
          <c:showLegendKey val="0"/>
          <c:showVal val="0"/>
          <c:showCatName val="0"/>
          <c:showSerName val="0"/>
          <c:showPercent val="0"/>
          <c:showBubbleSize val="0"/>
        </c:dLbls>
        <c:gapWidth val="12"/>
        <c:overlap val="100"/>
        <c:axId val="280177896"/>
        <c:axId val="280177504"/>
      </c:barChart>
      <c:catAx>
        <c:axId val="280177896"/>
        <c:scaling>
          <c:orientation val="minMax"/>
        </c:scaling>
        <c:delete val="0"/>
        <c:axPos val="b"/>
        <c:numFmt formatCode="0" sourceLinked="0"/>
        <c:majorTickMark val="out"/>
        <c:minorTickMark val="none"/>
        <c:tickLblPos val="nextTo"/>
        <c:txPr>
          <a:bodyPr/>
          <a:lstStyle/>
          <a:p>
            <a:pPr>
              <a:defRPr sz="1400" b="1">
                <a:solidFill>
                  <a:srgbClr val="5B6770"/>
                </a:solidFill>
              </a:defRPr>
            </a:pPr>
            <a:endParaRPr lang="en-US"/>
          </a:p>
        </c:txPr>
        <c:crossAx val="280177504"/>
        <c:crossesAt val="0"/>
        <c:auto val="1"/>
        <c:lblAlgn val="ctr"/>
        <c:lblOffset val="100"/>
        <c:noMultiLvlLbl val="0"/>
      </c:catAx>
      <c:valAx>
        <c:axId val="280177504"/>
        <c:scaling>
          <c:orientation val="minMax"/>
          <c:max val="5500"/>
          <c:min val="0"/>
        </c:scaling>
        <c:delete val="0"/>
        <c:axPos val="l"/>
        <c:majorGridlines>
          <c:spPr>
            <a:ln w="3175">
              <a:prstDash val="sysDot"/>
            </a:ln>
          </c:spPr>
        </c:majorGridlines>
        <c:numFmt formatCode="###,##0\ &quot; MW&quot;" sourceLinked="0"/>
        <c:majorTickMark val="out"/>
        <c:minorTickMark val="none"/>
        <c:tickLblPos val="nextTo"/>
        <c:txPr>
          <a:bodyPr/>
          <a:lstStyle/>
          <a:p>
            <a:pPr>
              <a:defRPr sz="900" b="1">
                <a:solidFill>
                  <a:srgbClr val="5B6770"/>
                </a:solidFill>
              </a:defRPr>
            </a:pPr>
            <a:endParaRPr lang="en-US"/>
          </a:p>
        </c:txPr>
        <c:crossAx val="280177896"/>
        <c:crosses val="autoZero"/>
        <c:crossBetween val="between"/>
      </c:valAx>
      <c:spPr>
        <a:solidFill>
          <a:schemeClr val="bg1">
            <a:lumMod val="85000"/>
            <a:alpha val="32000"/>
          </a:schemeClr>
        </a:solidFill>
        <a:ln>
          <a:noFill/>
        </a:ln>
        <a:effectLst/>
        <a:scene3d>
          <a:camera prst="orthographicFront"/>
          <a:lightRig rig="threePt" dir="t"/>
        </a:scene3d>
        <a:sp3d prstMaterial="matte"/>
      </c:spPr>
    </c:plotArea>
    <c:legend>
      <c:legendPos val="t"/>
      <c:legendEntry>
        <c:idx val="3"/>
        <c:delete val="1"/>
      </c:legendEntry>
      <c:layout>
        <c:manualLayout>
          <c:xMode val="edge"/>
          <c:yMode val="edge"/>
          <c:x val="6.7154187963346684E-2"/>
          <c:y val="1.6992335522600887E-2"/>
          <c:w val="0.85005537136805276"/>
          <c:h val="7.7839114448054456E-2"/>
        </c:manualLayout>
      </c:layout>
      <c:overlay val="0"/>
      <c:txPr>
        <a:bodyPr/>
        <a:lstStyle/>
        <a:p>
          <a:pPr>
            <a:defRPr sz="1100" baseline="0">
              <a:solidFill>
                <a:srgbClr val="5B6770"/>
              </a:solidFill>
            </a:defRPr>
          </a:pPr>
          <a:endParaRPr lang="en-US"/>
        </a:p>
      </c:txPr>
    </c:legend>
    <c:plotVisOnly val="1"/>
    <c:dispBlanksAs val="gap"/>
    <c:showDLblsOverMax val="0"/>
  </c:chart>
  <c:spPr>
    <a:noFill/>
    <a:ln>
      <a:noFill/>
    </a:ln>
  </c:spPr>
  <c:externalData r:id="rId1">
    <c:autoUpdate val="0"/>
  </c:externalData>
  <c:userShapes r:id="rId2"/>
</c:chartSpace>
</file>

<file path=ppt/drawings/drawing1.xml><?xml version="1.0" encoding="utf-8"?>
<c:userShapes xmlns:c="http://schemas.openxmlformats.org/drawingml/2006/chart">
  <cdr:relSizeAnchor xmlns:cdr="http://schemas.openxmlformats.org/drawingml/2006/chartDrawing">
    <cdr:from>
      <cdr:x>0.1398</cdr:x>
      <cdr:y>0.93016</cdr:y>
    </cdr:from>
    <cdr:to>
      <cdr:x>0.76583</cdr:x>
      <cdr:y>0.98236</cdr:y>
    </cdr:to>
    <cdr:sp macro="" textlink="">
      <cdr:nvSpPr>
        <cdr:cNvPr id="5" name="TextBox 4"/>
        <cdr:cNvSpPr txBox="1"/>
      </cdr:nvSpPr>
      <cdr:spPr>
        <a:xfrm xmlns:a="http://schemas.openxmlformats.org/drawingml/2006/main">
          <a:off x="1257301" y="6223000"/>
          <a:ext cx="5630334"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a:p>
      </cdr:txBody>
    </cdr:sp>
  </cdr:relSizeAnchor>
</c:userShapes>
</file>

<file path=ppt/drawings/drawing2.xml><?xml version="1.0" encoding="utf-8"?>
<c:userShapes xmlns:c="http://schemas.openxmlformats.org/drawingml/2006/chart">
  <cdr:relSizeAnchor xmlns:cdr="http://schemas.openxmlformats.org/drawingml/2006/chartDrawing">
    <cdr:from>
      <cdr:x>0.1398</cdr:x>
      <cdr:y>0.93016</cdr:y>
    </cdr:from>
    <cdr:to>
      <cdr:x>0.76583</cdr:x>
      <cdr:y>0.98236</cdr:y>
    </cdr:to>
    <cdr:sp macro="" textlink="">
      <cdr:nvSpPr>
        <cdr:cNvPr id="5" name="TextBox 4"/>
        <cdr:cNvSpPr txBox="1"/>
      </cdr:nvSpPr>
      <cdr:spPr>
        <a:xfrm xmlns:a="http://schemas.openxmlformats.org/drawingml/2006/main">
          <a:off x="1257301" y="6223000"/>
          <a:ext cx="5630334" cy="3492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en-US" sz="1100" dirty="0"/>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8475" cy="4667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970338" y="0"/>
            <a:ext cx="3038475" cy="466725"/>
          </a:xfrm>
          <a:prstGeom prst="rect">
            <a:avLst/>
          </a:prstGeom>
        </p:spPr>
        <p:txBody>
          <a:bodyPr vert="horz" lIns="91440" tIns="45720" rIns="91440" bIns="45720" rtlCol="0"/>
          <a:lstStyle>
            <a:lvl1pPr algn="r">
              <a:defRPr sz="1200"/>
            </a:lvl1pPr>
          </a:lstStyle>
          <a:p>
            <a:fld id="{F750BF31-E9A8-4E88-81E7-44C5092290FC}" type="datetimeFigureOut">
              <a:rPr lang="en-US" smtClean="0"/>
              <a:t>1/10/2019</a:t>
            </a:fld>
            <a:endParaRPr lang="en-US"/>
          </a:p>
        </p:txBody>
      </p:sp>
      <p:sp>
        <p:nvSpPr>
          <p:cNvPr id="4" name="Footer Placeholder 3"/>
          <p:cNvSpPr>
            <a:spLocks noGrp="1"/>
          </p:cNvSpPr>
          <p:nvPr>
            <p:ph type="ftr" sz="quarter" idx="2"/>
          </p:nvPr>
        </p:nvSpPr>
        <p:spPr>
          <a:xfrm>
            <a:off x="0" y="8829675"/>
            <a:ext cx="3038475" cy="4667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970338" y="8829675"/>
            <a:ext cx="3038475" cy="466725"/>
          </a:xfrm>
          <a:prstGeom prst="rect">
            <a:avLst/>
          </a:prstGeom>
        </p:spPr>
        <p:txBody>
          <a:bodyPr vert="horz" lIns="91440" tIns="45720" rIns="91440" bIns="45720" rtlCol="0" anchor="b"/>
          <a:lstStyle>
            <a:lvl1pPr algn="r">
              <a:defRPr sz="1200"/>
            </a:lvl1pPr>
          </a:lstStyle>
          <a:p>
            <a:fld id="{2FB2BDB1-E95E-402D-B2EB-CA9CC1A3958C}" type="slidenum">
              <a:rPr lang="en-US" smtClean="0"/>
              <a:t>‹#›</a:t>
            </a:fld>
            <a:endParaRPr lang="en-US"/>
          </a:p>
        </p:txBody>
      </p:sp>
    </p:spTree>
    <p:extLst>
      <p:ext uri="{BB962C8B-B14F-4D97-AF65-F5344CB8AC3E}">
        <p14:creationId xmlns:p14="http://schemas.microsoft.com/office/powerpoint/2010/main" val="11092199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67EFB637-CCC9-4803-8851-F6915048CBB4}" type="datetimeFigureOut">
              <a:rPr lang="en-US" smtClean="0"/>
              <a:t>1/10/2019</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F62AC51D-6DAA-4455-8EA7-D54B64909A85}" type="slidenum">
              <a:rPr lang="en-US" smtClean="0"/>
              <a:t>‹#›</a:t>
            </a:fld>
            <a:endParaRPr lang="en-US"/>
          </a:p>
        </p:txBody>
      </p:sp>
    </p:spTree>
    <p:extLst>
      <p:ext uri="{BB962C8B-B14F-4D97-AF65-F5344CB8AC3E}">
        <p14:creationId xmlns:p14="http://schemas.microsoft.com/office/powerpoint/2010/main" val="31305930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62AC51D-6DAA-4455-8EA7-D54B64909A85}" type="slidenum">
              <a:rPr lang="en-US" smtClean="0"/>
              <a:t>8</a:t>
            </a:fld>
            <a:endParaRPr lang="en-US" dirty="0"/>
          </a:p>
        </p:txBody>
      </p:sp>
    </p:spTree>
    <p:extLst>
      <p:ext uri="{BB962C8B-B14F-4D97-AF65-F5344CB8AC3E}">
        <p14:creationId xmlns:p14="http://schemas.microsoft.com/office/powerpoint/2010/main" val="31558984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0105804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lvl1pPr>
              <a:defRPr>
                <a:solidFill>
                  <a:schemeClr val="tx2"/>
                </a:soli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5" name="Footer Placeholder 4"/>
          <p:cNvSpPr>
            <a:spLocks noGrp="1"/>
          </p:cNvSpPr>
          <p:nvPr>
            <p:ph type="ftr" sz="quarter" idx="11"/>
          </p:nvPr>
        </p:nvSpPr>
        <p:spPr/>
        <p:txBody>
          <a:bodyPr/>
          <a:lstStyle/>
          <a:p>
            <a:r>
              <a:rPr lang="en-US" smtClean="0"/>
              <a:t>Footer text goes here.</a:t>
            </a:r>
            <a:endParaRPr lang="en-US"/>
          </a:p>
        </p:txBody>
      </p:sp>
      <p:sp>
        <p:nvSpPr>
          <p:cNvPr id="7"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157445715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381000" y="243682"/>
            <a:ext cx="8458200" cy="518318"/>
          </a:xfrm>
          <a:prstGeom prst="rect">
            <a:avLst/>
          </a:prstGeom>
        </p:spPr>
        <p:txBody>
          <a:bodyPr/>
          <a:lstStyle>
            <a:lvl1pPr algn="l">
              <a:defRPr sz="2400" b="1">
                <a:solidFill>
                  <a:schemeClr val="accent1"/>
                </a:solidFill>
              </a:defRPr>
            </a:lvl1pPr>
          </a:lstStyle>
          <a:p>
            <a:r>
              <a:rPr lang="en-US" dirty="0" smtClean="0"/>
              <a:t>Click to edit Master title style</a:t>
            </a:r>
            <a:endParaRPr lang="en-US" dirty="0"/>
          </a:p>
        </p:txBody>
      </p:sp>
      <p:sp>
        <p:nvSpPr>
          <p:cNvPr id="3" name="Content Placeholder 2"/>
          <p:cNvSpPr>
            <a:spLocks noGrp="1"/>
          </p:cNvSpPr>
          <p:nvPr>
            <p:ph idx="1"/>
          </p:nvPr>
        </p:nvSpPr>
        <p:spPr>
          <a:xfrm>
            <a:off x="304800" y="990600"/>
            <a:ext cx="8534400" cy="5052221"/>
          </a:xfrm>
          <a:prstGeom prst="rect">
            <a:avLst/>
          </a:prstGeom>
        </p:spPr>
        <p:txBody>
          <a:bodyPr/>
          <a:lstStyle>
            <a:lvl1pPr>
              <a:defRPr sz="2600">
                <a:solidFill>
                  <a:schemeClr val="tx2"/>
                </a:solidFill>
              </a:defRPr>
            </a:lvl1pPr>
            <a:lvl2pPr>
              <a:defRPr sz="2400">
                <a:solidFill>
                  <a:schemeClr val="tx2"/>
                </a:solidFill>
              </a:defRPr>
            </a:lvl2pPr>
            <a:lvl3pPr>
              <a:defRPr sz="2200">
                <a:solidFill>
                  <a:schemeClr val="tx2"/>
                </a:solidFill>
              </a:defRPr>
            </a:lvl3pPr>
            <a:lvl4pPr>
              <a:defRPr sz="2100">
                <a:solidFill>
                  <a:schemeClr val="tx2"/>
                </a:solidFill>
              </a:defRPr>
            </a:lvl4pPr>
            <a:lvl5pPr>
              <a:defRPr sz="2000">
                <a:solidFill>
                  <a:schemeClr val="tx2"/>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ooter Placeholder 4"/>
          <p:cNvSpPr>
            <a:spLocks noGrp="1"/>
          </p:cNvSpPr>
          <p:nvPr>
            <p:ph type="ftr" sz="quarter" idx="11"/>
          </p:nvPr>
        </p:nvSpPr>
        <p:spPr>
          <a:xfrm>
            <a:off x="2743200" y="6553200"/>
            <a:ext cx="4038600" cy="228600"/>
          </a:xfrm>
        </p:spPr>
        <p:txBody>
          <a:bodyPr/>
          <a:lstStyle/>
          <a:p>
            <a:r>
              <a:rPr lang="en-US" smtClean="0"/>
              <a:t>Footer text goes here.</a:t>
            </a:r>
            <a:endParaRPr lang="en-US"/>
          </a:p>
        </p:txBody>
      </p:sp>
      <p:cxnSp>
        <p:nvCxnSpPr>
          <p:cNvPr id="5" name="Straight Connector 4"/>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
        <p:nvSpPr>
          <p:cNvPr id="10"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2790084855"/>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smtClean="0"/>
              <a:t>Footer text goes here.</a:t>
            </a:r>
            <a:endParaRPr lang="en-US" dirty="0"/>
          </a:p>
        </p:txBody>
      </p:sp>
      <p:sp>
        <p:nvSpPr>
          <p:cNvPr id="4" name="Slide Number Placeholder 3"/>
          <p:cNvSpPr>
            <a:spLocks noGrp="1"/>
          </p:cNvSpPr>
          <p:nvPr>
            <p:ph type="sldNum" sz="quarter" idx="11"/>
          </p:nvPr>
        </p:nvSpPr>
        <p:spPr/>
        <p:txBody>
          <a:bodyPr/>
          <a:lstStyle/>
          <a:p>
            <a:fld id="{1D93BD3E-1E9A-4970-A6F7-E7AC52762E0C}" type="slidenum">
              <a:rPr lang="en-US" smtClean="0"/>
              <a:pPr/>
              <a:t>‹#›</a:t>
            </a:fld>
            <a:endParaRPr lang="en-US"/>
          </a:p>
        </p:txBody>
      </p:sp>
      <p:sp>
        <p:nvSpPr>
          <p:cNvPr id="5" name="Content Placeholder 4"/>
          <p:cNvSpPr>
            <a:spLocks noGrp="1"/>
          </p:cNvSpPr>
          <p:nvPr>
            <p:ph sz="half" idx="1"/>
          </p:nvPr>
        </p:nvSpPr>
        <p:spPr>
          <a:xfrm>
            <a:off x="628650" y="990601"/>
            <a:ext cx="3886200" cy="4800600"/>
          </a:xfrm>
          <a:prstGeom prst="rect">
            <a:avLst/>
          </a:prstGeom>
        </p:spPr>
        <p:txBody>
          <a:bodyPr/>
          <a:lstStyle>
            <a:lvl1pPr>
              <a:defRPr sz="2400">
                <a:solidFill>
                  <a:schemeClr val="tx2"/>
                </a:solidFill>
              </a:defRPr>
            </a:lvl1pPr>
          </a:lstStyle>
          <a:p>
            <a:endParaRPr lang="en-US" dirty="0"/>
          </a:p>
        </p:txBody>
      </p:sp>
      <p:sp>
        <p:nvSpPr>
          <p:cNvPr id="6" name="Content Placeholder 5"/>
          <p:cNvSpPr>
            <a:spLocks noGrp="1"/>
          </p:cNvSpPr>
          <p:nvPr>
            <p:ph sz="half" idx="2"/>
          </p:nvPr>
        </p:nvSpPr>
        <p:spPr>
          <a:xfrm>
            <a:off x="4629150" y="990601"/>
            <a:ext cx="3886200" cy="4800600"/>
          </a:xfrm>
          <a:prstGeom prst="rect">
            <a:avLst/>
          </a:prstGeom>
        </p:spPr>
        <p:txBody>
          <a:bodyPr/>
          <a:lstStyle>
            <a:lvl1pPr>
              <a:defRPr sz="2400">
                <a:solidFill>
                  <a:schemeClr val="tx2"/>
                </a:solidFill>
              </a:defRPr>
            </a:lvl1pPr>
          </a:lstStyle>
          <a:p>
            <a:endParaRPr lang="en-US"/>
          </a:p>
        </p:txBody>
      </p:sp>
      <p:sp>
        <p:nvSpPr>
          <p:cNvPr id="7" name="Title 1"/>
          <p:cNvSpPr>
            <a:spLocks noGrp="1"/>
          </p:cNvSpPr>
          <p:nvPr>
            <p:ph type="title"/>
          </p:nvPr>
        </p:nvSpPr>
        <p:spPr>
          <a:xfrm>
            <a:off x="381000" y="243682"/>
            <a:ext cx="8458200" cy="518318"/>
          </a:xfrm>
          <a:prstGeom prst="rect">
            <a:avLst/>
          </a:prstGeom>
        </p:spPr>
        <p:txBody>
          <a:bodyPr/>
          <a:lstStyle>
            <a:lvl1pPr algn="l">
              <a:defRPr sz="2800" b="1">
                <a:solidFill>
                  <a:schemeClr val="accent1"/>
                </a:solidFill>
              </a:defRPr>
            </a:lvl1pPr>
          </a:lstStyle>
          <a:p>
            <a:r>
              <a:rPr lang="en-US" dirty="0" smtClean="0"/>
              <a:t>Click to edit Master title style</a:t>
            </a:r>
            <a:endParaRPr lang="en-US" dirty="0"/>
          </a:p>
        </p:txBody>
      </p:sp>
      <p:sp>
        <p:nvSpPr>
          <p:cNvPr id="8" name="Rectangle 7"/>
          <p:cNvSpPr/>
          <p:nvPr userDrawn="1"/>
        </p:nvSpPr>
        <p:spPr>
          <a:xfrm>
            <a:off x="304800" y="243682"/>
            <a:ext cx="76200" cy="5183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9" name="Straight Connector 8"/>
          <p:cNvCxnSpPr/>
          <p:nvPr userDrawn="1"/>
        </p:nvCxnSpPr>
        <p:spPr>
          <a:xfrm>
            <a:off x="304800" y="243682"/>
            <a:ext cx="99060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576478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50324921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3.xml"/><Relationship Id="rId1" Type="http://schemas.openxmlformats.org/officeDocument/2006/relationships/slideLayout" Target="../slideLayouts/slideLayout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4283897219"/>
      </p:ext>
    </p:extLst>
  </p:cSld>
  <p:clrMap bg1="lt1" tx1="dk1" bg2="lt2" tx2="dk2" accent1="accent1" accent2="accent2" accent3="accent3" accent4="accent4" accent5="accent5" accent6="accent6" hlink="hlink" folHlink="folHlink"/>
  <p:sldLayoutIdLst>
    <p:sldLayoutId id="2147483660"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2743200" y="6553200"/>
            <a:ext cx="4038600" cy="228600"/>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Footer text goes here.</a:t>
            </a:r>
            <a:endParaRPr lang="en-US" dirty="0"/>
          </a:p>
        </p:txBody>
      </p:sp>
      <p:cxnSp>
        <p:nvCxnSpPr>
          <p:cNvPr id="7" name="Straight Connector 6"/>
          <p:cNvCxnSpPr/>
          <p:nvPr userDrawn="1"/>
        </p:nvCxnSpPr>
        <p:spPr>
          <a:xfrm>
            <a:off x="76200" y="6477000"/>
            <a:ext cx="594360" cy="0"/>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userDrawn="1"/>
        </p:nvCxnSpPr>
        <p:spPr>
          <a:xfrm>
            <a:off x="2194560" y="6477000"/>
            <a:ext cx="6858000" cy="1"/>
          </a:xfrm>
          <a:prstGeom prst="line">
            <a:avLst/>
          </a:prstGeom>
          <a:ln>
            <a:solidFill>
              <a:schemeClr val="tx2"/>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838200" y="6248400"/>
            <a:ext cx="1181868" cy="457200"/>
          </a:xfrm>
          <a:prstGeom prst="rect">
            <a:avLst/>
          </a:prstGeom>
        </p:spPr>
      </p:pic>
      <p:sp>
        <p:nvSpPr>
          <p:cNvPr id="9" name="TextBox 8"/>
          <p:cNvSpPr txBox="1"/>
          <p:nvPr userDrawn="1"/>
        </p:nvSpPr>
        <p:spPr>
          <a:xfrm>
            <a:off x="54675" y="6553200"/>
            <a:ext cx="707325" cy="253916"/>
          </a:xfrm>
          <a:prstGeom prst="rect">
            <a:avLst/>
          </a:prstGeom>
          <a:noFill/>
        </p:spPr>
        <p:txBody>
          <a:bodyPr wrap="square" rtlCol="0">
            <a:spAutoFit/>
          </a:bodyPr>
          <a:lstStyle/>
          <a:p>
            <a:pPr algn="l"/>
            <a:r>
              <a:rPr lang="en-US" sz="1000" b="1" baseline="0" dirty="0" smtClean="0">
                <a:solidFill>
                  <a:schemeClr val="tx2"/>
                </a:solidFill>
              </a:rPr>
              <a:t>PUBLIC</a:t>
            </a:r>
            <a:endParaRPr lang="en-US" sz="1000" b="1" dirty="0">
              <a:solidFill>
                <a:schemeClr val="tx2"/>
              </a:solidFill>
            </a:endParaRPr>
          </a:p>
        </p:txBody>
      </p:sp>
      <p:sp>
        <p:nvSpPr>
          <p:cNvPr id="13" name="Slide Number Placeholder 5"/>
          <p:cNvSpPr>
            <a:spLocks noGrp="1"/>
          </p:cNvSpPr>
          <p:nvPr>
            <p:ph type="sldNum" sz="quarter" idx="4"/>
          </p:nvPr>
        </p:nvSpPr>
        <p:spPr>
          <a:xfrm>
            <a:off x="8534400" y="6561138"/>
            <a:ext cx="533400" cy="220662"/>
          </a:xfrm>
          <a:prstGeom prst="rect">
            <a:avLst/>
          </a:prstGeom>
        </p:spPr>
        <p:txBody>
          <a:bodyPr vert="horz" lIns="91440" tIns="45720" rIns="91440" bIns="45720" rtlCol="0" anchor="ctr"/>
          <a:lstStyle>
            <a:lvl1pPr algn="ctr">
              <a:defRPr sz="1200">
                <a:solidFill>
                  <a:schemeClr val="tx1">
                    <a:tint val="75000"/>
                  </a:schemeClr>
                </a:solidFill>
              </a:defRPr>
            </a:lvl1pPr>
          </a:lstStyle>
          <a:p>
            <a:fld id="{1D93BD3E-1E9A-4970-A6F7-E7AC52762E0C}" type="slidenum">
              <a:rPr lang="en-US" smtClean="0"/>
              <a:pPr/>
              <a:t>‹#›</a:t>
            </a:fld>
            <a:endParaRPr lang="en-US"/>
          </a:p>
        </p:txBody>
      </p:sp>
    </p:spTree>
    <p:extLst>
      <p:ext uri="{BB962C8B-B14F-4D97-AF65-F5344CB8AC3E}">
        <p14:creationId xmlns:p14="http://schemas.microsoft.com/office/powerpoint/2010/main" val="30589758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1" r:id="rId3"/>
  </p:sldLayoutIdLst>
  <p:timing>
    <p:tnLst>
      <p:par>
        <p:cTn id="1" dur="indefinite" restart="never" nodeType="tmRoot"/>
      </p:par>
    </p:tnLst>
  </p:timing>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3505200" y="0"/>
            <a:ext cx="5638800" cy="6858000"/>
          </a:xfrm>
          <a:prstGeom prst="rect">
            <a:avLst/>
          </a:prstGeom>
          <a:solidFill>
            <a:srgbClr val="D7DCD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42814" y="2876277"/>
            <a:ext cx="2857586" cy="1105445"/>
          </a:xfrm>
          <a:prstGeom prst="rect">
            <a:avLst/>
          </a:prstGeom>
        </p:spPr>
      </p:pic>
    </p:spTree>
    <p:extLst>
      <p:ext uri="{BB962C8B-B14F-4D97-AF65-F5344CB8AC3E}">
        <p14:creationId xmlns:p14="http://schemas.microsoft.com/office/powerpoint/2010/main" val="2421162477"/>
      </p:ext>
    </p:extLst>
  </p:cSld>
  <p:clrMap bg1="lt1" tx1="dk1" bg2="lt2" tx2="dk2" accent1="accent1" accent2="accent2" accent3="accent3" accent4="accent4" accent5="accent5" accent6="accent6" hlink="hlink" folHlink="folHlink"/>
  <p:sldLayoutIdLst>
    <p:sldLayoutId id="2147483664"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3.xml"/><Relationship Id="rId5" Type="http://schemas.openxmlformats.org/officeDocument/2006/relationships/image" Target="../media/image8.png"/><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9.png"/></Relationships>
</file>

<file path=ppt/slides/_rels/slide9.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733800" y="2667000"/>
            <a:ext cx="5105400" cy="1200329"/>
          </a:xfrm>
          <a:prstGeom prst="rect">
            <a:avLst/>
          </a:prstGeom>
          <a:noFill/>
        </p:spPr>
        <p:txBody>
          <a:bodyPr wrap="square" rtlCol="0">
            <a:spAutoFit/>
          </a:bodyPr>
          <a:lstStyle/>
          <a:p>
            <a:r>
              <a:rPr lang="en-US" b="1" dirty="0" smtClean="0"/>
              <a:t>Proposed Changes to ERS Time Period</a:t>
            </a:r>
          </a:p>
          <a:p>
            <a:endParaRPr lang="en-US" dirty="0" smtClean="0"/>
          </a:p>
          <a:p>
            <a:r>
              <a:rPr lang="en-US" dirty="0" smtClean="0"/>
              <a:t>DSWG Meeting</a:t>
            </a:r>
          </a:p>
          <a:p>
            <a:r>
              <a:rPr lang="en-US" dirty="0" smtClean="0"/>
              <a:t>January 11, 2019</a:t>
            </a:r>
            <a:endParaRPr lang="en-US" dirty="0" smtClean="0"/>
          </a:p>
        </p:txBody>
      </p:sp>
    </p:spTree>
    <p:extLst>
      <p:ext uri="{BB962C8B-B14F-4D97-AF65-F5344CB8AC3E}">
        <p14:creationId xmlns:p14="http://schemas.microsoft.com/office/powerpoint/2010/main" val="11487707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Existing ERS Time Periods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2</a:t>
            </a:fld>
            <a:endParaRPr lang="en-US"/>
          </a:p>
        </p:txBody>
      </p:sp>
      <p:pic>
        <p:nvPicPr>
          <p:cNvPr id="5" name="Picture 4"/>
          <p:cNvPicPr>
            <a:picLocks noChangeAspect="1"/>
          </p:cNvPicPr>
          <p:nvPr/>
        </p:nvPicPr>
        <p:blipFill>
          <a:blip r:embed="rId2"/>
          <a:stretch>
            <a:fillRect/>
          </a:stretch>
        </p:blipFill>
        <p:spPr>
          <a:xfrm>
            <a:off x="622555" y="1143000"/>
            <a:ext cx="8207828" cy="4644549"/>
          </a:xfrm>
          <a:prstGeom prst="rect">
            <a:avLst/>
          </a:prstGeom>
        </p:spPr>
      </p:pic>
    </p:spTree>
    <p:extLst>
      <p:ext uri="{BB962C8B-B14F-4D97-AF65-F5344CB8AC3E}">
        <p14:creationId xmlns:p14="http://schemas.microsoft.com/office/powerpoint/2010/main" val="308282402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Proposed ERS </a:t>
            </a:r>
            <a:r>
              <a:rPr lang="en-US" dirty="0"/>
              <a:t>Time Periods</a:t>
            </a:r>
            <a:br>
              <a:rPr lang="en-US" dirty="0"/>
            </a:b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3</a:t>
            </a:fld>
            <a:endParaRPr lang="en-US"/>
          </a:p>
        </p:txBody>
      </p:sp>
      <p:graphicFrame>
        <p:nvGraphicFramePr>
          <p:cNvPr id="6" name="Table 5"/>
          <p:cNvGraphicFramePr>
            <a:graphicFrameLocks noGrp="1"/>
          </p:cNvGraphicFramePr>
          <p:nvPr>
            <p:extLst>
              <p:ext uri="{D42A27DB-BD31-4B8C-83A1-F6EECF244321}">
                <p14:modId xmlns:p14="http://schemas.microsoft.com/office/powerpoint/2010/main" val="1727891821"/>
              </p:ext>
            </p:extLst>
          </p:nvPr>
        </p:nvGraphicFramePr>
        <p:xfrm>
          <a:off x="600891" y="1447800"/>
          <a:ext cx="7933509" cy="3965343"/>
        </p:xfrm>
        <a:graphic>
          <a:graphicData uri="http://schemas.openxmlformats.org/drawingml/2006/table">
            <a:tbl>
              <a:tblPr firstRow="1" firstCol="1" bandRow="1"/>
              <a:tblGrid>
                <a:gridCol w="1732606"/>
                <a:gridCol w="6200903"/>
              </a:tblGrid>
              <a:tr h="478258">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rPr>
                        <a:t>Time Period </a:t>
                      </a:r>
                      <a:endParaRPr lang="en-US" sz="1400" dirty="0">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c>
                  <a:txBody>
                    <a:bodyPr/>
                    <a:lstStyle/>
                    <a:p>
                      <a:pPr marL="0" marR="0">
                        <a:spcBef>
                          <a:spcPts val="0"/>
                        </a:spcBef>
                        <a:spcAft>
                          <a:spcPts val="0"/>
                        </a:spcAft>
                      </a:pPr>
                      <a:r>
                        <a:rPr lang="en-US" sz="1400" b="1" dirty="0">
                          <a:effectLst/>
                          <a:latin typeface="Arial" panose="020B0604020202020204" pitchFamily="34" charset="0"/>
                          <a:ea typeface="Calibri" panose="020F0502020204030204" pitchFamily="34" charset="0"/>
                        </a:rPr>
                        <a:t>Time Period Hours</a:t>
                      </a:r>
                      <a:endParaRPr lang="en-US" sz="1400" dirty="0">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CCCCCC"/>
                    </a:solidFill>
                  </a:tcPr>
                </a:tc>
              </a:tr>
              <a:tr h="470073">
                <a:tc>
                  <a:txBody>
                    <a:bodyPr/>
                    <a:lstStyle/>
                    <a:p>
                      <a:pPr marL="0" marR="0">
                        <a:spcBef>
                          <a:spcPts val="0"/>
                        </a:spcBef>
                        <a:spcAft>
                          <a:spcPts val="0"/>
                        </a:spcAft>
                      </a:pPr>
                      <a:r>
                        <a:rPr lang="en-US" sz="1100" dirty="0">
                          <a:solidFill>
                            <a:srgbClr val="00B050"/>
                          </a:solidFill>
                          <a:effectLst/>
                          <a:latin typeface="Arial" panose="020B0604020202020204" pitchFamily="34" charset="0"/>
                          <a:ea typeface="Calibri" panose="020F0502020204030204" pitchFamily="34" charset="0"/>
                        </a:rPr>
                        <a:t>Time Period </a:t>
                      </a:r>
                      <a:r>
                        <a:rPr lang="en-US" sz="1100" dirty="0" smtClean="0">
                          <a:solidFill>
                            <a:srgbClr val="00B050"/>
                          </a:solidFill>
                          <a:effectLst/>
                          <a:latin typeface="Arial" panose="020B0604020202020204" pitchFamily="34" charset="0"/>
                          <a:ea typeface="Calibri" panose="020F0502020204030204" pitchFamily="34" charset="0"/>
                        </a:rPr>
                        <a:t>1*</a:t>
                      </a:r>
                      <a:endParaRPr lang="en-US" sz="1100" dirty="0">
                        <a:solidFill>
                          <a:srgbClr val="00B05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0600 - </a:t>
                      </a:r>
                      <a:r>
                        <a:rPr lang="en-US" sz="1100" dirty="0" smtClean="0">
                          <a:effectLst/>
                          <a:latin typeface="Arial" panose="020B0604020202020204" pitchFamily="34" charset="0"/>
                          <a:ea typeface="Calibri" panose="020F0502020204030204" pitchFamily="34" charset="0"/>
                        </a:rPr>
                        <a:t>0900 </a:t>
                      </a:r>
                      <a:r>
                        <a:rPr lang="en-US" sz="1100" dirty="0">
                          <a:effectLst/>
                          <a:latin typeface="Arial" panose="020B0604020202020204" pitchFamily="34" charset="0"/>
                          <a:ea typeface="Calibri" panose="020F0502020204030204" pitchFamily="34" charset="0"/>
                        </a:rPr>
                        <a:t>(5:00:00 a.m. to </a:t>
                      </a:r>
                      <a:r>
                        <a:rPr lang="en-US" sz="1100" dirty="0" smtClean="0">
                          <a:effectLst/>
                          <a:latin typeface="Arial" panose="020B0604020202020204" pitchFamily="34" charset="0"/>
                          <a:ea typeface="Calibri" panose="020F0502020204030204" pitchFamily="34" charset="0"/>
                        </a:rPr>
                        <a:t>9:00:00 </a:t>
                      </a:r>
                      <a:r>
                        <a:rPr lang="en-US" sz="1100" dirty="0">
                          <a:effectLst/>
                          <a:latin typeface="Arial" panose="020B0604020202020204" pitchFamily="34" charset="0"/>
                          <a:ea typeface="Calibri" panose="020F0502020204030204" pitchFamily="34" charset="0"/>
                        </a:rPr>
                        <a:t>a.m.)</a:t>
                      </a:r>
                    </a:p>
                    <a:p>
                      <a:pPr marL="0" marR="0">
                        <a:spcBef>
                          <a:spcPts val="0"/>
                        </a:spcBef>
                        <a:spcAft>
                          <a:spcPts val="0"/>
                        </a:spcAft>
                      </a:pPr>
                      <a:r>
                        <a:rPr lang="en-US" sz="1100" dirty="0">
                          <a:effectLst/>
                          <a:latin typeface="Arial" panose="020B0604020202020204" pitchFamily="34" charset="0"/>
                          <a:ea typeface="Calibri" panose="020F0502020204030204" pitchFamily="34" charset="0"/>
                        </a:rPr>
                        <a:t>Monday through Friday except ERCOT 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35074">
                <a:tc>
                  <a:txBody>
                    <a:bodyPr/>
                    <a:lstStyle/>
                    <a:p>
                      <a:pPr marL="0" marR="0">
                        <a:spcBef>
                          <a:spcPts val="0"/>
                        </a:spcBef>
                        <a:spcAft>
                          <a:spcPts val="0"/>
                        </a:spcAft>
                      </a:pPr>
                      <a:r>
                        <a:rPr lang="en-US" sz="1100" dirty="0">
                          <a:solidFill>
                            <a:srgbClr val="00B050"/>
                          </a:solidFill>
                          <a:effectLst/>
                          <a:latin typeface="Arial" panose="020B0604020202020204" pitchFamily="34" charset="0"/>
                          <a:ea typeface="Calibri" panose="020F0502020204030204" pitchFamily="34" charset="0"/>
                        </a:rPr>
                        <a:t>Time Period </a:t>
                      </a:r>
                      <a:r>
                        <a:rPr lang="en-US" sz="1100" dirty="0" smtClean="0">
                          <a:solidFill>
                            <a:srgbClr val="00B050"/>
                          </a:solidFill>
                          <a:effectLst/>
                          <a:latin typeface="Arial" panose="020B0604020202020204" pitchFamily="34" charset="0"/>
                          <a:ea typeface="Calibri" panose="020F0502020204030204" pitchFamily="34" charset="0"/>
                        </a:rPr>
                        <a:t>2*</a:t>
                      </a:r>
                      <a:endParaRPr lang="en-US" sz="1100" dirty="0">
                        <a:solidFill>
                          <a:srgbClr val="00B05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a:t>
                      </a:r>
                      <a:r>
                        <a:rPr lang="en-US" sz="1100" dirty="0" smtClean="0">
                          <a:effectLst/>
                          <a:latin typeface="Arial" panose="020B0604020202020204" pitchFamily="34" charset="0"/>
                          <a:ea typeface="Calibri" panose="020F0502020204030204" pitchFamily="34" charset="0"/>
                        </a:rPr>
                        <a:t>1000 </a:t>
                      </a:r>
                      <a:r>
                        <a:rPr lang="en-US" sz="1100" dirty="0">
                          <a:effectLst/>
                          <a:latin typeface="Arial" panose="020B0604020202020204" pitchFamily="34" charset="0"/>
                          <a:ea typeface="Calibri" panose="020F0502020204030204" pitchFamily="34" charset="0"/>
                        </a:rPr>
                        <a:t>- 1300 </a:t>
                      </a:r>
                      <a:r>
                        <a:rPr lang="en-US" sz="1100" dirty="0" smtClean="0">
                          <a:effectLst/>
                          <a:latin typeface="Arial" panose="020B0604020202020204" pitchFamily="34" charset="0"/>
                          <a:ea typeface="Calibri" panose="020F0502020204030204" pitchFamily="34" charset="0"/>
                        </a:rPr>
                        <a:t>(9:00:00 </a:t>
                      </a:r>
                      <a:r>
                        <a:rPr lang="en-US" sz="1100" dirty="0">
                          <a:effectLst/>
                          <a:latin typeface="Arial" panose="020B0604020202020204" pitchFamily="34" charset="0"/>
                          <a:ea typeface="Calibri" panose="020F0502020204030204" pitchFamily="34" charset="0"/>
                        </a:rPr>
                        <a:t>a.m. to 1:00:00 p.m.)</a:t>
                      </a:r>
                    </a:p>
                    <a:p>
                      <a:pPr marL="0" marR="0">
                        <a:spcBef>
                          <a:spcPts val="0"/>
                        </a:spcBef>
                        <a:spcAft>
                          <a:spcPts val="0"/>
                        </a:spcAft>
                      </a:pPr>
                      <a:r>
                        <a:rPr lang="en-US" sz="1100" dirty="0">
                          <a:effectLst/>
                          <a:latin typeface="Arial" panose="020B0604020202020204" pitchFamily="34" charset="0"/>
                          <a:ea typeface="Calibri" panose="020F0502020204030204" pitchFamily="34" charset="0"/>
                        </a:rPr>
                        <a:t>Monday through Friday except ERCOT 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581">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Time Period </a:t>
                      </a:r>
                      <a:r>
                        <a:rPr lang="en-US" sz="1100" dirty="0" smtClean="0">
                          <a:effectLst/>
                          <a:latin typeface="Arial" panose="020B0604020202020204" pitchFamily="34" charset="0"/>
                          <a:ea typeface="Calibri" panose="020F0502020204030204" pitchFamily="34" charset="0"/>
                        </a:rPr>
                        <a:t>3*</a:t>
                      </a:r>
                      <a:endParaRPr lang="en-US" sz="1100" dirty="0">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1400 - 1600 (1:00:00 p.m. to 4:00:00 p.m.) Monday through Friday except ERCOT 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87023">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Time Period </a:t>
                      </a:r>
                      <a:r>
                        <a:rPr lang="en-US" sz="1100" dirty="0" smtClean="0">
                          <a:effectLst/>
                          <a:latin typeface="Arial" panose="020B0604020202020204" pitchFamily="34" charset="0"/>
                          <a:ea typeface="Calibri" panose="020F0502020204030204" pitchFamily="34" charset="0"/>
                        </a:rPr>
                        <a:t>4*</a:t>
                      </a:r>
                      <a:endParaRPr lang="en-US" sz="1100" dirty="0">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1700 - 1900 (4:00:00 p.m. to 7:00:00 p.m.) Monday through Friday except ERCOT 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48061">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Time Period </a:t>
                      </a:r>
                      <a:r>
                        <a:rPr lang="en-US" sz="1100" dirty="0" smtClean="0">
                          <a:effectLst/>
                          <a:latin typeface="Arial" panose="020B0604020202020204" pitchFamily="34" charset="0"/>
                          <a:ea typeface="Calibri" panose="020F0502020204030204" pitchFamily="34" charset="0"/>
                        </a:rPr>
                        <a:t>5*</a:t>
                      </a:r>
                      <a:endParaRPr lang="en-US" sz="1100" dirty="0">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2000 - 2200 (7:00:00 p.m. to 10:00:00 p.m.) Monday through Friday except ERCOT 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091">
                <a:tc>
                  <a:txBody>
                    <a:bodyPr/>
                    <a:lstStyle/>
                    <a:p>
                      <a:pPr marL="0" marR="0">
                        <a:spcBef>
                          <a:spcPts val="0"/>
                        </a:spcBef>
                        <a:spcAft>
                          <a:spcPts val="0"/>
                        </a:spcAft>
                      </a:pPr>
                      <a:r>
                        <a:rPr lang="en-US" sz="1100" dirty="0">
                          <a:solidFill>
                            <a:srgbClr val="00B050"/>
                          </a:solidFill>
                          <a:effectLst/>
                          <a:latin typeface="Arial" panose="020B0604020202020204" pitchFamily="34" charset="0"/>
                          <a:ea typeface="Calibri" panose="020F0502020204030204" pitchFamily="34" charset="0"/>
                        </a:rPr>
                        <a:t>Time Period </a:t>
                      </a:r>
                      <a:r>
                        <a:rPr lang="en-US" sz="1100" dirty="0" smtClean="0">
                          <a:solidFill>
                            <a:srgbClr val="00B050"/>
                          </a:solidFill>
                          <a:effectLst/>
                          <a:latin typeface="Arial" panose="020B0604020202020204" pitchFamily="34" charset="0"/>
                          <a:ea typeface="Calibri" panose="020F0502020204030204" pitchFamily="34" charset="0"/>
                        </a:rPr>
                        <a:t>6*</a:t>
                      </a:r>
                      <a:endParaRPr lang="en-US" sz="1100" dirty="0">
                        <a:solidFill>
                          <a:srgbClr val="00B05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a:t>
                      </a:r>
                      <a:r>
                        <a:rPr lang="en-US" sz="1100" dirty="0" smtClean="0">
                          <a:effectLst/>
                          <a:latin typeface="Arial" panose="020B0604020202020204" pitchFamily="34" charset="0"/>
                          <a:ea typeface="Calibri" panose="020F0502020204030204" pitchFamily="34" charset="0"/>
                        </a:rPr>
                        <a:t>0600 </a:t>
                      </a:r>
                      <a:r>
                        <a:rPr lang="en-US" sz="1100" dirty="0">
                          <a:effectLst/>
                          <a:latin typeface="Arial" panose="020B0604020202020204" pitchFamily="34" charset="0"/>
                          <a:ea typeface="Calibri" panose="020F0502020204030204" pitchFamily="34" charset="0"/>
                        </a:rPr>
                        <a:t>- </a:t>
                      </a:r>
                      <a:r>
                        <a:rPr lang="en-US" sz="1100" dirty="0" smtClean="0">
                          <a:effectLst/>
                          <a:latin typeface="Arial" panose="020B0604020202020204" pitchFamily="34" charset="0"/>
                          <a:ea typeface="Calibri" panose="020F0502020204030204" pitchFamily="34" charset="0"/>
                        </a:rPr>
                        <a:t>0900 (5:00:00 </a:t>
                      </a:r>
                      <a:r>
                        <a:rPr lang="en-US" sz="1100" dirty="0">
                          <a:effectLst/>
                          <a:latin typeface="Arial" panose="020B0604020202020204" pitchFamily="34" charset="0"/>
                          <a:ea typeface="Calibri" panose="020F0502020204030204" pitchFamily="34" charset="0"/>
                        </a:rPr>
                        <a:t>a</a:t>
                      </a:r>
                      <a:r>
                        <a:rPr lang="en-US" sz="1100" dirty="0" smtClean="0">
                          <a:effectLst/>
                          <a:latin typeface="Arial" panose="020B0604020202020204" pitchFamily="34" charset="0"/>
                          <a:ea typeface="Calibri" panose="020F0502020204030204" pitchFamily="34" charset="0"/>
                        </a:rPr>
                        <a:t>.m</a:t>
                      </a:r>
                      <a:r>
                        <a:rPr lang="en-US" sz="1100" dirty="0">
                          <a:effectLst/>
                          <a:latin typeface="Arial" panose="020B0604020202020204" pitchFamily="34" charset="0"/>
                          <a:ea typeface="Calibri" panose="020F0502020204030204" pitchFamily="34" charset="0"/>
                        </a:rPr>
                        <a:t>. to </a:t>
                      </a:r>
                      <a:r>
                        <a:rPr lang="en-US" sz="1100" dirty="0" smtClean="0">
                          <a:effectLst/>
                          <a:latin typeface="Arial" panose="020B0604020202020204" pitchFamily="34" charset="0"/>
                          <a:ea typeface="Calibri" panose="020F0502020204030204" pitchFamily="34" charset="0"/>
                        </a:rPr>
                        <a:t>9:00:00 </a:t>
                      </a:r>
                      <a:r>
                        <a:rPr lang="en-US" sz="1100" dirty="0">
                          <a:effectLst/>
                          <a:latin typeface="Arial" panose="020B0604020202020204" pitchFamily="34" charset="0"/>
                          <a:ea typeface="Calibri" panose="020F0502020204030204" pitchFamily="34" charset="0"/>
                        </a:rPr>
                        <a:t>a</a:t>
                      </a:r>
                      <a:r>
                        <a:rPr lang="en-US" sz="1100" dirty="0" smtClean="0">
                          <a:effectLst/>
                          <a:latin typeface="Arial" panose="020B0604020202020204" pitchFamily="34" charset="0"/>
                          <a:ea typeface="Calibri" panose="020F0502020204030204" pitchFamily="34" charset="0"/>
                        </a:rPr>
                        <a:t>.m</a:t>
                      </a:r>
                      <a:r>
                        <a:rPr lang="en-US" sz="1100" dirty="0">
                          <a:effectLst/>
                          <a:latin typeface="Arial" panose="020B0604020202020204" pitchFamily="34" charset="0"/>
                          <a:ea typeface="Calibri" panose="020F0502020204030204" pitchFamily="34" charset="0"/>
                        </a:rPr>
                        <a:t>.) </a:t>
                      </a:r>
                      <a:r>
                        <a:rPr lang="en-US" sz="1100" dirty="0" smtClean="0">
                          <a:effectLst/>
                          <a:latin typeface="Arial" panose="020B0604020202020204" pitchFamily="34" charset="0"/>
                          <a:ea typeface="Calibri" panose="020F0502020204030204" pitchFamily="34" charset="0"/>
                        </a:rPr>
                        <a:t>Weekend</a:t>
                      </a:r>
                      <a:r>
                        <a:rPr lang="en-US" sz="1100" baseline="0" dirty="0" smtClean="0">
                          <a:effectLst/>
                          <a:latin typeface="Arial" panose="020B0604020202020204" pitchFamily="34" charset="0"/>
                          <a:ea typeface="Calibri" panose="020F0502020204030204" pitchFamily="34" charset="0"/>
                        </a:rPr>
                        <a:t> and </a:t>
                      </a:r>
                      <a:r>
                        <a:rPr lang="en-US" sz="1100" dirty="0" smtClean="0">
                          <a:effectLst/>
                          <a:latin typeface="Arial" panose="020B0604020202020204" pitchFamily="34" charset="0"/>
                          <a:ea typeface="Calibri" panose="020F0502020204030204" pitchFamily="34" charset="0"/>
                        </a:rPr>
                        <a:t>ERCOT </a:t>
                      </a:r>
                      <a:r>
                        <a:rPr lang="en-US" sz="1100" dirty="0">
                          <a:effectLst/>
                          <a:latin typeface="Arial" panose="020B0604020202020204" pitchFamily="34" charset="0"/>
                          <a:ea typeface="Calibri" panose="020F0502020204030204" pitchFamily="34" charset="0"/>
                        </a:rPr>
                        <a:t>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091">
                <a:tc>
                  <a:txBody>
                    <a:bodyPr/>
                    <a:lstStyle/>
                    <a:p>
                      <a:pPr marL="0" marR="0">
                        <a:spcBef>
                          <a:spcPts val="0"/>
                        </a:spcBef>
                        <a:spcAft>
                          <a:spcPts val="0"/>
                        </a:spcAft>
                      </a:pPr>
                      <a:r>
                        <a:rPr lang="en-US" sz="1100" dirty="0">
                          <a:solidFill>
                            <a:srgbClr val="00B050"/>
                          </a:solidFill>
                          <a:effectLst/>
                          <a:latin typeface="Arial" panose="020B0604020202020204" pitchFamily="34" charset="0"/>
                          <a:ea typeface="Calibri" panose="020F0502020204030204" pitchFamily="34" charset="0"/>
                        </a:rPr>
                        <a:t>Time Period </a:t>
                      </a:r>
                      <a:r>
                        <a:rPr lang="en-US" sz="1100" dirty="0" smtClean="0">
                          <a:solidFill>
                            <a:srgbClr val="00B050"/>
                          </a:solidFill>
                          <a:effectLst/>
                          <a:latin typeface="Arial" panose="020B0604020202020204" pitchFamily="34" charset="0"/>
                          <a:ea typeface="Calibri" panose="020F0502020204030204" pitchFamily="34" charset="0"/>
                        </a:rPr>
                        <a:t>7*</a:t>
                      </a:r>
                      <a:endParaRPr lang="en-US" sz="1100" dirty="0">
                        <a:solidFill>
                          <a:srgbClr val="00B05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Hours Ending </a:t>
                      </a:r>
                      <a:r>
                        <a:rPr lang="en-US" sz="1100" dirty="0" smtClean="0">
                          <a:effectLst/>
                          <a:latin typeface="Arial" panose="020B0604020202020204" pitchFamily="34" charset="0"/>
                          <a:ea typeface="Calibri" panose="020F0502020204030204" pitchFamily="34" charset="0"/>
                        </a:rPr>
                        <a:t>1600 </a:t>
                      </a:r>
                      <a:r>
                        <a:rPr lang="en-US" sz="1100" dirty="0">
                          <a:effectLst/>
                          <a:latin typeface="Arial" panose="020B0604020202020204" pitchFamily="34" charset="0"/>
                          <a:ea typeface="Calibri" panose="020F0502020204030204" pitchFamily="34" charset="0"/>
                        </a:rPr>
                        <a:t>- </a:t>
                      </a:r>
                      <a:r>
                        <a:rPr lang="en-US" sz="1100" dirty="0" smtClean="0">
                          <a:effectLst/>
                          <a:latin typeface="Arial" panose="020B0604020202020204" pitchFamily="34" charset="0"/>
                          <a:ea typeface="Calibri" panose="020F0502020204030204" pitchFamily="34" charset="0"/>
                        </a:rPr>
                        <a:t>2100 (3:00:00 </a:t>
                      </a:r>
                      <a:r>
                        <a:rPr lang="en-US" sz="1100" dirty="0">
                          <a:effectLst/>
                          <a:latin typeface="Arial" panose="020B0604020202020204" pitchFamily="34" charset="0"/>
                          <a:ea typeface="Calibri" panose="020F0502020204030204" pitchFamily="34" charset="0"/>
                        </a:rPr>
                        <a:t>p.m. to </a:t>
                      </a:r>
                      <a:r>
                        <a:rPr lang="en-US" sz="1100" dirty="0" smtClean="0">
                          <a:effectLst/>
                          <a:latin typeface="Arial" panose="020B0604020202020204" pitchFamily="34" charset="0"/>
                          <a:ea typeface="Calibri" panose="020F0502020204030204" pitchFamily="34" charset="0"/>
                        </a:rPr>
                        <a:t>9:00:00 </a:t>
                      </a:r>
                      <a:r>
                        <a:rPr lang="en-US" sz="1100" dirty="0">
                          <a:effectLst/>
                          <a:latin typeface="Arial" panose="020B0604020202020204" pitchFamily="34" charset="0"/>
                          <a:ea typeface="Calibri" panose="020F0502020204030204" pitchFamily="34" charset="0"/>
                        </a:rPr>
                        <a:t>p.m.) </a:t>
                      </a:r>
                      <a:r>
                        <a:rPr lang="en-US" sz="1100" dirty="0" smtClean="0">
                          <a:effectLst/>
                          <a:latin typeface="Arial" panose="020B0604020202020204" pitchFamily="34" charset="0"/>
                          <a:ea typeface="Calibri" panose="020F0502020204030204" pitchFamily="34" charset="0"/>
                        </a:rPr>
                        <a:t>Weekend and ERCOT </a:t>
                      </a:r>
                      <a:r>
                        <a:rPr lang="en-US" sz="1100" dirty="0">
                          <a:effectLst/>
                          <a:latin typeface="Arial" panose="020B0604020202020204" pitchFamily="34" charset="0"/>
                          <a:ea typeface="Calibri" panose="020F0502020204030204" pitchFamily="34" charset="0"/>
                        </a:rPr>
                        <a:t>Holidays.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06091">
                <a:tc>
                  <a:txBody>
                    <a:bodyPr/>
                    <a:lstStyle/>
                    <a:p>
                      <a:pPr marL="0" marR="0">
                        <a:spcBef>
                          <a:spcPts val="0"/>
                        </a:spcBef>
                        <a:spcAft>
                          <a:spcPts val="0"/>
                        </a:spcAft>
                      </a:pPr>
                      <a:r>
                        <a:rPr lang="en-US" sz="1100" dirty="0">
                          <a:solidFill>
                            <a:srgbClr val="00B050"/>
                          </a:solidFill>
                          <a:effectLst/>
                          <a:latin typeface="Arial" panose="020B0604020202020204" pitchFamily="34" charset="0"/>
                          <a:ea typeface="Calibri" panose="020F0502020204030204" pitchFamily="34" charset="0"/>
                        </a:rPr>
                        <a:t>Time Period </a:t>
                      </a:r>
                      <a:r>
                        <a:rPr lang="en-US" sz="1100" dirty="0" smtClean="0">
                          <a:solidFill>
                            <a:srgbClr val="00B050"/>
                          </a:solidFill>
                          <a:effectLst/>
                          <a:latin typeface="Arial" panose="020B0604020202020204" pitchFamily="34" charset="0"/>
                          <a:ea typeface="Calibri" panose="020F0502020204030204" pitchFamily="34" charset="0"/>
                        </a:rPr>
                        <a:t>8*</a:t>
                      </a:r>
                      <a:endParaRPr lang="en-US" sz="1100" dirty="0">
                        <a:solidFill>
                          <a:srgbClr val="00B050"/>
                        </a:solidFill>
                        <a:effectLst/>
                        <a:latin typeface="Arial" panose="020B0604020202020204" pitchFamily="34" charset="0"/>
                        <a:ea typeface="Calibri" panose="020F0502020204030204" pitchFamily="34" charset="0"/>
                      </a:endParaRP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1100" dirty="0">
                          <a:effectLst/>
                          <a:latin typeface="Arial" panose="020B0604020202020204" pitchFamily="34" charset="0"/>
                          <a:ea typeface="Calibri" panose="020F0502020204030204" pitchFamily="34" charset="0"/>
                        </a:rPr>
                        <a:t>All other hours  </a:t>
                      </a:r>
                    </a:p>
                  </a:txBody>
                  <a:tcPr marL="51435" marR="51435"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5186696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smtClean="0"/>
              <a:t>Comparison between Existing and Proposed Time Periods</a:t>
            </a:r>
            <a:endParaRPr lang="en-US" sz="20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4</a:t>
            </a:fld>
            <a:endParaRPr lang="en-US"/>
          </a:p>
        </p:txBody>
      </p:sp>
      <p:sp>
        <p:nvSpPr>
          <p:cNvPr id="5" name="Rectangle 4"/>
          <p:cNvSpPr/>
          <p:nvPr/>
        </p:nvSpPr>
        <p:spPr>
          <a:xfrm>
            <a:off x="1793731" y="882650"/>
            <a:ext cx="1108075" cy="368300"/>
          </a:xfrm>
          <a:prstGeom prst="rect">
            <a:avLst/>
          </a:prstGeom>
        </p:spPr>
        <p:txBody>
          <a:bodyPr wrap="none">
            <a:spAutoFit/>
          </a:bodyPr>
          <a:lstStyle/>
          <a:p>
            <a:r>
              <a:rPr lang="en-US" dirty="0">
                <a:solidFill>
                  <a:srgbClr val="000000"/>
                </a:solidFill>
                <a:latin typeface="Calibri" panose="020F0502020204030204" pitchFamily="34" charset="0"/>
              </a:rPr>
              <a:t>Weekday</a:t>
            </a:r>
            <a:r>
              <a:rPr lang="en-US" dirty="0"/>
              <a:t> </a:t>
            </a:r>
          </a:p>
        </p:txBody>
      </p:sp>
      <p:sp>
        <p:nvSpPr>
          <p:cNvPr id="10" name="Rectangle 9"/>
          <p:cNvSpPr/>
          <p:nvPr/>
        </p:nvSpPr>
        <p:spPr>
          <a:xfrm>
            <a:off x="5867400" y="749893"/>
            <a:ext cx="2186945" cy="369332"/>
          </a:xfrm>
          <a:prstGeom prst="rect">
            <a:avLst/>
          </a:prstGeom>
        </p:spPr>
        <p:txBody>
          <a:bodyPr wrap="none">
            <a:spAutoFit/>
          </a:bodyPr>
          <a:lstStyle/>
          <a:p>
            <a:r>
              <a:rPr lang="en-US" dirty="0" smtClean="0">
                <a:solidFill>
                  <a:srgbClr val="000000"/>
                </a:solidFill>
                <a:latin typeface="Calibri" panose="020F0502020204030204" pitchFamily="34" charset="0"/>
              </a:rPr>
              <a:t>Weekend &amp; Holidays</a:t>
            </a:r>
            <a:r>
              <a:rPr lang="en-US" dirty="0" smtClean="0"/>
              <a:t> </a:t>
            </a:r>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152401794"/>
              </p:ext>
            </p:extLst>
          </p:nvPr>
        </p:nvGraphicFramePr>
        <p:xfrm>
          <a:off x="762000" y="1524000"/>
          <a:ext cx="3323939" cy="4351344"/>
        </p:xfrm>
        <a:graphic>
          <a:graphicData uri="http://schemas.openxmlformats.org/drawingml/2006/table">
            <a:tbl>
              <a:tblPr/>
              <a:tblGrid>
                <a:gridCol w="579651"/>
                <a:gridCol w="1267988"/>
                <a:gridCol w="1476300"/>
              </a:tblGrid>
              <a:tr h="181306">
                <a:tc>
                  <a:txBody>
                    <a:bodyPr/>
                    <a:lstStyle/>
                    <a:p>
                      <a:pPr algn="l" fontAlgn="b"/>
                      <a:r>
                        <a:rPr lang="en-US" sz="1000" b="0" i="0" u="none" strike="noStrike">
                          <a:solidFill>
                            <a:srgbClr val="000000"/>
                          </a:solidFill>
                          <a:effectLst/>
                          <a:latin typeface="Calibri" panose="020F0502020204030204" pitchFamily="34" charset="0"/>
                        </a:rPr>
                        <a:t>HE01</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HE02</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HE05</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HE06</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HE07</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HE08</a:t>
                      </a:r>
                    </a:p>
                  </a:txBody>
                  <a:tcPr marL="9065" marR="9065" marT="9065" marB="0" anchor="b">
                    <a:lnL>
                      <a:noFill/>
                    </a:lnL>
                    <a:lnR>
                      <a:noFill/>
                    </a:lnR>
                    <a:lnT>
                      <a:noFill/>
                    </a:lnT>
                    <a:lnB>
                      <a:noFill/>
                    </a:lnB>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HE09</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0006"/>
                          </a:solidFill>
                          <a:effectLst/>
                          <a:latin typeface="Calibri" panose="020F0502020204030204" pitchFamily="34" charset="0"/>
                        </a:rPr>
                        <a:t>Time Period 1*</a:t>
                      </a:r>
                    </a:p>
                  </a:txBody>
                  <a:tcPr marL="9065" marR="9065" marT="9065" marB="0" anchor="b">
                    <a:lnL>
                      <a:noFill/>
                    </a:lnL>
                    <a:lnR>
                      <a:noFill/>
                    </a:lnR>
                    <a:lnT>
                      <a:noFill/>
                    </a:lnT>
                    <a:lnB>
                      <a:noFill/>
                    </a:lnB>
                    <a:solidFill>
                      <a:srgbClr val="FCE4D6"/>
                    </a:solidFill>
                  </a:tcPr>
                </a:tc>
              </a:tr>
              <a:tr h="181306">
                <a:tc>
                  <a:txBody>
                    <a:bodyPr/>
                    <a:lstStyle/>
                    <a:p>
                      <a:pPr algn="l" fontAlgn="b"/>
                      <a:r>
                        <a:rPr lang="en-US" sz="1000" b="0" i="0" u="none" strike="noStrike">
                          <a:solidFill>
                            <a:srgbClr val="000000"/>
                          </a:solidFill>
                          <a:effectLst/>
                          <a:latin typeface="Calibri" panose="020F0502020204030204" pitchFamily="34" charset="0"/>
                        </a:rPr>
                        <a:t>HE10</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HE11</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HE12</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a:noFill/>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HE13</a:t>
                      </a:r>
                    </a:p>
                  </a:txBody>
                  <a:tcPr marL="9065" marR="9065" marT="9065" marB="0" anchor="b">
                    <a:lnL>
                      <a:noFill/>
                    </a:lnL>
                    <a:lnR>
                      <a:noFill/>
                    </a:lnR>
                    <a:lnT>
                      <a:noFill/>
                    </a:lnT>
                    <a:lnB>
                      <a:noFill/>
                    </a:lnB>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w="6350" cap="flat" cmpd="sng" algn="ctr">
                      <a:solidFill>
                        <a:srgbClr val="B2B2B2"/>
                      </a:solidFill>
                      <a:prstDash val="solid"/>
                      <a:round/>
                      <a:headEnd type="none" w="med" len="med"/>
                      <a:tailEnd type="none" w="med" len="med"/>
                    </a:lnB>
                    <a:solidFill>
                      <a:srgbClr val="FFFF00"/>
                    </a:solidFill>
                  </a:tcPr>
                </a:tc>
                <a:tc>
                  <a:txBody>
                    <a:bodyPr/>
                    <a:lstStyle/>
                    <a:p>
                      <a:pPr algn="l" fontAlgn="b"/>
                      <a:r>
                        <a:rPr lang="en-US" sz="1000" b="0" i="0" u="none" strike="noStrike">
                          <a:solidFill>
                            <a:srgbClr val="9C6500"/>
                          </a:solidFill>
                          <a:effectLst/>
                          <a:latin typeface="Calibri" panose="020F0502020204030204" pitchFamily="34" charset="0"/>
                        </a:rPr>
                        <a:t>Time Period 2*</a:t>
                      </a:r>
                    </a:p>
                  </a:txBody>
                  <a:tcPr marL="9065" marR="9065" marT="9065" marB="0" anchor="b">
                    <a:lnL>
                      <a:noFill/>
                    </a:lnL>
                    <a:lnR>
                      <a:noFill/>
                    </a:lnR>
                    <a:lnT>
                      <a:noFill/>
                    </a:lnT>
                    <a:lnB w="6350" cap="flat" cmpd="sng" algn="ctr">
                      <a:solidFill>
                        <a:srgbClr val="B2B2B2"/>
                      </a:solidFill>
                      <a:prstDash val="solid"/>
                      <a:round/>
                      <a:headEnd type="none" w="med" len="med"/>
                      <a:tailEnd type="none" w="med" len="med"/>
                    </a:lnB>
                    <a:solidFill>
                      <a:srgbClr val="FFFF00"/>
                    </a:solidFill>
                  </a:tcPr>
                </a:tc>
              </a:tr>
              <a:tr h="181306">
                <a:tc>
                  <a:txBody>
                    <a:bodyPr/>
                    <a:lstStyle/>
                    <a:p>
                      <a:pPr algn="l" fontAlgn="b"/>
                      <a:r>
                        <a:rPr lang="en-US" sz="1000" b="0" i="0" u="none" strike="noStrike">
                          <a:solidFill>
                            <a:srgbClr val="000000"/>
                          </a:solidFill>
                          <a:effectLst/>
                          <a:latin typeface="Calibri" panose="020F0502020204030204" pitchFamily="34" charset="0"/>
                        </a:rPr>
                        <a:t>HE14</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r>
              <a:tr h="181306">
                <a:tc>
                  <a:txBody>
                    <a:bodyPr/>
                    <a:lstStyle/>
                    <a:p>
                      <a:pPr algn="l" fontAlgn="b"/>
                      <a:r>
                        <a:rPr lang="en-US" sz="1000" b="0" i="0" u="none" strike="noStrike">
                          <a:solidFill>
                            <a:srgbClr val="000000"/>
                          </a:solidFill>
                          <a:effectLst/>
                          <a:latin typeface="Calibri" panose="020F0502020204030204" pitchFamily="34" charset="0"/>
                        </a:rPr>
                        <a:t>HE15</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r>
              <a:tr h="181306">
                <a:tc>
                  <a:txBody>
                    <a:bodyPr/>
                    <a:lstStyle/>
                    <a:p>
                      <a:pPr algn="l" fontAlgn="b"/>
                      <a:r>
                        <a:rPr lang="en-US" sz="1000" b="0" i="0" u="none" strike="noStrike">
                          <a:solidFill>
                            <a:srgbClr val="000000"/>
                          </a:solidFill>
                          <a:effectLst/>
                          <a:latin typeface="Calibri" panose="020F0502020204030204" pitchFamily="34" charset="0"/>
                        </a:rPr>
                        <a:t>HE16</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c>
                  <a:txBody>
                    <a:bodyPr/>
                    <a:lstStyle/>
                    <a:p>
                      <a:pPr algn="l" fontAlgn="b"/>
                      <a:r>
                        <a:rPr lang="en-US" sz="1000" b="0" i="0" u="none" strike="noStrike">
                          <a:solidFill>
                            <a:srgbClr val="000000"/>
                          </a:solidFill>
                          <a:effectLst/>
                          <a:latin typeface="Calibri" panose="020F0502020204030204" pitchFamily="34" charset="0"/>
                        </a:rPr>
                        <a:t>Time Period 3*</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00B0F0"/>
                    </a:solidFill>
                  </a:tcPr>
                </a:tc>
              </a:tr>
              <a:tr h="181306">
                <a:tc>
                  <a:txBody>
                    <a:bodyPr/>
                    <a:lstStyle/>
                    <a:p>
                      <a:pPr algn="l" fontAlgn="b"/>
                      <a:r>
                        <a:rPr lang="en-US" sz="1000" b="0" i="0" u="none" strike="noStrike">
                          <a:solidFill>
                            <a:srgbClr val="000000"/>
                          </a:solidFill>
                          <a:effectLst/>
                          <a:latin typeface="Calibri" panose="020F0502020204030204" pitchFamily="34" charset="0"/>
                        </a:rPr>
                        <a:t>HE17</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r>
              <a:tr h="181306">
                <a:tc>
                  <a:txBody>
                    <a:bodyPr/>
                    <a:lstStyle/>
                    <a:p>
                      <a:pPr algn="l" fontAlgn="b"/>
                      <a:r>
                        <a:rPr lang="en-US" sz="1000" b="0" i="0" u="none" strike="noStrike">
                          <a:solidFill>
                            <a:srgbClr val="000000"/>
                          </a:solidFill>
                          <a:effectLst/>
                          <a:latin typeface="Calibri" panose="020F0502020204030204" pitchFamily="34" charset="0"/>
                        </a:rPr>
                        <a:t>HE18</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r>
              <a:tr h="181306">
                <a:tc>
                  <a:txBody>
                    <a:bodyPr/>
                    <a:lstStyle/>
                    <a:p>
                      <a:pPr algn="l" fontAlgn="b"/>
                      <a:r>
                        <a:rPr lang="en-US" sz="1000" b="0" i="0" u="none" strike="noStrike">
                          <a:solidFill>
                            <a:srgbClr val="000000"/>
                          </a:solidFill>
                          <a:effectLst/>
                          <a:latin typeface="Calibri" panose="020F0502020204030204" pitchFamily="34" charset="0"/>
                        </a:rPr>
                        <a:t>HE19</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c>
                  <a:txBody>
                    <a:bodyPr/>
                    <a:lstStyle/>
                    <a:p>
                      <a:pPr algn="l" fontAlgn="b"/>
                      <a:r>
                        <a:rPr lang="en-US" sz="1000" b="0" i="0" u="none" strike="noStrike">
                          <a:solidFill>
                            <a:srgbClr val="000000"/>
                          </a:solidFill>
                          <a:effectLst/>
                          <a:latin typeface="Calibri" panose="020F0502020204030204" pitchFamily="34" charset="0"/>
                        </a:rPr>
                        <a:t>Time Period 4*</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w="6350" cap="flat" cmpd="sng" algn="ctr">
                      <a:solidFill>
                        <a:srgbClr val="B2B2B2"/>
                      </a:solidFill>
                      <a:prstDash val="solid"/>
                      <a:round/>
                      <a:headEnd type="none" w="med" len="med"/>
                      <a:tailEnd type="none" w="med" len="med"/>
                    </a:lnB>
                    <a:solidFill>
                      <a:srgbClr val="F8CBAD"/>
                    </a:solidFill>
                  </a:tcPr>
                </a:tc>
              </a:tr>
              <a:tr h="181306">
                <a:tc>
                  <a:txBody>
                    <a:bodyPr/>
                    <a:lstStyle/>
                    <a:p>
                      <a:pPr algn="l" fontAlgn="b"/>
                      <a:r>
                        <a:rPr lang="en-US" sz="1000" b="0" i="0" u="none" strike="noStrike">
                          <a:solidFill>
                            <a:srgbClr val="000000"/>
                          </a:solidFill>
                          <a:effectLst/>
                          <a:latin typeface="Calibri" panose="020F0502020204030204" pitchFamily="34" charset="0"/>
                        </a:rPr>
                        <a:t>HE20</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w="6350" cap="flat" cmpd="sng" algn="ctr">
                      <a:solidFill>
                        <a:srgbClr val="B2B2B2"/>
                      </a:solidFill>
                      <a:prstDash val="solid"/>
                      <a:round/>
                      <a:headEnd type="none" w="med" len="med"/>
                      <a:tailEnd type="none" w="med" len="med"/>
                    </a:lnT>
                    <a:lnB>
                      <a:noFill/>
                    </a:lnB>
                    <a:solidFill>
                      <a:srgbClr val="D9E1F2"/>
                    </a:solidFill>
                  </a:tcPr>
                </a:tc>
              </a:tr>
              <a:tr h="181306">
                <a:tc>
                  <a:txBody>
                    <a:bodyPr/>
                    <a:lstStyle/>
                    <a:p>
                      <a:pPr algn="l" fontAlgn="b"/>
                      <a:r>
                        <a:rPr lang="en-US" sz="1000" b="0" i="0" u="none" strike="noStrike">
                          <a:solidFill>
                            <a:srgbClr val="000000"/>
                          </a:solidFill>
                          <a:effectLst/>
                          <a:latin typeface="Calibri" panose="020F0502020204030204" pitchFamily="34" charset="0"/>
                        </a:rPr>
                        <a:t>HE21</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r>
              <a:tr h="181306">
                <a:tc>
                  <a:txBody>
                    <a:bodyPr/>
                    <a:lstStyle/>
                    <a:p>
                      <a:pPr algn="l" fontAlgn="b"/>
                      <a:r>
                        <a:rPr lang="en-US" sz="1000" b="0" i="0" u="none" strike="noStrike">
                          <a:solidFill>
                            <a:srgbClr val="000000"/>
                          </a:solidFill>
                          <a:effectLst/>
                          <a:latin typeface="Calibri" panose="020F0502020204030204" pitchFamily="34" charset="0"/>
                        </a:rPr>
                        <a:t>HE22</a:t>
                      </a:r>
                    </a:p>
                  </a:txBody>
                  <a:tcPr marL="9065" marR="9065" marT="9065" marB="0" anchor="b">
                    <a:lnL>
                      <a:noFill/>
                    </a:lnL>
                    <a:lnR w="6350" cap="flat" cmpd="sng" algn="ctr">
                      <a:solidFill>
                        <a:srgbClr val="B2B2B2"/>
                      </a:solidFill>
                      <a:prstDash val="solid"/>
                      <a:round/>
                      <a:headEnd type="none" w="med" len="med"/>
                      <a:tailEnd type="none" w="med" len="med"/>
                    </a:lnR>
                    <a:lnT>
                      <a:noFill/>
                    </a:lnT>
                    <a:lnB>
                      <a:noFill/>
                    </a:lnB>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c>
                  <a:txBody>
                    <a:bodyPr/>
                    <a:lstStyle/>
                    <a:p>
                      <a:pPr algn="l" fontAlgn="b"/>
                      <a:r>
                        <a:rPr lang="en-US" sz="1000" b="0" i="0" u="none" strike="noStrike">
                          <a:solidFill>
                            <a:srgbClr val="000000"/>
                          </a:solidFill>
                          <a:effectLst/>
                          <a:latin typeface="Calibri" panose="020F0502020204030204" pitchFamily="34" charset="0"/>
                        </a:rPr>
                        <a:t>Time Period 5*</a:t>
                      </a:r>
                    </a:p>
                  </a:txBody>
                  <a:tcPr marL="9065" marR="9065" marT="9065" marB="0" anchor="b">
                    <a:lnL w="6350" cap="flat" cmpd="sng" algn="ctr">
                      <a:solidFill>
                        <a:srgbClr val="B2B2B2"/>
                      </a:solidFill>
                      <a:prstDash val="solid"/>
                      <a:round/>
                      <a:headEnd type="none" w="med" len="med"/>
                      <a:tailEnd type="none" w="med" len="med"/>
                    </a:lnL>
                    <a:lnR w="6350" cap="flat" cmpd="sng" algn="ctr">
                      <a:solidFill>
                        <a:srgbClr val="B2B2B2"/>
                      </a:solidFill>
                      <a:prstDash val="solid"/>
                      <a:round/>
                      <a:headEnd type="none" w="med" len="med"/>
                      <a:tailEnd type="none" w="med" len="med"/>
                    </a:lnR>
                    <a:lnT>
                      <a:noFill/>
                    </a:lnT>
                    <a:lnB>
                      <a:noFill/>
                    </a:lnB>
                    <a:solidFill>
                      <a:srgbClr val="D9E1F2"/>
                    </a:solidFill>
                  </a:tcPr>
                </a:tc>
              </a:tr>
              <a:tr h="181306">
                <a:tc>
                  <a:txBody>
                    <a:bodyPr/>
                    <a:lstStyle/>
                    <a:p>
                      <a:pPr algn="l" fontAlgn="b"/>
                      <a:r>
                        <a:rPr lang="en-US" sz="1000" b="0" i="0" u="none" strike="noStrike">
                          <a:solidFill>
                            <a:srgbClr val="000000"/>
                          </a:solidFill>
                          <a:effectLst/>
                          <a:latin typeface="Calibri" panose="020F0502020204030204" pitchFamily="34" charset="0"/>
                        </a:rPr>
                        <a:t>HE23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HE24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dirty="0">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3945916561"/>
              </p:ext>
            </p:extLst>
          </p:nvPr>
        </p:nvGraphicFramePr>
        <p:xfrm>
          <a:off x="5032583" y="1524000"/>
          <a:ext cx="3021762" cy="4351344"/>
        </p:xfrm>
        <a:graphic>
          <a:graphicData uri="http://schemas.openxmlformats.org/drawingml/2006/table">
            <a:tbl>
              <a:tblPr/>
              <a:tblGrid>
                <a:gridCol w="579020"/>
                <a:gridCol w="1329937"/>
                <a:gridCol w="1112805"/>
              </a:tblGrid>
              <a:tr h="181306">
                <a:tc>
                  <a:txBody>
                    <a:bodyPr/>
                    <a:lstStyle/>
                    <a:p>
                      <a:pPr algn="l" fontAlgn="b"/>
                      <a:r>
                        <a:rPr lang="en-US" sz="1000" b="0" i="0" u="none" strike="noStrike" dirty="0" err="1">
                          <a:solidFill>
                            <a:srgbClr val="000000"/>
                          </a:solidFill>
                          <a:effectLst/>
                          <a:latin typeface="Calibri" panose="020F0502020204030204" pitchFamily="34" charset="0"/>
                        </a:rPr>
                        <a:t>HE01</a:t>
                      </a:r>
                      <a:endParaRPr lang="en-US" sz="1000" b="0" i="0" u="none" strike="noStrike" dirty="0">
                        <a:solidFill>
                          <a:srgbClr val="000000"/>
                        </a:solidFill>
                        <a:effectLst/>
                        <a:latin typeface="Calibri" panose="020F0502020204030204" pitchFamily="34" charset="0"/>
                      </a:endParaRP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HE02</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HE05</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HE06</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HE07</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HE08</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HE09</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6*</a:t>
                      </a:r>
                    </a:p>
                  </a:txBody>
                  <a:tcPr marL="9065" marR="9065" marT="9065" marB="0" anchor="b">
                    <a:lnL>
                      <a:noFill/>
                    </a:lnL>
                    <a:lnR>
                      <a:noFill/>
                    </a:lnR>
                    <a:lnT>
                      <a:noFill/>
                    </a:lnT>
                    <a:lnB>
                      <a:noFill/>
                    </a:lnB>
                    <a:solidFill>
                      <a:srgbClr val="D0CECE"/>
                    </a:solidFill>
                  </a:tcPr>
                </a:tc>
              </a:tr>
              <a:tr h="181306">
                <a:tc>
                  <a:txBody>
                    <a:bodyPr/>
                    <a:lstStyle/>
                    <a:p>
                      <a:pPr algn="l" fontAlgn="b"/>
                      <a:r>
                        <a:rPr lang="en-US" sz="1000" b="0" i="0" u="none" strike="noStrike">
                          <a:solidFill>
                            <a:srgbClr val="000000"/>
                          </a:solidFill>
                          <a:effectLst/>
                          <a:latin typeface="Calibri" panose="020F0502020204030204" pitchFamily="34" charset="0"/>
                        </a:rPr>
                        <a:t>HE10</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HE11</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HE12</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HE14</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HE15</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HE16</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7*</a:t>
                      </a:r>
                    </a:p>
                  </a:txBody>
                  <a:tcPr marL="9065" marR="9065" marT="9065" marB="0" anchor="b">
                    <a:lnL>
                      <a:noFill/>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HE17</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7*</a:t>
                      </a:r>
                    </a:p>
                  </a:txBody>
                  <a:tcPr marL="9065" marR="9065" marT="9065" marB="0" anchor="b">
                    <a:lnL>
                      <a:noFill/>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HE18</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7*</a:t>
                      </a:r>
                    </a:p>
                  </a:txBody>
                  <a:tcPr marL="9065" marR="9065" marT="9065" marB="0" anchor="b">
                    <a:lnL>
                      <a:noFill/>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HE19</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7*</a:t>
                      </a:r>
                    </a:p>
                  </a:txBody>
                  <a:tcPr marL="9065" marR="9065" marT="9065" marB="0" anchor="b">
                    <a:lnL>
                      <a:noFill/>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HE20</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7*</a:t>
                      </a:r>
                    </a:p>
                  </a:txBody>
                  <a:tcPr marL="9065" marR="9065" marT="9065" marB="0" anchor="b">
                    <a:lnL>
                      <a:noFill/>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HE21</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0000"/>
                          </a:solidFill>
                          <a:effectLst/>
                          <a:latin typeface="Calibri" panose="020F0502020204030204" pitchFamily="34" charset="0"/>
                        </a:rPr>
                        <a:t>Time Period 7*</a:t>
                      </a:r>
                    </a:p>
                  </a:txBody>
                  <a:tcPr marL="9065" marR="9065" marT="9065" marB="0" anchor="b">
                    <a:lnL>
                      <a:noFill/>
                    </a:lnL>
                    <a:lnR>
                      <a:noFill/>
                    </a:lnR>
                    <a:lnT>
                      <a:noFill/>
                    </a:lnT>
                    <a:lnB>
                      <a:noFill/>
                    </a:lnB>
                    <a:solidFill>
                      <a:srgbClr val="FFD966"/>
                    </a:solidFill>
                  </a:tcPr>
                </a:tc>
              </a:tr>
              <a:tr h="181306">
                <a:tc>
                  <a:txBody>
                    <a:bodyPr/>
                    <a:lstStyle/>
                    <a:p>
                      <a:pPr algn="l" fontAlgn="b"/>
                      <a:r>
                        <a:rPr lang="en-US" sz="1000" b="0" i="0" u="none" strike="noStrike">
                          <a:solidFill>
                            <a:srgbClr val="000000"/>
                          </a:solidFill>
                          <a:effectLst/>
                          <a:latin typeface="Calibri" panose="020F0502020204030204" pitchFamily="34" charset="0"/>
                        </a:rPr>
                        <a:t>HE22</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a:solidFill>
                            <a:srgbClr val="000000"/>
                          </a:solidFill>
                          <a:effectLst/>
                          <a:latin typeface="Calibri" panose="020F0502020204030204" pitchFamily="34" charset="0"/>
                        </a:rPr>
                        <a:t>HE23</a:t>
                      </a: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r h="181306">
                <a:tc>
                  <a:txBody>
                    <a:bodyPr/>
                    <a:lstStyle/>
                    <a:p>
                      <a:pPr algn="l" fontAlgn="b"/>
                      <a:r>
                        <a:rPr lang="en-US" sz="1000" b="0" i="0" u="none" strike="noStrike" dirty="0" err="1">
                          <a:solidFill>
                            <a:srgbClr val="000000"/>
                          </a:solidFill>
                          <a:effectLst/>
                          <a:latin typeface="Calibri" panose="020F0502020204030204" pitchFamily="34" charset="0"/>
                        </a:rPr>
                        <a:t>HE24</a:t>
                      </a:r>
                      <a:endParaRPr lang="en-US" sz="1000" b="0" i="0" u="none" strike="noStrike" dirty="0">
                        <a:solidFill>
                          <a:srgbClr val="000000"/>
                        </a:solidFill>
                        <a:effectLst/>
                        <a:latin typeface="Calibri" panose="020F0502020204030204" pitchFamily="34" charset="0"/>
                      </a:endParaRPr>
                    </a:p>
                  </a:txBody>
                  <a:tcPr marL="9065" marR="9065" marT="9065" marB="0" anchor="b">
                    <a:lnL>
                      <a:noFill/>
                    </a:lnL>
                    <a:lnR>
                      <a:noFill/>
                    </a:lnR>
                    <a:lnT>
                      <a:noFill/>
                    </a:lnT>
                    <a:lnB>
                      <a:noFill/>
                    </a:lnB>
                  </a:tcPr>
                </a:tc>
                <a:tc>
                  <a:txBody>
                    <a:bodyPr/>
                    <a:lstStyle/>
                    <a:p>
                      <a:pPr algn="l" fontAlgn="b"/>
                      <a:r>
                        <a:rPr lang="en-US" sz="1000" b="0" i="0" u="none" strike="noStrike">
                          <a:solidFill>
                            <a:srgbClr val="006100"/>
                          </a:solidFill>
                          <a:effectLst/>
                          <a:latin typeface="Calibri" panose="020F0502020204030204" pitchFamily="34" charset="0"/>
                        </a:rPr>
                        <a:t>Time Period 6</a:t>
                      </a:r>
                    </a:p>
                  </a:txBody>
                  <a:tcPr marL="9065" marR="9065" marT="9065" marB="0" anchor="b">
                    <a:lnL>
                      <a:noFill/>
                    </a:lnL>
                    <a:lnR>
                      <a:noFill/>
                    </a:lnR>
                    <a:lnT>
                      <a:noFill/>
                    </a:lnT>
                    <a:lnB>
                      <a:noFill/>
                    </a:lnB>
                    <a:solidFill>
                      <a:srgbClr val="E2EFDA"/>
                    </a:solidFill>
                  </a:tcPr>
                </a:tc>
                <a:tc>
                  <a:txBody>
                    <a:bodyPr/>
                    <a:lstStyle/>
                    <a:p>
                      <a:pPr algn="l" fontAlgn="b"/>
                      <a:r>
                        <a:rPr lang="en-US" sz="1000" b="0" i="0" u="none" strike="noStrike" dirty="0">
                          <a:solidFill>
                            <a:srgbClr val="006100"/>
                          </a:solidFill>
                          <a:effectLst/>
                          <a:latin typeface="Calibri" panose="020F0502020204030204" pitchFamily="34" charset="0"/>
                        </a:rPr>
                        <a:t>Time Period 8*</a:t>
                      </a:r>
                    </a:p>
                  </a:txBody>
                  <a:tcPr marL="9065" marR="9065" marT="9065" marB="0" anchor="b">
                    <a:lnL>
                      <a:noFill/>
                    </a:lnL>
                    <a:lnR>
                      <a:noFill/>
                    </a:lnR>
                    <a:lnT>
                      <a:noFill/>
                    </a:lnT>
                    <a:lnB>
                      <a:noFill/>
                    </a:lnB>
                    <a:solidFill>
                      <a:srgbClr val="E2EFDA"/>
                    </a:solidFill>
                  </a:tcPr>
                </a:tc>
              </a:tr>
            </a:tbl>
          </a:graphicData>
        </a:graphic>
      </p:graphicFrame>
    </p:spTree>
    <p:extLst>
      <p:ext uri="{BB962C8B-B14F-4D97-AF65-F5344CB8AC3E}">
        <p14:creationId xmlns:p14="http://schemas.microsoft.com/office/powerpoint/2010/main" val="186989606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Load Ramp Risk Factor</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5</a:t>
            </a:fld>
            <a:endParaRPr lang="en-US"/>
          </a:p>
        </p:txBody>
      </p:sp>
      <p:pic>
        <p:nvPicPr>
          <p:cNvPr id="7" name="Picture 6"/>
          <p:cNvPicPr>
            <a:picLocks noChangeAspect="1"/>
          </p:cNvPicPr>
          <p:nvPr/>
        </p:nvPicPr>
        <p:blipFill>
          <a:blip r:embed="rId2"/>
          <a:stretch>
            <a:fillRect/>
          </a:stretch>
        </p:blipFill>
        <p:spPr>
          <a:xfrm>
            <a:off x="1049502" y="762630"/>
            <a:ext cx="7121195" cy="5342491"/>
          </a:xfrm>
          <a:prstGeom prst="rect">
            <a:avLst/>
          </a:prstGeom>
        </p:spPr>
      </p:pic>
    </p:spTree>
    <p:extLst>
      <p:ext uri="{BB962C8B-B14F-4D97-AF65-F5344CB8AC3E}">
        <p14:creationId xmlns:p14="http://schemas.microsoft.com/office/powerpoint/2010/main" val="39932357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Net Load Profile</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6</a:t>
            </a:fld>
            <a:endParaRPr lang="en-US"/>
          </a:p>
        </p:txBody>
      </p:sp>
      <p:pic>
        <p:nvPicPr>
          <p:cNvPr id="6" name="Picture 5"/>
          <p:cNvPicPr preferRelativeResize="0">
            <a:picLocks/>
          </p:cNvPicPr>
          <p:nvPr/>
        </p:nvPicPr>
        <p:blipFill>
          <a:blip r:embed="rId2"/>
          <a:stretch>
            <a:fillRect/>
          </a:stretch>
        </p:blipFill>
        <p:spPr>
          <a:xfrm>
            <a:off x="177329" y="609600"/>
            <a:ext cx="4114800" cy="2834640"/>
          </a:xfrm>
          <a:prstGeom prst="rect">
            <a:avLst/>
          </a:prstGeom>
        </p:spPr>
      </p:pic>
      <p:pic>
        <p:nvPicPr>
          <p:cNvPr id="7" name="Picture 6"/>
          <p:cNvPicPr preferRelativeResize="0">
            <a:picLocks/>
          </p:cNvPicPr>
          <p:nvPr/>
        </p:nvPicPr>
        <p:blipFill>
          <a:blip r:embed="rId3"/>
          <a:stretch>
            <a:fillRect/>
          </a:stretch>
        </p:blipFill>
        <p:spPr>
          <a:xfrm>
            <a:off x="4508264" y="685800"/>
            <a:ext cx="4114800" cy="2834640"/>
          </a:xfrm>
          <a:prstGeom prst="rect">
            <a:avLst/>
          </a:prstGeom>
        </p:spPr>
      </p:pic>
      <p:pic>
        <p:nvPicPr>
          <p:cNvPr id="8" name="Picture 7"/>
          <p:cNvPicPr preferRelativeResize="0">
            <a:picLocks/>
          </p:cNvPicPr>
          <p:nvPr/>
        </p:nvPicPr>
        <p:blipFill>
          <a:blip r:embed="rId4"/>
          <a:stretch>
            <a:fillRect/>
          </a:stretch>
        </p:blipFill>
        <p:spPr>
          <a:xfrm>
            <a:off x="170401" y="3594765"/>
            <a:ext cx="4114800" cy="2834640"/>
          </a:xfrm>
          <a:prstGeom prst="rect">
            <a:avLst/>
          </a:prstGeom>
        </p:spPr>
      </p:pic>
      <p:pic>
        <p:nvPicPr>
          <p:cNvPr id="9" name="Picture 8"/>
          <p:cNvPicPr preferRelativeResize="0">
            <a:picLocks/>
          </p:cNvPicPr>
          <p:nvPr/>
        </p:nvPicPr>
        <p:blipFill>
          <a:blip r:embed="rId5"/>
          <a:stretch>
            <a:fillRect/>
          </a:stretch>
        </p:blipFill>
        <p:spPr>
          <a:xfrm>
            <a:off x="4610100" y="3548807"/>
            <a:ext cx="4114800" cy="2834640"/>
          </a:xfrm>
          <a:prstGeom prst="rect">
            <a:avLst/>
          </a:prstGeom>
        </p:spPr>
      </p:pic>
    </p:spTree>
    <p:extLst>
      <p:ext uri="{BB962C8B-B14F-4D97-AF65-F5344CB8AC3E}">
        <p14:creationId xmlns:p14="http://schemas.microsoft.com/office/powerpoint/2010/main" val="385954647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US" dirty="0" smtClean="0"/>
              <a:t>Questions?</a:t>
            </a:r>
            <a:endParaRPr lang="en-US"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7</a:t>
            </a:fld>
            <a:endParaRPr lang="en-US"/>
          </a:p>
        </p:txBody>
      </p:sp>
    </p:spTree>
    <p:extLst>
      <p:ext uri="{BB962C8B-B14F-4D97-AF65-F5344CB8AC3E}">
        <p14:creationId xmlns:p14="http://schemas.microsoft.com/office/powerpoint/2010/main" val="34909827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a:graphicFrameLocks noGrp="1" noChangeAspect="1"/>
          </p:cNvGraphicFramePr>
          <p:nvPr>
            <p:extLst/>
          </p:nvPr>
        </p:nvGraphicFramePr>
        <p:xfrm>
          <a:off x="381000" y="774550"/>
          <a:ext cx="8326120" cy="490789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1000" y="243682"/>
            <a:ext cx="8458200" cy="365918"/>
          </a:xfrm>
        </p:spPr>
        <p:txBody>
          <a:bodyPr/>
          <a:lstStyle/>
          <a:p>
            <a:r>
              <a:rPr lang="en-US" dirty="0" smtClean="0"/>
              <a:t>Wind </a:t>
            </a:r>
            <a:r>
              <a:rPr lang="en-US" dirty="0"/>
              <a:t>Generation Capacity </a:t>
            </a:r>
            <a:r>
              <a:rPr lang="en-US" dirty="0" smtClean="0"/>
              <a:t>– October 2018</a:t>
            </a:r>
            <a:endParaRPr lang="en-US" sz="24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8</a:t>
            </a:fld>
            <a:endParaRPr lang="en-US" dirty="0"/>
          </a:p>
        </p:txBody>
      </p:sp>
      <p:sp>
        <p:nvSpPr>
          <p:cNvPr id="12" name="Rectangle 11"/>
          <p:cNvSpPr/>
          <p:nvPr/>
        </p:nvSpPr>
        <p:spPr>
          <a:xfrm>
            <a:off x="206374" y="5638800"/>
            <a:ext cx="8731251" cy="738664"/>
          </a:xfrm>
          <a:prstGeom prst="rect">
            <a:avLst/>
          </a:prstGeom>
        </p:spPr>
        <p:txBody>
          <a:bodyPr wrap="square">
            <a:spAutoFit/>
          </a:bodyPr>
          <a:lstStyle/>
          <a:p>
            <a:r>
              <a:rPr lang="en-US" sz="750" dirty="0"/>
              <a:t>The data presented here is based upon the latest registration data provided to ERCOT by the resource owners and can change without notice. Any capacity changes will be reflected in current and subsequent years' totals. Scheduling delays will also be reflected in the planned projects as that information is received. This chart reflects planned units in the calendar year of submission rather than installations by peak of year shown</a:t>
            </a:r>
            <a:r>
              <a:rPr lang="en-US" sz="800" dirty="0"/>
              <a:t>.</a:t>
            </a:r>
            <a:br>
              <a:rPr lang="en-US" sz="800" dirty="0"/>
            </a:br>
            <a:r>
              <a:rPr lang="en-US" sz="400" dirty="0"/>
              <a:t/>
            </a:r>
            <a:br>
              <a:rPr lang="en-US" sz="400" dirty="0"/>
            </a:br>
            <a:r>
              <a:rPr lang="en-US" sz="750" dirty="0"/>
              <a:t>Financial security posted for funding interconnection facilities does not include CREZ security deposits, which are refunded to the Interconnecting Entity when an IA is signed</a:t>
            </a:r>
            <a:r>
              <a:rPr lang="en-US" sz="750" dirty="0" smtClean="0"/>
              <a:t>.</a:t>
            </a:r>
          </a:p>
          <a:p>
            <a:pPr algn="r"/>
            <a:r>
              <a:rPr lang="en-US" sz="750" dirty="0" smtClean="0"/>
              <a:t>As of October 31, 2018</a:t>
            </a:r>
            <a:endParaRPr lang="en-US" sz="750" dirty="0"/>
          </a:p>
        </p:txBody>
      </p:sp>
      <p:sp>
        <p:nvSpPr>
          <p:cNvPr id="8" name="TextBox 7"/>
          <p:cNvSpPr txBox="1"/>
          <p:nvPr/>
        </p:nvSpPr>
        <p:spPr>
          <a:xfrm>
            <a:off x="1343125" y="1447800"/>
            <a:ext cx="3457475" cy="1482457"/>
          </a:xfrm>
          <a:prstGeom prst="rect">
            <a:avLst/>
          </a:prstGeom>
          <a:solidFill>
            <a:schemeClr val="tx2">
              <a:lumMod val="20000"/>
              <a:lumOff val="80000"/>
            </a:schemeClr>
          </a:solidFill>
        </p:spPr>
        <p:txBody>
          <a:bodyPr wrap="square" rtlCol="0">
            <a:spAutoFit/>
          </a:bodyPr>
          <a:lstStyle/>
          <a:p>
            <a:pPr marL="182880" indent="-125413">
              <a:spcAft>
                <a:spcPts val="400"/>
              </a:spcAft>
              <a:buFont typeface="Arial" pitchFamily="34" charset="0"/>
              <a:buChar char="•"/>
            </a:pPr>
            <a:r>
              <a:rPr lang="en-US" sz="1100" dirty="0" smtClean="0">
                <a:solidFill>
                  <a:schemeClr val="tx2"/>
                </a:solidFill>
              </a:rPr>
              <a:t>Steady growth continues, with some spikes.</a:t>
            </a:r>
          </a:p>
          <a:p>
            <a:pPr marL="182880" indent="-125413">
              <a:spcAft>
                <a:spcPts val="400"/>
              </a:spcAft>
              <a:buFont typeface="Arial" pitchFamily="34" charset="0"/>
              <a:buChar char="•"/>
            </a:pPr>
            <a:r>
              <a:rPr lang="en-US" sz="1100" dirty="0" smtClean="0">
                <a:solidFill>
                  <a:schemeClr val="tx2"/>
                </a:solidFill>
              </a:rPr>
              <a:t>Largest annual increase: 3,294 MW in 2015 </a:t>
            </a:r>
            <a:br>
              <a:rPr lang="en-US" sz="1100" dirty="0" smtClean="0">
                <a:solidFill>
                  <a:schemeClr val="tx2"/>
                </a:solidFill>
              </a:rPr>
            </a:br>
            <a:r>
              <a:rPr lang="en-US" sz="1100" dirty="0" smtClean="0">
                <a:solidFill>
                  <a:schemeClr val="tx2"/>
                </a:solidFill>
              </a:rPr>
              <a:t>(A close second: 3,220 MW in 2008)</a:t>
            </a:r>
          </a:p>
          <a:p>
            <a:pPr marL="182880" indent="-125413">
              <a:spcAft>
                <a:spcPts val="400"/>
              </a:spcAft>
              <a:buFont typeface="Arial" pitchFamily="34" charset="0"/>
              <a:buChar char="•"/>
            </a:pPr>
            <a:r>
              <a:rPr lang="en-US" sz="1100" dirty="0" smtClean="0">
                <a:solidFill>
                  <a:schemeClr val="tx2"/>
                </a:solidFill>
              </a:rPr>
              <a:t>Incentives, uncertainty and other factors affect construction decisions and schedules.</a:t>
            </a:r>
          </a:p>
          <a:p>
            <a:pPr marL="182880" indent="-125413">
              <a:spcAft>
                <a:spcPts val="400"/>
              </a:spcAft>
              <a:buFont typeface="Arial" pitchFamily="34" charset="0"/>
              <a:buChar char="•"/>
            </a:pPr>
            <a:r>
              <a:rPr lang="en-US" sz="1100" dirty="0" smtClean="0">
                <a:solidFill>
                  <a:schemeClr val="tx2"/>
                </a:solidFill>
              </a:rPr>
              <a:t>Not all planned projects will get built.</a:t>
            </a:r>
          </a:p>
          <a:p>
            <a:pPr marL="182880" indent="-125413">
              <a:spcAft>
                <a:spcPts val="400"/>
              </a:spcAft>
              <a:buFont typeface="Arial" pitchFamily="34" charset="0"/>
              <a:buChar char="•"/>
            </a:pPr>
            <a:r>
              <a:rPr lang="en-US" sz="1100" dirty="0" smtClean="0">
                <a:solidFill>
                  <a:schemeClr val="tx2"/>
                </a:solidFill>
              </a:rPr>
              <a:t>Texas continues to lead U.S. in wind capacity.</a:t>
            </a:r>
          </a:p>
        </p:txBody>
      </p:sp>
      <p:sp>
        <p:nvSpPr>
          <p:cNvPr id="9" name="Left Brace 8"/>
          <p:cNvSpPr/>
          <p:nvPr/>
        </p:nvSpPr>
        <p:spPr>
          <a:xfrm rot="5400000">
            <a:off x="7610529" y="-206578"/>
            <a:ext cx="115462" cy="2077720"/>
          </a:xfrm>
          <a:prstGeom prst="leftBrace">
            <a:avLst>
              <a:gd name="adj1" fmla="val 29503"/>
              <a:gd name="adj2" fmla="val 50000"/>
            </a:avLst>
          </a:prstGeom>
          <a:ln w="12700">
            <a:solidFill>
              <a:schemeClr val="accent5"/>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0" name="TextBox 9"/>
          <p:cNvSpPr txBox="1"/>
          <p:nvPr/>
        </p:nvSpPr>
        <p:spPr>
          <a:xfrm>
            <a:off x="6727007" y="324723"/>
            <a:ext cx="1905250" cy="461665"/>
          </a:xfrm>
          <a:prstGeom prst="rect">
            <a:avLst/>
          </a:prstGeom>
          <a:noFill/>
        </p:spPr>
        <p:txBody>
          <a:bodyPr wrap="square" rtlCol="0">
            <a:spAutoFit/>
          </a:bodyPr>
          <a:lstStyle/>
          <a:p>
            <a:pPr algn="ctr"/>
            <a:r>
              <a:rPr lang="en-US" sz="1200" b="1" i="1" dirty="0" smtClean="0">
                <a:solidFill>
                  <a:schemeClr val="tx2"/>
                </a:solidFill>
              </a:rPr>
              <a:t>Future outcomes uncertain</a:t>
            </a:r>
            <a:endParaRPr lang="en-US" sz="1200" b="1" i="1" dirty="0">
              <a:solidFill>
                <a:schemeClr val="tx2"/>
              </a:solidFill>
            </a:endParaRPr>
          </a:p>
        </p:txBody>
      </p:sp>
      <p:pic>
        <p:nvPicPr>
          <p:cNvPr id="5" name="Picture 4"/>
          <p:cNvPicPr>
            <a:picLocks noChangeAspect="1"/>
          </p:cNvPicPr>
          <p:nvPr/>
        </p:nvPicPr>
        <p:blipFill rotWithShape="1">
          <a:blip r:embed="rId4"/>
          <a:srcRect t="18411"/>
          <a:stretch/>
        </p:blipFill>
        <p:spPr>
          <a:xfrm>
            <a:off x="1219200" y="1069401"/>
            <a:ext cx="5867400" cy="331653"/>
          </a:xfrm>
          <a:prstGeom prst="rect">
            <a:avLst/>
          </a:prstGeom>
        </p:spPr>
      </p:pic>
    </p:spTree>
    <p:extLst>
      <p:ext uri="{BB962C8B-B14F-4D97-AF65-F5344CB8AC3E}">
        <p14:creationId xmlns:p14="http://schemas.microsoft.com/office/powerpoint/2010/main" val="203383169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hart 10"/>
          <p:cNvGraphicFramePr>
            <a:graphicFrameLocks noGrp="1"/>
          </p:cNvGraphicFramePr>
          <p:nvPr>
            <p:extLst/>
          </p:nvPr>
        </p:nvGraphicFramePr>
        <p:xfrm>
          <a:off x="173255" y="569267"/>
          <a:ext cx="8686800" cy="5879592"/>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a:xfrm>
            <a:off x="381000" y="243682"/>
            <a:ext cx="8458200" cy="365918"/>
          </a:xfrm>
        </p:spPr>
        <p:txBody>
          <a:bodyPr/>
          <a:lstStyle/>
          <a:p>
            <a:r>
              <a:rPr lang="en-US" sz="2200" dirty="0" smtClean="0"/>
              <a:t>Utility Scale Solar Generation Capacity – October 2018</a:t>
            </a:r>
            <a:endParaRPr lang="en-US" sz="2200" dirty="0"/>
          </a:p>
        </p:txBody>
      </p:sp>
      <p:sp>
        <p:nvSpPr>
          <p:cNvPr id="4" name="Slide Number Placeholder 3"/>
          <p:cNvSpPr>
            <a:spLocks noGrp="1"/>
          </p:cNvSpPr>
          <p:nvPr>
            <p:ph type="sldNum" sz="quarter" idx="4"/>
          </p:nvPr>
        </p:nvSpPr>
        <p:spPr/>
        <p:txBody>
          <a:bodyPr/>
          <a:lstStyle/>
          <a:p>
            <a:fld id="{1D93BD3E-1E9A-4970-A6F7-E7AC52762E0C}" type="slidenum">
              <a:rPr lang="en-US" smtClean="0"/>
              <a:pPr/>
              <a:t>9</a:t>
            </a:fld>
            <a:endParaRPr lang="en-US" dirty="0"/>
          </a:p>
        </p:txBody>
      </p:sp>
      <p:sp>
        <p:nvSpPr>
          <p:cNvPr id="66" name="Rectangle 65"/>
          <p:cNvSpPr/>
          <p:nvPr/>
        </p:nvSpPr>
        <p:spPr>
          <a:xfrm>
            <a:off x="381000" y="5853150"/>
            <a:ext cx="8458200" cy="553998"/>
          </a:xfrm>
          <a:prstGeom prst="rect">
            <a:avLst/>
          </a:prstGeom>
        </p:spPr>
        <p:txBody>
          <a:bodyPr wrap="square">
            <a:spAutoFit/>
          </a:bodyPr>
          <a:lstStyle/>
          <a:p>
            <a:r>
              <a:rPr lang="en-US" sz="750" dirty="0">
                <a:solidFill>
                  <a:srgbClr val="5B6770"/>
                </a:solidFill>
              </a:rPr>
              <a:t>The data presented here is based upon the latest registration data provided to ERCOT by the resource owners and can change without notice. Any capacity changes will be reflected in current and subsequent years' totals. Scheduling delays will also be reflected in the planned projects as that information is received.  This chart reflects planned units in the calendar year of submission rather than installations by peak of year shown</a:t>
            </a:r>
            <a:r>
              <a:rPr lang="en-US" sz="750" dirty="0" smtClean="0">
                <a:solidFill>
                  <a:srgbClr val="5B6770"/>
                </a:solidFill>
              </a:rPr>
              <a:t>.						                             </a:t>
            </a:r>
          </a:p>
          <a:p>
            <a:r>
              <a:rPr lang="en-US" sz="750" dirty="0">
                <a:solidFill>
                  <a:srgbClr val="5B6770"/>
                </a:solidFill>
              </a:rPr>
              <a:t>	</a:t>
            </a:r>
            <a:r>
              <a:rPr lang="en-US" sz="750" dirty="0" smtClean="0">
                <a:solidFill>
                  <a:srgbClr val="5B6770"/>
                </a:solidFill>
              </a:rPr>
              <a:t>						                            As of October 31, 2018</a:t>
            </a:r>
            <a:endParaRPr lang="en-US" sz="750" dirty="0">
              <a:solidFill>
                <a:srgbClr val="5B6770"/>
              </a:solidFill>
            </a:endParaRPr>
          </a:p>
        </p:txBody>
      </p:sp>
    </p:spTree>
    <p:extLst>
      <p:ext uri="{BB962C8B-B14F-4D97-AF65-F5344CB8AC3E}">
        <p14:creationId xmlns:p14="http://schemas.microsoft.com/office/powerpoint/2010/main" val="627448846"/>
      </p:ext>
    </p:extLst>
  </p:cSld>
  <p:clrMapOvr>
    <a:masterClrMapping/>
  </p:clrMapOvr>
  <p:timing>
    <p:tnLst>
      <p:par>
        <p:cTn id="1" dur="indefinite" restart="never" nodeType="tmRoot"/>
      </p:par>
    </p:tnLst>
  </p:timing>
</p:sld>
</file>

<file path=ppt/theme/theme1.xml><?xml version="1.0" encoding="utf-8"?>
<a:theme xmlns:a="http://schemas.openxmlformats.org/drawingml/2006/main" name="1_Custom Design">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ERCOT Identity v.2">
      <a:dk1>
        <a:sysClr val="windowText" lastClr="000000"/>
      </a:dk1>
      <a:lt1>
        <a:srgbClr val="FFFFFF"/>
      </a:lt1>
      <a:dk2>
        <a:srgbClr val="5B6770"/>
      </a:dk2>
      <a:lt2>
        <a:srgbClr val="FFFFFF"/>
      </a:lt2>
      <a:accent1>
        <a:srgbClr val="00AEC7"/>
      </a:accent1>
      <a:accent2>
        <a:srgbClr val="5B6770"/>
      </a:accent2>
      <a:accent3>
        <a:srgbClr val="26D07C"/>
      </a:accent3>
      <a:accent4>
        <a:srgbClr val="003865"/>
      </a:accent4>
      <a:accent5>
        <a:srgbClr val="685BC7"/>
      </a:accent5>
      <a:accent6>
        <a:srgbClr val="890C58"/>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Custom Design">
  <a:themeElements>
    <a:clrScheme name="ERCOT Identity">
      <a:dk1>
        <a:sysClr val="windowText" lastClr="000000"/>
      </a:dk1>
      <a:lt1>
        <a:srgbClr val="FFFFFF"/>
      </a:lt1>
      <a:dk2>
        <a:srgbClr val="5B6770"/>
      </a:dk2>
      <a:lt2>
        <a:srgbClr val="FFFFFF"/>
      </a:lt2>
      <a:accent1>
        <a:srgbClr val="00ACC8"/>
      </a:accent1>
      <a:accent2>
        <a:srgbClr val="5B6770"/>
      </a:accent2>
      <a:accent3>
        <a:srgbClr val="00CE7D"/>
      </a:accent3>
      <a:accent4>
        <a:srgbClr val="003764"/>
      </a:accent4>
      <a:accent5>
        <a:srgbClr val="6650B1"/>
      </a:accent5>
      <a:accent6>
        <a:srgbClr val="910258"/>
      </a:accent6>
      <a:hlink>
        <a:srgbClr val="0000FF"/>
      </a:hlink>
      <a:folHlink>
        <a:srgbClr val="800080"/>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Information_x0020_Classification xmlns="c34af464-7aa1-4edd-9be4-83dffc1cb926">ERCOT Limited</Information_x0020_Classification>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D9D3683894B5264EB8E83338F6BA777E" ma:contentTypeVersion="0" ma:contentTypeDescription="Create a new document." ma:contentTypeScope="" ma:versionID="6d9fae79e75f4a0e2854e81853c40662">
  <xsd:schema xmlns:xsd="http://www.w3.org/2001/XMLSchema" xmlns:xs="http://www.w3.org/2001/XMLSchema" xmlns:p="http://schemas.microsoft.com/office/2006/metadata/properties" xmlns:ns2="c34af464-7aa1-4edd-9be4-83dffc1cb926" targetNamespace="http://schemas.microsoft.com/office/2006/metadata/properties" ma:root="true" ma:fieldsID="3a653c66fd0ce9b40621f227f901e684" ns2:_="">
    <xsd:import namespace="c34af464-7aa1-4edd-9be4-83dffc1cb926"/>
    <xsd:element name="properties">
      <xsd:complexType>
        <xsd:sequence>
          <xsd:element name="documentManagement">
            <xsd:complexType>
              <xsd:all>
                <xsd:element ref="ns2:Information_x0020_Classification"/>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34af464-7aa1-4edd-9be4-83dffc1cb926" elementFormDefault="qualified">
    <xsd:import namespace="http://schemas.microsoft.com/office/2006/documentManagement/types"/>
    <xsd:import namespace="http://schemas.microsoft.com/office/infopath/2007/PartnerControls"/>
    <xsd:element name="Information_x0020_Classification" ma:index="8" ma:displayName="Information Classification" ma:default="ERCOT Limited" ma:description="ERCOT Information Classification" ma:format="Dropdown" ma:internalName="Information_x0020_Classification">
      <xsd:simpleType>
        <xsd:restriction base="dms:Choice">
          <xsd:enumeration value="Public"/>
          <xsd:enumeration value="ERCOT Limited"/>
          <xsd:enumeration value="ERCOT Confidential"/>
          <xsd:enumeration value="ERCOT Restricted"/>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C0E9AA12-8AF9-4AA6-90FE-24669859CDF3}">
  <ds:schemaRefs>
    <ds:schemaRef ds:uri="http://purl.org/dc/dcmitype/"/>
    <ds:schemaRef ds:uri="http://purl.org/dc/elements/1.1/"/>
    <ds:schemaRef ds:uri="http://schemas.openxmlformats.org/package/2006/metadata/core-properties"/>
    <ds:schemaRef ds:uri="http://www.w3.org/XML/1998/namespace"/>
    <ds:schemaRef ds:uri="http://schemas.microsoft.com/office/2006/documentManagement/types"/>
    <ds:schemaRef ds:uri="c34af464-7aa1-4edd-9be4-83dffc1cb926"/>
    <ds:schemaRef ds:uri="http://purl.org/dc/terms/"/>
    <ds:schemaRef ds:uri="http://schemas.microsoft.com/office/infopath/2007/PartnerControls"/>
    <ds:schemaRef ds:uri="http://schemas.microsoft.com/office/2006/metadata/properties"/>
  </ds:schemaRefs>
</ds:datastoreItem>
</file>

<file path=customXml/itemProps2.xml><?xml version="1.0" encoding="utf-8"?>
<ds:datastoreItem xmlns:ds="http://schemas.openxmlformats.org/officeDocument/2006/customXml" ds:itemID="{73B813C5-B896-4665-8CDA-23C23DD459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34af464-7aa1-4edd-9be4-83dffc1cb92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4A68982-DD5D-44FD-B77F-4C531465FE5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672</TotalTime>
  <Words>797</Words>
  <Application>Microsoft Office PowerPoint</Application>
  <PresentationFormat>On-screen Show (4:3)</PresentationFormat>
  <Paragraphs>203</Paragraphs>
  <Slides>9</Slides>
  <Notes>1</Notes>
  <HiddenSlides>0</HiddenSlides>
  <MMClips>0</MMClips>
  <ScaleCrop>false</ScaleCrop>
  <HeadingPairs>
    <vt:vector size="6" baseType="variant">
      <vt:variant>
        <vt:lpstr>Fonts Used</vt:lpstr>
      </vt:variant>
      <vt:variant>
        <vt:i4>2</vt:i4>
      </vt:variant>
      <vt:variant>
        <vt:lpstr>Theme</vt:lpstr>
      </vt:variant>
      <vt:variant>
        <vt:i4>3</vt:i4>
      </vt:variant>
      <vt:variant>
        <vt:lpstr>Slide Titles</vt:lpstr>
      </vt:variant>
      <vt:variant>
        <vt:i4>9</vt:i4>
      </vt:variant>
    </vt:vector>
  </HeadingPairs>
  <TitlesOfParts>
    <vt:vector size="14" baseType="lpstr">
      <vt:lpstr>Arial</vt:lpstr>
      <vt:lpstr>Calibri</vt:lpstr>
      <vt:lpstr>1_Custom Design</vt:lpstr>
      <vt:lpstr>Office Theme</vt:lpstr>
      <vt:lpstr>2_Custom Design</vt:lpstr>
      <vt:lpstr>PowerPoint Presentation</vt:lpstr>
      <vt:lpstr>Existing ERS Time Periods </vt:lpstr>
      <vt:lpstr>Proposed ERS Time Periods </vt:lpstr>
      <vt:lpstr>Comparison between Existing and Proposed Time Periods</vt:lpstr>
      <vt:lpstr>Net Load Ramp Risk Factor</vt:lpstr>
      <vt:lpstr>Net Load Profile</vt:lpstr>
      <vt:lpstr>PowerPoint Presentation</vt:lpstr>
      <vt:lpstr>Wind Generation Capacity – October 2018</vt:lpstr>
      <vt:lpstr>Utility Scale Solar Generation Capacity – October 2018</vt:lpstr>
    </vt:vector>
  </TitlesOfParts>
  <Company>The Electric Reliability Council of Texas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Pysh, Danya</dc:creator>
  <cp:lastModifiedBy>Patterson, Mark</cp:lastModifiedBy>
  <cp:revision>84</cp:revision>
  <cp:lastPrinted>2016-01-21T20:53:15Z</cp:lastPrinted>
  <dcterms:created xsi:type="dcterms:W3CDTF">2016-01-21T15:20:31Z</dcterms:created>
  <dcterms:modified xsi:type="dcterms:W3CDTF">2019-01-10T22:54:26Z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0x010100D9D3683894B5264EB8E83338F6BA777E</vt:lpwstr>
  </property>
</Properties>
</file>