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3" r:id="rId4"/>
    <p:sldId id="267" r:id="rId5"/>
    <p:sldId id="274" r:id="rId6"/>
    <p:sldId id="275" r:id="rId7"/>
    <p:sldId id="276" r:id="rId8"/>
    <p:sldId id="277" r:id="rId9"/>
    <p:sldId id="281" r:id="rId10"/>
    <p:sldId id="282" r:id="rId11"/>
    <p:sldId id="283" r:id="rId12"/>
    <p:sldId id="284" r:id="rId13"/>
    <p:sldId id="285" r:id="rId14"/>
    <p:sldId id="278" r:id="rId15"/>
    <p:sldId id="280" r:id="rId16"/>
    <p:sldId id="266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6" autoAdjust="0"/>
    <p:restoredTop sz="99290" autoAdjust="0"/>
  </p:normalViewPr>
  <p:slideViewPr>
    <p:cSldViewPr>
      <p:cViewPr varScale="1">
        <p:scale>
          <a:sx n="118" d="100"/>
          <a:sy n="118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9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3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4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7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7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AB71-3809-46C3-B6C7-65BF66442C5C}" type="datetimeFigureOut">
              <a:rPr lang="en-US" smtClean="0"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6BB9C-FB38-4E5D-B462-183E39EF7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Protection Working Group (SPWG) </a:t>
            </a:r>
            <a:br>
              <a:rPr lang="en-US" dirty="0" smtClean="0"/>
            </a:br>
            <a:r>
              <a:rPr lang="en-US" dirty="0" smtClean="0"/>
              <a:t>Update to ROS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January 10, 2019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Genardo T. Corpuz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2018 SPWG Chair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7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Q2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32597"/>
            <a:ext cx="6858000" cy="5585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Q2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32597"/>
            <a:ext cx="6204857" cy="531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Q2</a:t>
            </a:r>
            <a:endParaRPr lang="en-US" sz="28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838200"/>
            <a:ext cx="6858000" cy="578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4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Q2</a:t>
            </a:r>
            <a:endParaRPr lang="en-US" sz="2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32597"/>
            <a:ext cx="7086600" cy="537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5943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latin typeface="+mn-lt"/>
                <a:ea typeface="+mn-ea"/>
                <a:cs typeface="+mn-cs"/>
              </a:rPr>
              <a:t>Summary </a:t>
            </a:r>
            <a:r>
              <a:rPr lang="en-US" sz="2700" dirty="0">
                <a:latin typeface="+mn-lt"/>
                <a:ea typeface="+mn-ea"/>
                <a:cs typeface="+mn-cs"/>
              </a:rPr>
              <a:t>of Human Performance Issues </a:t>
            </a:r>
            <a:r>
              <a:rPr lang="en-US" sz="2700" dirty="0" smtClean="0">
                <a:latin typeface="+mn-lt"/>
                <a:ea typeface="+mn-ea"/>
                <a:cs typeface="+mn-cs"/>
              </a:rPr>
              <a:t>in </a:t>
            </a:r>
            <a:r>
              <a:rPr lang="en-US" sz="2700" dirty="0">
                <a:latin typeface="+mn-lt"/>
                <a:ea typeface="+mn-ea"/>
                <a:cs typeface="+mn-cs"/>
              </a:rPr>
              <a:t>2018 Q2: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Generator tripped during </a:t>
            </a:r>
            <a:r>
              <a:rPr lang="en-US" sz="2000" dirty="0" smtClean="0"/>
              <a:t>start-up. CT shorting </a:t>
            </a:r>
            <a:r>
              <a:rPr lang="en-US" sz="2000" dirty="0"/>
              <a:t>screws </a:t>
            </a:r>
            <a:r>
              <a:rPr lang="en-US" sz="2000" dirty="0" smtClean="0"/>
              <a:t>were left </a:t>
            </a:r>
            <a:r>
              <a:rPr lang="en-US" sz="2000" dirty="0"/>
              <a:t>in </a:t>
            </a:r>
            <a:r>
              <a:rPr lang="en-US" sz="2000" dirty="0" smtClean="0"/>
              <a:t>the CT </a:t>
            </a:r>
            <a:r>
              <a:rPr lang="en-US" sz="2000" dirty="0"/>
              <a:t>shorting </a:t>
            </a:r>
            <a:r>
              <a:rPr lang="en-US" sz="2000" dirty="0" smtClean="0"/>
              <a:t>block after maintenance.</a:t>
            </a:r>
            <a:endParaRPr lang="en-US" sz="200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138kV line </a:t>
            </a:r>
            <a:r>
              <a:rPr lang="en-US" sz="2000" dirty="0" err="1"/>
              <a:t>overtripped</a:t>
            </a:r>
            <a:r>
              <a:rPr lang="en-US" sz="2000" dirty="0"/>
              <a:t> during a fault due to CCVT grounding switch left in the grounded position.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138kV line </a:t>
            </a:r>
            <a:r>
              <a:rPr lang="en-US" sz="2000" dirty="0" err="1"/>
              <a:t>overtripped</a:t>
            </a:r>
            <a:r>
              <a:rPr lang="en-US" sz="2000" dirty="0"/>
              <a:t> during a fault due to communication fiber pair terminated in the wrong location.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345kV line </a:t>
            </a:r>
            <a:r>
              <a:rPr lang="en-US" sz="2000" dirty="0" err="1"/>
              <a:t>overtripped</a:t>
            </a:r>
            <a:r>
              <a:rPr lang="en-US" sz="2000" dirty="0"/>
              <a:t> due to </a:t>
            </a:r>
            <a:r>
              <a:rPr lang="en-US" sz="2000" dirty="0" err="1"/>
              <a:t>miscoordination</a:t>
            </a:r>
            <a:r>
              <a:rPr lang="en-US" sz="2000" dirty="0"/>
              <a:t> of settings.  </a:t>
            </a:r>
            <a:r>
              <a:rPr lang="en-US" sz="2000" dirty="0"/>
              <a:t>Setting changes </a:t>
            </a:r>
            <a:r>
              <a:rPr lang="en-US" sz="2000" dirty="0" smtClean="0"/>
              <a:t>on the line terminal </a:t>
            </a:r>
            <a:r>
              <a:rPr lang="en-US" sz="2000" dirty="0"/>
              <a:t>were not communicated to the </a:t>
            </a:r>
            <a:r>
              <a:rPr lang="en-US" sz="2000" dirty="0" smtClean="0"/>
              <a:t>remote end owner.</a:t>
            </a:r>
            <a:endParaRPr lang="en-US" sz="2000" dirty="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138kV line </a:t>
            </a:r>
            <a:r>
              <a:rPr lang="en-US" sz="2000" dirty="0" err="1"/>
              <a:t>overtripped</a:t>
            </a:r>
            <a:r>
              <a:rPr lang="en-US" sz="2000" dirty="0"/>
              <a:t> during a fault.  Pending relay settings had not been implemented.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345kV DTT </a:t>
            </a:r>
            <a:r>
              <a:rPr lang="en-US" sz="2000" dirty="0" err="1"/>
              <a:t>misoperation</a:t>
            </a:r>
            <a:r>
              <a:rPr lang="en-US" sz="2000" dirty="0"/>
              <a:t> due to communication cards with different version model numbers installed.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138kV generator line </a:t>
            </a:r>
            <a:r>
              <a:rPr lang="en-US" sz="2000" dirty="0" err="1"/>
              <a:t>misoperated</a:t>
            </a:r>
            <a:r>
              <a:rPr lang="en-US" sz="2000" dirty="0"/>
              <a:t> due </a:t>
            </a:r>
            <a:r>
              <a:rPr lang="en-US" sz="2000" dirty="0" smtClean="0"/>
              <a:t>to </a:t>
            </a:r>
            <a:r>
              <a:rPr lang="en-US" sz="2000" dirty="0"/>
              <a:t>mismatched L90 firmware versions on the ends of the line.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/>
              <a:t>138kV line </a:t>
            </a:r>
            <a:r>
              <a:rPr lang="en-US" sz="2000" dirty="0" err="1"/>
              <a:t>overtriped</a:t>
            </a:r>
            <a:r>
              <a:rPr lang="en-US" sz="2000" dirty="0"/>
              <a:t> due to reversed polarity in the current polarizing circuit.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 smtClean="0"/>
              <a:t>Capacitor bank fault caused the 138kV bus to trip due to incorrect </a:t>
            </a:r>
            <a:r>
              <a:rPr lang="en-US" sz="2000" dirty="0"/>
              <a:t>capacitor bank breaker failure </a:t>
            </a:r>
            <a:r>
              <a:rPr lang="en-US" sz="2000" dirty="0" smtClean="0"/>
              <a:t>design.</a:t>
            </a:r>
            <a:endParaRPr lang="en-US" sz="2000" dirty="0"/>
          </a:p>
          <a:p>
            <a:pPr marL="285750" indent="-285750" algn="l">
              <a:buFontTx/>
              <a:buChar char="-"/>
            </a:pPr>
            <a:endParaRPr lang="en-US" sz="1600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1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Protection System </a:t>
            </a:r>
            <a:r>
              <a:rPr lang="en-US" dirty="0" err="1" smtClean="0"/>
              <a:t>Misoperations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96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System </a:t>
            </a:r>
            <a:r>
              <a:rPr lang="en-US" dirty="0" err="1"/>
              <a:t>Misoperations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dirty="0"/>
              <a:t>Failure to Trip/Slow Trip </a:t>
            </a:r>
            <a:r>
              <a:rPr lang="en-US" sz="2700" dirty="0" err="1"/>
              <a:t>Misoperations</a:t>
            </a:r>
            <a:r>
              <a:rPr lang="en-US" sz="2700" dirty="0"/>
              <a:t> in 2018 Q2: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138kV </a:t>
            </a:r>
            <a:r>
              <a:rPr lang="en-US" sz="2000" dirty="0"/>
              <a:t>generator breaker slow to trip while taking unit off line.  DC ground prevented full DC voltage from being applied to breaker trip coils.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34.5kV wind plant breaker failed to trip during a fault because 125V DC was not applied to its trip coils.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269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dirty="0" smtClean="0"/>
              <a:t>Questions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Meeting held on November 15, 2018</a:t>
            </a:r>
          </a:p>
          <a:p>
            <a:r>
              <a:rPr lang="en-US" dirty="0" smtClean="0"/>
              <a:t>Short Circuit Case building will start in January 18, 2019</a:t>
            </a:r>
          </a:p>
          <a:p>
            <a:pPr lvl="1"/>
            <a:r>
              <a:rPr lang="en-US" dirty="0" smtClean="0"/>
              <a:t>Current Year 2019</a:t>
            </a:r>
          </a:p>
          <a:p>
            <a:pPr lvl="1"/>
            <a:r>
              <a:rPr lang="en-US" dirty="0" smtClean="0"/>
              <a:t>Future Years 2020-2024</a:t>
            </a:r>
          </a:p>
          <a:p>
            <a:r>
              <a:rPr lang="en-US" dirty="0" smtClean="0"/>
              <a:t>Reviewed ERCOT SPWG Procedures</a:t>
            </a:r>
          </a:p>
          <a:p>
            <a:pPr lvl="1"/>
            <a:r>
              <a:rPr lang="en-US" dirty="0" smtClean="0"/>
              <a:t>Revise verbiage to reflect </a:t>
            </a:r>
            <a:r>
              <a:rPr lang="en-US" dirty="0" err="1" smtClean="0"/>
              <a:t>misoperation</a:t>
            </a:r>
            <a:r>
              <a:rPr lang="en-US" dirty="0" smtClean="0"/>
              <a:t> submittal to NERC</a:t>
            </a:r>
          </a:p>
        </p:txBody>
      </p:sp>
    </p:spTree>
    <p:extLst>
      <p:ext uri="{BB962C8B-B14F-4D97-AF65-F5344CB8AC3E}">
        <p14:creationId xmlns:p14="http://schemas.microsoft.com/office/powerpoint/2010/main" val="36671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2019 SPWG Chair: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u="sng" dirty="0" smtClean="0"/>
              <a:t>Micheal </a:t>
            </a:r>
            <a:r>
              <a:rPr lang="en-US" u="sng" dirty="0"/>
              <a:t>A. Davis, Jr, </a:t>
            </a:r>
            <a:r>
              <a:rPr lang="en-US" u="sng" dirty="0" smtClean="0"/>
              <a:t>P.E.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CenterPoint Energy </a:t>
            </a:r>
            <a:r>
              <a:rPr lang="en-US" dirty="0"/>
              <a:t>| </a:t>
            </a:r>
            <a:r>
              <a:rPr lang="en-US" dirty="0" smtClean="0"/>
              <a:t>Supervising </a:t>
            </a:r>
            <a:r>
              <a:rPr lang="en-US" dirty="0"/>
              <a:t>Engineer </a:t>
            </a:r>
            <a:r>
              <a:rPr lang="en-US" dirty="0" smtClean="0"/>
              <a:t>| Transmission Planning - System Modeling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r>
              <a:rPr lang="en-US" dirty="0" smtClean="0"/>
              <a:t>2019 SPWG Vice-Chair: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u="sng" dirty="0"/>
              <a:t>Keith </a:t>
            </a:r>
            <a:r>
              <a:rPr lang="en-US" u="sng" dirty="0" smtClean="0"/>
              <a:t>Calle, P.E.</a:t>
            </a:r>
            <a:endParaRPr lang="en-US" u="sng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CPS Energy | </a:t>
            </a:r>
            <a:r>
              <a:rPr lang="en-US" dirty="0" smtClean="0"/>
              <a:t>Manager </a:t>
            </a:r>
            <a:r>
              <a:rPr lang="en-US" dirty="0"/>
              <a:t>| System Protection Engineering</a:t>
            </a:r>
          </a:p>
        </p:txBody>
      </p:sp>
    </p:spTree>
    <p:extLst>
      <p:ext uri="{BB962C8B-B14F-4D97-AF65-F5344CB8AC3E}">
        <p14:creationId xmlns:p14="http://schemas.microsoft.com/office/powerpoint/2010/main" val="369666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NERC </a:t>
            </a:r>
            <a:r>
              <a:rPr lang="en-US" dirty="0" smtClean="0"/>
              <a:t>SPCS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NERC SPCS representatives from ERCOT SPWG attended the meeting on November 13, 2018 in Atlanta, GA</a:t>
            </a:r>
          </a:p>
          <a:p>
            <a:pPr lvl="1"/>
            <a:r>
              <a:rPr lang="en-US" dirty="0" smtClean="0"/>
              <a:t>Glenn </a:t>
            </a:r>
            <a:r>
              <a:rPr lang="en-US" dirty="0"/>
              <a:t>Hargrave, CPS</a:t>
            </a:r>
          </a:p>
          <a:p>
            <a:pPr lvl="1"/>
            <a:r>
              <a:rPr lang="en-US" dirty="0"/>
              <a:t>Armin Klusman, </a:t>
            </a:r>
            <a:r>
              <a:rPr lang="en-US" dirty="0" smtClean="0"/>
              <a:t>CNP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Implementation Guidance Documents</a:t>
            </a:r>
          </a:p>
          <a:p>
            <a:pPr lvl="1"/>
            <a:r>
              <a:rPr lang="en-US" dirty="0" smtClean="0"/>
              <a:t>PRC-019: Coordination </a:t>
            </a:r>
            <a:r>
              <a:rPr lang="en-US" dirty="0"/>
              <a:t>of Generating Unit </a:t>
            </a:r>
            <a:r>
              <a:rPr lang="en-US" dirty="0" smtClean="0"/>
              <a:t>or </a:t>
            </a:r>
            <a:r>
              <a:rPr lang="en-US" dirty="0"/>
              <a:t>Plant Capabilities, Voltage Regulating Controls, and </a:t>
            </a:r>
            <a:r>
              <a:rPr lang="en-US" dirty="0" smtClean="0"/>
              <a:t>Protection)</a:t>
            </a:r>
          </a:p>
          <a:p>
            <a:pPr lvl="2"/>
            <a:r>
              <a:rPr lang="en-US" dirty="0" smtClean="0"/>
              <a:t>Draft in progress, expected completion 1</a:t>
            </a:r>
            <a:r>
              <a:rPr lang="en-US" baseline="30000" dirty="0" smtClean="0"/>
              <a:t>st</a:t>
            </a:r>
            <a:r>
              <a:rPr lang="en-US" dirty="0" smtClean="0"/>
              <a:t> quarter of 2019</a:t>
            </a:r>
          </a:p>
          <a:p>
            <a:pPr lvl="1"/>
            <a:r>
              <a:rPr lang="en-US" dirty="0" smtClean="0"/>
              <a:t>PRC-024: Generator </a:t>
            </a:r>
            <a:r>
              <a:rPr lang="en-US" dirty="0"/>
              <a:t>Frequency and Voltage Protective Relay </a:t>
            </a:r>
            <a:r>
              <a:rPr lang="en-US" dirty="0" smtClean="0"/>
              <a:t>Settings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  <a:r>
              <a:rPr lang="en-US" dirty="0" smtClean="0"/>
              <a:t>Approved and posted in NERC website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23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NERC </a:t>
            </a:r>
            <a:r>
              <a:rPr lang="en-US" dirty="0" smtClean="0"/>
              <a:t>SPCS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New Standard Authorization Requests (SARs) Being </a:t>
            </a:r>
            <a:r>
              <a:rPr lang="en-US" dirty="0" smtClean="0"/>
              <a:t>Proposed</a:t>
            </a:r>
          </a:p>
          <a:p>
            <a:pPr lvl="1"/>
            <a:r>
              <a:rPr lang="en-US" dirty="0" smtClean="0"/>
              <a:t>PRC-019</a:t>
            </a:r>
          </a:p>
          <a:p>
            <a:pPr lvl="2"/>
            <a:r>
              <a:rPr lang="en-US" dirty="0" smtClean="0"/>
              <a:t>Update to </a:t>
            </a:r>
            <a:r>
              <a:rPr lang="en-US" dirty="0"/>
              <a:t>separate requirements for asynchronous/inverter based generation and synchronous </a:t>
            </a:r>
            <a:r>
              <a:rPr lang="en-US" dirty="0" smtClean="0"/>
              <a:t>generation</a:t>
            </a:r>
          </a:p>
          <a:p>
            <a:pPr lvl="1"/>
            <a:r>
              <a:rPr lang="en-US" dirty="0" smtClean="0"/>
              <a:t>PRC-023</a:t>
            </a:r>
          </a:p>
          <a:p>
            <a:pPr lvl="2"/>
            <a:r>
              <a:rPr lang="en-US" dirty="0" smtClean="0"/>
              <a:t>Update to remove </a:t>
            </a:r>
            <a:r>
              <a:rPr lang="en-US" dirty="0"/>
              <a:t>Requirement </a:t>
            </a:r>
            <a:r>
              <a:rPr lang="en-US" dirty="0" smtClean="0"/>
              <a:t>R2, “</a:t>
            </a:r>
            <a:r>
              <a:rPr lang="en-US" dirty="0"/>
              <a:t>Each Transmission Owner, Generator Owner, and Distribution Provider shall set its out-of-step blocking elements to allow tripping of phase protective relays for faults that occur during the loading conditions used to verify transmission line relay </a:t>
            </a:r>
            <a:r>
              <a:rPr lang="en-US" dirty="0" err="1" smtClean="0"/>
              <a:t>loadability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PRC-024-2</a:t>
            </a:r>
          </a:p>
          <a:p>
            <a:pPr lvl="2"/>
            <a:r>
              <a:rPr lang="en-US" dirty="0"/>
              <a:t>Draft SAR being proposed by Inverter-Based Resource Performance Task </a:t>
            </a:r>
            <a:r>
              <a:rPr lang="en-US" dirty="0" smtClean="0"/>
              <a:t>Force to address </a:t>
            </a:r>
            <a:r>
              <a:rPr lang="en-US" dirty="0"/>
              <a:t>problems with </a:t>
            </a:r>
            <a:r>
              <a:rPr lang="en-US" dirty="0" smtClean="0"/>
              <a:t>Inverter-Based protection</a:t>
            </a:r>
          </a:p>
        </p:txBody>
      </p:sp>
    </p:spTree>
    <p:extLst>
      <p:ext uri="{BB962C8B-B14F-4D97-AF65-F5344CB8AC3E}">
        <p14:creationId xmlns:p14="http://schemas.microsoft.com/office/powerpoint/2010/main" val="580318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443" y="18197"/>
            <a:ext cx="8766413" cy="591403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Transmission Operator Protection System </a:t>
            </a:r>
            <a:r>
              <a:rPr lang="en-US" sz="2400" dirty="0" err="1" smtClean="0"/>
              <a:t>Misoperations</a:t>
            </a:r>
            <a:r>
              <a:rPr lang="en-US" sz="2400" dirty="0" smtClean="0"/>
              <a:t> 2018 Q2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99443" y="609600"/>
            <a:ext cx="876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ERCOT Protection System </a:t>
            </a:r>
            <a:r>
              <a:rPr lang="en-US" u="sng" dirty="0" err="1" smtClean="0"/>
              <a:t>Misoperations</a:t>
            </a:r>
            <a:r>
              <a:rPr lang="en-US" u="sng" dirty="0" smtClean="0"/>
              <a:t> Data – 138kV and 345kV Combined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295400"/>
            <a:ext cx="8915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9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80302"/>
            <a:ext cx="8584510" cy="458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34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17510"/>
              </p:ext>
            </p:extLst>
          </p:nvPr>
        </p:nvGraphicFramePr>
        <p:xfrm>
          <a:off x="2286000" y="932597"/>
          <a:ext cx="3886200" cy="5636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3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493804647"/>
                    </a:ext>
                  </a:extLst>
                </a:gridCol>
              </a:tblGrid>
              <a:tr h="256212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Q2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YTD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62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37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6218">
                <a:tc rowSpan="8"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42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5174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381000" y="18197"/>
            <a:ext cx="8316686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System </a:t>
            </a:r>
            <a:r>
              <a:rPr lang="en-US" sz="2800" dirty="0" err="1" smtClean="0"/>
              <a:t>Misoperations</a:t>
            </a:r>
            <a:r>
              <a:rPr lang="en-US" sz="2800" dirty="0" smtClean="0"/>
              <a:t> – 2018 Q2</a:t>
            </a:r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843" y="936643"/>
            <a:ext cx="6477000" cy="535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4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4090</TotalTime>
  <Words>637</Words>
  <Application>Microsoft Office PowerPoint</Application>
  <PresentationFormat>On-screen Show (4:3)</PresentationFormat>
  <Paragraphs>131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System Protection Working Group (SPWG)  Update to ROS</vt:lpstr>
      <vt:lpstr>SPWG Meeting</vt:lpstr>
      <vt:lpstr>SPWG Meeting</vt:lpstr>
      <vt:lpstr>NERC SPCS Updates</vt:lpstr>
      <vt:lpstr>NERC SPCS Updates</vt:lpstr>
      <vt:lpstr>Transmission Operator Protection System Misoperations 2018 Q2</vt:lpstr>
      <vt:lpstr>PowerPoint Presentation</vt:lpstr>
      <vt:lpstr>Protection System Misoperations – 2018 Q2</vt:lpstr>
      <vt:lpstr>Protection System Misoperations – 2018 Q2</vt:lpstr>
      <vt:lpstr>Protection System Misoperations – 2018 Q2</vt:lpstr>
      <vt:lpstr>Protection System Misoperations – 2018 Q2</vt:lpstr>
      <vt:lpstr>Protection System Misoperations – 2018 Q2</vt:lpstr>
      <vt:lpstr>Protection System Misoperations – 2018 Q2</vt:lpstr>
      <vt:lpstr>PowerPoint Presentation</vt:lpstr>
      <vt:lpstr>Protection System Misoperations</vt:lpstr>
      <vt:lpstr> Questions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Analysis – Weekly Report</dc:title>
  <dc:creator>Penney, David</dc:creator>
  <cp:lastModifiedBy>gcorpuz1</cp:lastModifiedBy>
  <cp:revision>260</cp:revision>
  <cp:lastPrinted>2011-06-14T15:16:42Z</cp:lastPrinted>
  <dcterms:created xsi:type="dcterms:W3CDTF">2011-05-04T18:33:53Z</dcterms:created>
  <dcterms:modified xsi:type="dcterms:W3CDTF">2019-01-10T14:21:32Z</dcterms:modified>
</cp:coreProperties>
</file>