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256" r:id="rId2"/>
    <p:sldId id="270" r:id="rId3"/>
    <p:sldId id="272" r:id="rId4"/>
    <p:sldId id="266" r:id="rId5"/>
    <p:sldId id="269" r:id="rId6"/>
    <p:sldId id="271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>
        <p:scale>
          <a:sx n="100" d="100"/>
          <a:sy n="100" d="100"/>
        </p:scale>
        <p:origin x="-94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715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February 5, </a:t>
            </a:r>
            <a:r>
              <a:rPr lang="en-US" dirty="0" smtClean="0">
                <a:solidFill>
                  <a:schemeClr val="bg1"/>
                </a:solidFill>
              </a:rPr>
              <a:t>2019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December </a:t>
            </a:r>
            <a:r>
              <a:rPr lang="en-US" sz="4800" b="1" dirty="0" smtClean="0">
                <a:solidFill>
                  <a:schemeClr val="tx1"/>
                </a:solidFill>
              </a:rPr>
              <a:t>2018 </a:t>
            </a:r>
            <a:r>
              <a:rPr lang="en-US" sz="4800" b="1" dirty="0">
                <a:solidFill>
                  <a:schemeClr val="tx1"/>
                </a:solidFill>
              </a:rPr>
              <a:t>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RMS Assignments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Test </a:t>
            </a:r>
            <a:r>
              <a:rPr lang="en-US" sz="2200" dirty="0"/>
              <a:t>Flight </a:t>
            </a:r>
            <a:r>
              <a:rPr lang="en-US" sz="2200" dirty="0" smtClean="0"/>
              <a:t>Update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Future Flight Schedules Review	</a:t>
            </a:r>
            <a:endParaRPr lang="en-US" sz="20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Discussion Items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2018 Accomplishments</a:t>
            </a:r>
          </a:p>
          <a:p>
            <a:pPr marL="377190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This slide is still under construction.</a:t>
            </a:r>
            <a:endParaRPr lang="en-US" b="1" dirty="0">
              <a:solidFill>
                <a:srgbClr val="FF0000"/>
              </a:solidFill>
            </a:endParaRPr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>January 2019 </a:t>
            </a:r>
            <a:r>
              <a:rPr lang="en-US" sz="4800" b="1" dirty="0">
                <a:solidFill>
                  <a:schemeClr val="tx1"/>
                </a:solidFill>
              </a:rPr>
              <a:t>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RMS Assignments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Test </a:t>
            </a:r>
            <a:r>
              <a:rPr lang="en-US" sz="2200" dirty="0"/>
              <a:t>Flight </a:t>
            </a:r>
            <a:r>
              <a:rPr lang="en-US" sz="2200" dirty="0" smtClean="0"/>
              <a:t>Update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Future Flight Schedules Review	</a:t>
            </a:r>
            <a:endParaRPr lang="en-US" sz="20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Discussion Items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2018 Accomplishments</a:t>
            </a:r>
          </a:p>
          <a:p>
            <a:pPr marL="377190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This slide is still under construction.</a:t>
            </a:r>
            <a:endParaRPr lang="en-US" b="1" dirty="0">
              <a:solidFill>
                <a:srgbClr val="FF0000"/>
              </a:solidFill>
            </a:endParaRPr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67295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2018 Accomplishments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3218" y="1944687"/>
            <a:ext cx="8540750" cy="3730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Hurricane Harvey Lessons Learned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/>
              <a:t>Subcommittee </a:t>
            </a:r>
            <a:r>
              <a:rPr lang="en-US" dirty="0" smtClean="0"/>
              <a:t>Restructuring Evaluation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2100" dirty="0" smtClean="0"/>
              <a:t>Coordinated Meetings Dates with Texas Data Transport and MarkeTrak Systems (TDTMS) Working Group</a:t>
            </a:r>
            <a:endParaRPr lang="en-US" sz="2100" dirty="0"/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Proposed Texas SET Future Release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Updated Texas SET Main Page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sz="2500" dirty="0" smtClean="0"/>
              <a:t>Extended </a:t>
            </a:r>
            <a:r>
              <a:rPr lang="en-US" sz="2500" dirty="0"/>
              <a:t>Unplanned Outage Market Interface Service Provider (MISP</a:t>
            </a:r>
            <a:r>
              <a:rPr lang="en-US" sz="2500" dirty="0" smtClean="0"/>
              <a:t>)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Workshop Participation and Developed Recommendations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Created Lessons Learned Documentation</a:t>
            </a:r>
            <a:endParaRPr lang="en-US" sz="2200" dirty="0"/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sz="2500" dirty="0" smtClean="0"/>
              <a:t>Mass Transition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Workshop Participation and Developed Recommendations</a:t>
            </a:r>
            <a:endParaRPr lang="en-US" sz="2200" dirty="0"/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Significant Process Revisions </a:t>
            </a:r>
            <a:endParaRPr lang="en-US" sz="2200" dirty="0"/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Testing Requirements and Success Criteria</a:t>
            </a:r>
            <a:endParaRPr lang="en-US" sz="2200" dirty="0"/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sz="2500" dirty="0" smtClean="0"/>
              <a:t>Provided SMEs and Presenters for Retail Market Training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2100" dirty="0" smtClean="0"/>
              <a:t>Retail 101 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sz="2100" dirty="0" smtClean="0"/>
              <a:t>Texas SET 101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Nodal Protocol Revisions Review and Recommendations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NPRR850, Market Suspension and Restart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dirty="0"/>
              <a:t>NPRR851, Procedure for Managing Disconnections for Bi-directional Electrical Connections at Transmission Level Voltages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NPRR853, Availability of ERCOT Estimated Meter Data</a:t>
            </a:r>
          </a:p>
          <a:p>
            <a:pPr marL="914400" lvl="3" indent="-457200">
              <a:buFont typeface="Wingdings" panose="05000000000000000000" pitchFamily="2" charset="2"/>
              <a:buChar char="§"/>
              <a:defRPr/>
            </a:pPr>
            <a:endParaRPr lang="en-US" dirty="0" smtClean="0"/>
          </a:p>
          <a:p>
            <a:pPr marL="914400" lvl="2" indent="0"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57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2018 Accomplishments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3218" y="1371600"/>
            <a:ext cx="8540750" cy="4038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>
              <a:buFont typeface="+mj-lt"/>
              <a:buAutoNum type="arabicPeriod" startAt="6"/>
              <a:defRPr/>
            </a:pPr>
            <a:r>
              <a:rPr lang="en-US" dirty="0"/>
              <a:t>Retail Market Guide Revision Review and Recommendations</a:t>
            </a:r>
          </a:p>
          <a:p>
            <a:pPr marL="914400" lvl="3" indent="-457200">
              <a:defRPr/>
            </a:pPr>
            <a:r>
              <a:rPr lang="en-US" dirty="0"/>
              <a:t>RMGRR150, Appendix Removal and Cleanup of the Competitive Retailer Safety Net </a:t>
            </a:r>
            <a:r>
              <a:rPr lang="en-US" dirty="0" smtClean="0"/>
              <a:t>Spreadsheet</a:t>
            </a:r>
          </a:p>
          <a:p>
            <a:pPr marL="914400" lvl="3" indent="-457200">
              <a:defRPr/>
            </a:pPr>
            <a:r>
              <a:rPr lang="en-US" dirty="0" smtClean="0"/>
              <a:t>RMGRR152, </a:t>
            </a:r>
            <a:r>
              <a:rPr lang="en-US" dirty="0"/>
              <a:t>Additional Alignment with NPRR778, Modifications to Date Change and Cancellation Evaluation Window</a:t>
            </a:r>
            <a:endParaRPr lang="en-US" dirty="0" smtClean="0"/>
          </a:p>
          <a:p>
            <a:pPr marL="914400" lvl="3" indent="-457200">
              <a:defRPr/>
            </a:pPr>
            <a:r>
              <a:rPr lang="en-US" dirty="0" smtClean="0"/>
              <a:t>RMGRR153, </a:t>
            </a:r>
            <a:r>
              <a:rPr lang="en-US" dirty="0"/>
              <a:t>Modifications to TDSP References and Processes in the Retail Market Guide</a:t>
            </a:r>
          </a:p>
          <a:p>
            <a:pPr marL="914400" lvl="3" indent="-457200">
              <a:defRPr/>
            </a:pPr>
            <a:r>
              <a:rPr lang="en-US" dirty="0"/>
              <a:t>RMGRR156 Market Notice Communication Process Clean </a:t>
            </a:r>
            <a:r>
              <a:rPr lang="en-US" dirty="0" smtClean="0"/>
              <a:t>Up</a:t>
            </a:r>
          </a:p>
          <a:p>
            <a:pPr marL="457200" lvl="2" indent="-457200">
              <a:buFont typeface="+mj-lt"/>
              <a:buAutoNum type="arabicPeriod" startAt="7"/>
              <a:defRPr/>
            </a:pPr>
            <a:r>
              <a:rPr lang="en-US" dirty="0" smtClean="0"/>
              <a:t>Updated  the Texas Market Test Plan (TMTP)</a:t>
            </a:r>
            <a:r>
              <a:rPr lang="en-US" sz="2300" dirty="0" smtClean="0"/>
              <a:t> Document</a:t>
            </a:r>
          </a:p>
          <a:p>
            <a:pPr marL="457200" lvl="2" indent="-457200">
              <a:lnSpc>
                <a:spcPct val="90000"/>
              </a:lnSpc>
              <a:buFont typeface="+mj-lt"/>
              <a:buAutoNum type="arabicPeriod" startAt="7"/>
              <a:defRPr/>
            </a:pPr>
            <a:r>
              <a:rPr lang="en-US" dirty="0" smtClean="0"/>
              <a:t>Monitored </a:t>
            </a:r>
            <a:r>
              <a:rPr lang="en-US" dirty="0"/>
              <a:t>Flight Testing and </a:t>
            </a:r>
            <a:r>
              <a:rPr lang="en-US" dirty="0" smtClean="0"/>
              <a:t>Updated </a:t>
            </a:r>
            <a:r>
              <a:rPr lang="en-US" dirty="0"/>
              <a:t>Changes to </a:t>
            </a:r>
            <a:r>
              <a:rPr lang="en-US" dirty="0" smtClean="0"/>
              <a:t>Scripts</a:t>
            </a:r>
          </a:p>
          <a:p>
            <a:pPr marL="457200" lvl="2" indent="-457200">
              <a:lnSpc>
                <a:spcPct val="90000"/>
              </a:lnSpc>
              <a:buFont typeface="+mj-lt"/>
              <a:buAutoNum type="arabicPeriod" startAt="7"/>
              <a:defRPr/>
            </a:pPr>
            <a:r>
              <a:rPr lang="en-US" dirty="0" smtClean="0"/>
              <a:t>Recommended the 2019 </a:t>
            </a:r>
            <a:r>
              <a:rPr lang="en-US" dirty="0"/>
              <a:t>Flight Testing Schedule</a:t>
            </a:r>
          </a:p>
          <a:p>
            <a:pPr marL="457200" lvl="2" indent="-457200">
              <a:lnSpc>
                <a:spcPct val="90000"/>
              </a:lnSpc>
              <a:buFont typeface="+mj-lt"/>
              <a:buAutoNum type="arabicPeriod" startAt="7"/>
              <a:defRPr/>
            </a:pPr>
            <a:r>
              <a:rPr lang="en-US" dirty="0" smtClean="0"/>
              <a:t>Updated </a:t>
            </a:r>
            <a:r>
              <a:rPr lang="en-US" dirty="0"/>
              <a:t>the Texas SET </a:t>
            </a:r>
            <a:r>
              <a:rPr lang="en-US" dirty="0" smtClean="0"/>
              <a:t>Swimlanes</a:t>
            </a:r>
            <a:endParaRPr lang="en-US" dirty="0"/>
          </a:p>
          <a:p>
            <a:pPr marL="457200" lvl="2" indent="-457200">
              <a:buClr>
                <a:schemeClr val="bg1"/>
              </a:buClr>
              <a:buFont typeface="+mj-lt"/>
              <a:buAutoNum type="arabicPeriod" startAt="7"/>
              <a:defRPr/>
            </a:pPr>
            <a:endParaRPr lang="en-US" dirty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90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2019 </a:t>
            </a:r>
            <a:r>
              <a:rPr lang="en-US" sz="4800" b="1" dirty="0">
                <a:solidFill>
                  <a:schemeClr val="tx1"/>
                </a:solidFill>
              </a:rPr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000" dirty="0"/>
              <a:t>Continue to Update Texas SET procedures, Retail Market Guide and Protocols as Directed by RMS</a:t>
            </a:r>
          </a:p>
          <a:p>
            <a:pPr marL="457200" lvl="2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000" dirty="0"/>
              <a:t>Analyze Issues as they are presented to Texas SET</a:t>
            </a:r>
          </a:p>
          <a:p>
            <a:pPr marL="457200" lvl="2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000" dirty="0"/>
              <a:t>Monitor Flight Testing and Recommend Changes to Scripts as Needed</a:t>
            </a:r>
          </a:p>
          <a:p>
            <a:pPr marL="457200" lvl="2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000" dirty="0"/>
              <a:t>Review and Recommend Flight Testing Schedule</a:t>
            </a:r>
          </a:p>
          <a:p>
            <a:pPr marL="457200" lvl="2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000" dirty="0"/>
              <a:t>Evaluate if there is a need for a Texas SET Release</a:t>
            </a:r>
          </a:p>
          <a:p>
            <a:pPr marL="457200" lvl="2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000" dirty="0"/>
              <a:t>Review the Texas SET Swimlanes and update as needed </a:t>
            </a:r>
          </a:p>
          <a:p>
            <a:pPr marL="457200" lvl="2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000" dirty="0"/>
              <a:t>Review and Provide Recommendations to the Safety Net Timelines</a:t>
            </a:r>
          </a:p>
          <a:p>
            <a:pPr marL="457200" lvl="2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000" dirty="0"/>
              <a:t>Evaluate the need for New Entrant Procedures and Documentation</a:t>
            </a:r>
          </a:p>
          <a:p>
            <a:pPr marL="457200" lvl="2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000" dirty="0"/>
              <a:t>Review Lessons Learned from the Sharyland to ONCOR transition</a:t>
            </a:r>
          </a:p>
        </p:txBody>
      </p:sp>
    </p:spTree>
    <p:extLst>
      <p:ext uri="{BB962C8B-B14F-4D97-AF65-F5344CB8AC3E}">
        <p14:creationId xmlns:p14="http://schemas.microsoft.com/office/powerpoint/2010/main" val="176635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7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questions?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>Next Meeting </a:t>
            </a:r>
            <a:r>
              <a:rPr lang="en-US" b="1" smtClean="0">
                <a:solidFill>
                  <a:schemeClr val="tx1"/>
                </a:solidFill>
                <a:effectLst/>
              </a:rPr>
              <a:t>January 15, 2019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464182" y="16764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1855</TotalTime>
  <Words>333</Words>
  <Application>Microsoft Office PowerPoint</Application>
  <PresentationFormat>On-screen Show (4:3)</PresentationFormat>
  <Paragraphs>91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Update to RMS</vt:lpstr>
      <vt:lpstr>Texas SET December 2018 Meeting</vt:lpstr>
      <vt:lpstr>Texas SET January 2019 Meeting</vt:lpstr>
      <vt:lpstr>PowerPoint Presentation</vt:lpstr>
      <vt:lpstr>PowerPoint Presentation</vt:lpstr>
      <vt:lpstr>2019 Goals</vt:lpstr>
      <vt:lpstr>   Any questions? Next Meeting January 15, 2019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TXSET12062018</cp:lastModifiedBy>
  <cp:revision>120</cp:revision>
  <dcterms:created xsi:type="dcterms:W3CDTF">2015-12-11T22:27:18Z</dcterms:created>
  <dcterms:modified xsi:type="dcterms:W3CDTF">2019-01-08T22:14:01Z</dcterms:modified>
</cp:coreProperties>
</file>