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9" autoAdjust="0"/>
  </p:normalViewPr>
  <p:slideViewPr>
    <p:cSldViewPr>
      <p:cViewPr varScale="1">
        <p:scale>
          <a:sx n="99" d="100"/>
          <a:sy n="99" d="100"/>
        </p:scale>
        <p:origin x="90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mith, Caitlin" userId="d98c1b47-7018-4e90-9cd0-85b5c0e36301" providerId="ADAL" clId="{F1023467-F8D9-4E8D-86D5-644CD5E8E29E}"/>
    <pc:docChg chg="modSld">
      <pc:chgData name="Smith, Caitlin" userId="d98c1b47-7018-4e90-9cd0-85b5c0e36301" providerId="ADAL" clId="{F1023467-F8D9-4E8D-86D5-644CD5E8E29E}" dt="2019-01-08T16:33:43.614" v="21" actId="20577"/>
      <pc:docMkLst>
        <pc:docMk/>
      </pc:docMkLst>
      <pc:sldChg chg="modSp">
        <pc:chgData name="Smith, Caitlin" userId="d98c1b47-7018-4e90-9cd0-85b5c0e36301" providerId="ADAL" clId="{F1023467-F8D9-4E8D-86D5-644CD5E8E29E}" dt="2019-01-08T16:33:03.066" v="13" actId="20577"/>
        <pc:sldMkLst>
          <pc:docMk/>
          <pc:sldMk cId="3374142927" sldId="256"/>
        </pc:sldMkLst>
        <pc:spChg chg="mod">
          <ac:chgData name="Smith, Caitlin" userId="d98c1b47-7018-4e90-9cd0-85b5c0e36301" providerId="ADAL" clId="{F1023467-F8D9-4E8D-86D5-644CD5E8E29E}" dt="2019-01-08T16:33:03.066" v="13" actId="20577"/>
          <ac:spMkLst>
            <pc:docMk/>
            <pc:sldMk cId="3374142927" sldId="256"/>
            <ac:spMk id="4" creationId="{00000000-0000-0000-0000-000000000000}"/>
          </ac:spMkLst>
        </pc:spChg>
      </pc:sldChg>
      <pc:sldChg chg="modSp">
        <pc:chgData name="Smith, Caitlin" userId="d98c1b47-7018-4e90-9cd0-85b5c0e36301" providerId="ADAL" clId="{F1023467-F8D9-4E8D-86D5-644CD5E8E29E}" dt="2019-01-08T16:33:43.614" v="21" actId="20577"/>
        <pc:sldMkLst>
          <pc:docMk/>
          <pc:sldMk cId="1380694133" sldId="257"/>
        </pc:sldMkLst>
        <pc:spChg chg="mod">
          <ac:chgData name="Smith, Caitlin" userId="d98c1b47-7018-4e90-9cd0-85b5c0e36301" providerId="ADAL" clId="{F1023467-F8D9-4E8D-86D5-644CD5E8E29E}" dt="2019-01-08T16:33:43.614" v="21" actId="20577"/>
          <ac:spMkLst>
            <pc:docMk/>
            <pc:sldMk cId="1380694133" sldId="257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4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9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829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28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630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26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5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04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09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08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182DB-F8EC-442B-AA02-19E493650FBF}" type="datetimeFigureOut">
              <a:rPr lang="en-US" smtClean="0"/>
              <a:t>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E6DEE-B277-412F-8503-2977301076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81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A297C-19A3-4FDB-AF11-D50A84315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r>
              <a:rPr lang="en-US" dirty="0"/>
              <a:t>Supply Analysis Working Group Report to WMS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FCF99A-BC66-4C43-9AA2-5CFBD25ED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1"/>
            <a:ext cx="8077200" cy="10668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January 9, 2019 </a:t>
            </a:r>
          </a:p>
        </p:txBody>
      </p:sp>
    </p:spTree>
    <p:extLst>
      <p:ext uri="{BB962C8B-B14F-4D97-AF65-F5344CB8AC3E}">
        <p14:creationId xmlns:p14="http://schemas.microsoft.com/office/powerpoint/2010/main" val="3717820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47568"/>
            <a:ext cx="8305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Capacity Demand and Reserves Report </a:t>
            </a:r>
            <a:r>
              <a:rPr lang="en-US" dirty="0"/>
              <a:t>– Released 12-4, Discussed at 12-12 SAWG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planning reserve margin for summer 2019 is forecasted to be 8.1%. This is 2.9% lower than what was reported in the May CDR.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change was primarily driven by a higher summer peak load forecast and delays and cancellations of planned generation projects; see waterfall chart from ERCOT below.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Stakeholder discussion at 12-12 SAWG identified a need for further discussion about how to better include batteries, DR and DG in the CDR.</a:t>
            </a:r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C830526-2F71-4545-A149-05BEEA54EA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046" y="2438401"/>
            <a:ext cx="671263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14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800"/>
            <a:ext cx="82296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DC Tie Capacity Forecast Proposal – </a:t>
            </a:r>
            <a:r>
              <a:rPr lang="en-US" dirty="0"/>
              <a:t>Discussed at 12/12 SAWG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 presented a capacity contribution calculation resulting in 75% capacity contribution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Based on aggregate net imports divided by existing DC tie capacity for just those SCED intervals during which the latest summer EEA events occurred (August 2-5, 2011)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 planned DC ties: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Would apply to expansions of existing DC ties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Large unrelated planned DC ties may need to be treated differently; for example, use available planning study assumptions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Draft NPRR language expected from ERCOT at future SAWG meeting 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069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81000"/>
            <a:ext cx="82296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NPRR891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SAWG “consensus” language from 12-12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 objections at SAWG, posted to SAWG meeting page on 12-13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NOIEs with an aggregate amount of unregistered DG capacity above 50kW will continue to submit information regarding this capacity to ERCOT quarterly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NOIEs would annually report to ERCOT all known DG capacities on their systems, including those less than 50kW, by March 1 for the previous calendar year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NOIEs that do not have the required data can request a one-year exemption from the requirement from ERCOT, and ERCOT may grant the exemption at their discretion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Subsequent comments filed that were not part of 12-12 SAWG consensus: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Golden Spread Electric Cooperative comments filed on 12-27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ERCOT comments filed on 1-4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Need direction from WMS: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Vote today?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Take back to SAWG for more discussion on recent comments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r>
              <a:rPr lang="en-US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537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342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Supply Analysis Working Group Report to WMS</vt:lpstr>
      <vt:lpstr>PowerPoint Presentation</vt:lpstr>
      <vt:lpstr>PowerPoint Presentation</vt:lpstr>
      <vt:lpstr>PowerPoint Presentation</vt:lpstr>
    </vt:vector>
  </TitlesOfParts>
  <Company>NRG Energy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Reliant Energy</dc:creator>
  <cp:lastModifiedBy>Smith, Caitlin</cp:lastModifiedBy>
  <cp:revision>20</cp:revision>
  <dcterms:created xsi:type="dcterms:W3CDTF">2018-10-08T15:17:08Z</dcterms:created>
  <dcterms:modified xsi:type="dcterms:W3CDTF">2019-01-08T16:33:50Z</dcterms:modified>
</cp:coreProperties>
</file>