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74" r:id="rId7"/>
    <p:sldId id="275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84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ientServices@ercot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nerc.com/comm/PC/Geomagnetic%20Disturbance%20Task%20Force%20GMDTF%202013/GMD%20Planning%20Guide_approved.pdf" TargetMode="External"/><Relationship Id="rId4" Type="http://schemas.openxmlformats.org/officeDocument/2006/relationships/hyperlink" Target="http://www.ercot.com/content/wcm/key_documents_lists/54489/ERCOT_GMD_Event_Caused_Outages_Data_Request.xls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GMD Event Caused Outages Data 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458200" cy="56467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ERCOT </a:t>
            </a:r>
            <a:r>
              <a:rPr lang="en-US" sz="2000" dirty="0" smtClean="0"/>
              <a:t>will </a:t>
            </a:r>
            <a:r>
              <a:rPr lang="en-US" sz="2000" dirty="0" smtClean="0"/>
              <a:t>partially implement Planning Guide Revision Request (PGRR) 057, Responsibilities for Performing GMD Vulnerability Assessments, specifically, paragraph (2) </a:t>
            </a:r>
            <a:r>
              <a:rPr lang="en-US" sz="2000" dirty="0"/>
              <a:t>of Section 6.11, Process for Developing </a:t>
            </a:r>
            <a:r>
              <a:rPr lang="en-US" sz="2000" dirty="0" err="1"/>
              <a:t>Geomagnetically</a:t>
            </a:r>
            <a:r>
              <a:rPr lang="en-US" sz="2000" dirty="0"/>
              <a:t>-Induced Current (GIC) System </a:t>
            </a:r>
            <a:r>
              <a:rPr lang="en-US" sz="2000" dirty="0" smtClean="0"/>
              <a:t>Models, in January 2019.  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Paragraph (2) of Planning Guide Section 6.11 states that “Each </a:t>
            </a:r>
            <a:r>
              <a:rPr lang="en-US" sz="2000" dirty="0"/>
              <a:t>TSP and Resource Entity shall provide to ERCOT a list of GMD event contingencies as described in the applicable NERC Reliability Standard for use in the GMD vulnerability assessment as outlined in Section 3.1.8, Planning Geomagnetic Disturbance (GMD) Activities</a:t>
            </a:r>
            <a:r>
              <a:rPr lang="en-US" sz="2000" dirty="0" smtClean="0"/>
              <a:t>.”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Market notice will be sent out to request GMD event caused outages </a:t>
            </a:r>
            <a:r>
              <a:rPr lang="en-US" sz="2000" dirty="0"/>
              <a:t>from TSPs </a:t>
            </a:r>
            <a:r>
              <a:rPr lang="en-US" sz="2000" dirty="0" smtClean="0"/>
              <a:t>and REs on January 11, 2019.  TSPs and REs are requested to assess the impact of the GMD event on their equipment to develop the GMD caused outages.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GMD Event Caused Outages Data Request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458200" cy="56467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Each TSP and RE shall provide the outages to ERCOT via e-mail to </a:t>
            </a:r>
            <a:r>
              <a:rPr lang="en-US" sz="2000" u="sng" dirty="0">
                <a:hlinkClick r:id="rId3"/>
              </a:rPr>
              <a:t>ClientServices@ercot.com</a:t>
            </a:r>
            <a:r>
              <a:rPr lang="en-US" sz="2000" dirty="0"/>
              <a:t> with “GMD Event” in the subject line by March 31, </a:t>
            </a:r>
            <a:r>
              <a:rPr lang="en-US" sz="2000" dirty="0" smtClean="0"/>
              <a:t>2019.  If no outages are identified, please include an acknowledgement in the response.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GMD event caused outages data request form is available on the PGDTF landing page.</a:t>
            </a:r>
          </a:p>
          <a:p>
            <a:pPr marL="400050" lvl="1" indent="0">
              <a:buNone/>
            </a:pP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www.ercot.com/content/wcm/key_documents_lists/54489/ERCOT_GMD_Event_Caused_Outages_Data_Request.xlsx</a:t>
            </a:r>
            <a:endParaRPr lang="en-US" sz="1600" dirty="0" smtClean="0"/>
          </a:p>
          <a:p>
            <a:pPr marL="400050" lvl="1" indent="0">
              <a:buNone/>
            </a:pPr>
            <a:endParaRPr lang="en-US" sz="12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NERC Geomagnetic Disturbance Planning Guide may be used as a reference to develop the requested GMD event caused outages</a:t>
            </a:r>
            <a:r>
              <a:rPr lang="en-US" sz="2000" dirty="0" smtClean="0"/>
              <a:t>. </a:t>
            </a:r>
          </a:p>
          <a:p>
            <a:pPr marL="400050" lvl="1" indent="0" algn="just">
              <a:buNone/>
            </a:pP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www.nerc.com/comm/PC/Geomagnetic%20Disturbance%20Task%20Force%20GMDTF%202013/GMD%20Planning%20Guide_approved.pdf</a:t>
            </a:r>
            <a:endParaRPr lang="en-US" sz="1600" dirty="0" smtClean="0"/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00400" y="1716137"/>
            <a:ext cx="2438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/>
              <a:t>?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11359</TotalTime>
  <Words>251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Custom Design</vt:lpstr>
      <vt:lpstr>GMD Event Caused Outages Data Request</vt:lpstr>
      <vt:lpstr>GMD Event Caused Outages Data Request</vt:lpstr>
      <vt:lpstr>Question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Borkar, Sandeep</cp:lastModifiedBy>
  <cp:revision>102</cp:revision>
  <cp:lastPrinted>2016-01-21T20:53:15Z</cp:lastPrinted>
  <dcterms:created xsi:type="dcterms:W3CDTF">2016-01-21T15:20:31Z</dcterms:created>
  <dcterms:modified xsi:type="dcterms:W3CDTF">2019-01-07T15:54:56Z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