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4386" r:id="rId2"/>
    <p:sldMasterId id="2147485236" r:id="rId3"/>
    <p:sldMasterId id="2147485831" r:id="rId4"/>
  </p:sldMasterIdLst>
  <p:notesMasterIdLst>
    <p:notesMasterId r:id="rId10"/>
  </p:notesMasterIdLst>
  <p:handoutMasterIdLst>
    <p:handoutMasterId r:id="rId11"/>
  </p:handoutMasterIdLst>
  <p:sldIdLst>
    <p:sldId id="389" r:id="rId5"/>
    <p:sldId id="661" r:id="rId6"/>
    <p:sldId id="679" r:id="rId7"/>
    <p:sldId id="676" r:id="rId8"/>
    <p:sldId id="400" r:id="rId9"/>
  </p:sldIdLst>
  <p:sldSz cx="9144000" cy="6858000" type="screen4x3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CC"/>
    <a:srgbClr val="DDDDDD"/>
    <a:srgbClr val="40949A"/>
    <a:srgbClr val="FF9900"/>
    <a:srgbClr val="5469A2"/>
    <a:srgbClr val="294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8" autoAdjust="0"/>
    <p:restoredTop sz="94660"/>
  </p:normalViewPr>
  <p:slideViewPr>
    <p:cSldViewPr>
      <p:cViewPr varScale="1">
        <p:scale>
          <a:sx n="108" d="100"/>
          <a:sy n="108" d="100"/>
        </p:scale>
        <p:origin x="1650" y="108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l"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A6BB71A-0003-4C21-878A-6E33609DDFD2}" type="datetimeFigureOut">
              <a:rPr lang="en-US"/>
              <a:pPr>
                <a:defRPr/>
              </a:pPr>
              <a:t>1/8/2019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l"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wrap="square" lIns="91435" tIns="45717" rIns="91435" bIns="457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337002B-42E5-4DC6-BFB2-46069658F9C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9739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6" tIns="46243" rIns="92486" bIns="4624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6" tIns="46243" rIns="92486" bIns="4624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692150"/>
            <a:ext cx="4616450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387850"/>
            <a:ext cx="5559425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6" tIns="46243" rIns="92486" bIns="462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6" tIns="46243" rIns="92486" bIns="4624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6" tIns="46243" rIns="92486" bIns="4624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3E18E33-0EFD-4523-ADBC-772E3CCBF56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946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767830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2D252-8E72-4823-8FA0-189BCC9CE81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328320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1F27C-F784-434C-9FFD-C6F86F99C04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586149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AD39B-94A5-466C-A2F5-232C80EFE67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54022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 defTabSz="914400" fontAlgn="base">
              <a:spcBef>
                <a:spcPct val="0"/>
              </a:spcBef>
              <a:spcAft>
                <a:spcPct val="0"/>
              </a:spcAft>
              <a:defRPr sz="1200" dirty="0"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842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BB831C1F-7D36-4A32-A29C-307547D5A0CC}" type="slidenum">
              <a:rPr lang="en-US" altLang="en-US" sz="1200" smtClean="0">
                <a:solidFill>
                  <a:srgbClr val="000000"/>
                </a:solidFill>
              </a:rPr>
              <a:pPr algn="r" eaLnBrk="1" hangingPunct="1">
                <a:defRPr/>
              </a:pPr>
              <a:t>‹#›</a:t>
            </a:fld>
            <a:endParaRPr lang="en-US" altLang="en-US" sz="1200" dirty="0">
              <a:solidFill>
                <a:srgbClr val="000000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 defTabSz="914400" fontAlgn="base">
              <a:spcBef>
                <a:spcPct val="0"/>
              </a:spcBef>
              <a:spcAft>
                <a:spcPct val="0"/>
              </a:spcAft>
              <a:defRPr sz="1200" dirty="0"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81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9872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6EB808-759E-4248-B10A-82109D68248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844D05-E469-4E2F-AAA7-E1B2A0EF2D9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E4BBE2-B9D0-4F69-BDAE-95E413D817C7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EB808-759E-4248-B10A-82109D6824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21792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FA16B-3E29-4810-BDFA-6DBD814FB575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E4F3E-3D5B-40F0-877B-FA4695E971C6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6C0B6F-6A06-4CCF-A0FE-7B6B6049975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C0AA885-38C5-44C9-8470-2D8988C078F5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EA207-E4FE-40C6-BD93-B56D4E6F479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B2D252-8E72-4823-8FA0-189BCC9CE81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1F27C-F784-434C-9FFD-C6F86F99C04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44D05-E469-4E2F-AAA7-E1B2A0EF2D9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503518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4BBE2-B9D0-4F69-BDAE-95E413D817C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397661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FA16B-3E29-4810-BDFA-6DBD814FB57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185937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E4F3E-3D5B-40F0-877B-FA4695E971C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33854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C0B6F-6A06-4CCF-A0FE-7B6B6049975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816149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AA885-38C5-44C9-8470-2D8988C078F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46037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EA207-E4FE-40C6-BD93-B56D4E6F479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338996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8D40A47-3DD9-4C1E-BC60-5C5DFBAF17E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  <p:sp>
        <p:nvSpPr>
          <p:cNvPr id="1032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4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F1DF9C0A-5BB2-4EC4-80B6-B62649C667F0}" type="slidenum">
              <a:rPr lang="en-US" altLang="en-US" sz="1200" smtClean="0"/>
              <a:pPr algn="ctr" eaLnBrk="1" hangingPunct="1">
                <a:defRPr/>
              </a:pPr>
              <a:t>‹#›</a:t>
            </a:fld>
            <a:endParaRPr lang="en-US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28" r:id="rId1"/>
    <p:sldLayoutId id="2147485816" r:id="rId2"/>
    <p:sldLayoutId id="2147485817" r:id="rId3"/>
    <p:sldLayoutId id="2147485818" r:id="rId4"/>
    <p:sldLayoutId id="2147485819" r:id="rId5"/>
    <p:sldLayoutId id="2147485820" r:id="rId6"/>
    <p:sldLayoutId id="2147485821" r:id="rId7"/>
    <p:sldLayoutId id="2147485822" r:id="rId8"/>
    <p:sldLayoutId id="2147485823" r:id="rId9"/>
    <p:sldLayoutId id="2147485824" r:id="rId10"/>
    <p:sldLayoutId id="2147485825" r:id="rId11"/>
    <p:sldLayoutId id="2147485826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/>
              </a:defRPr>
            </a:lvl1pPr>
          </a:lstStyle>
          <a:p>
            <a:pPr>
              <a:defRPr/>
            </a:pPr>
            <a:fld id="{6ECE9855-A38A-4A5F-8F2F-06FFABD34A01}" type="datetime1">
              <a:rPr lang="en-US"/>
              <a:pPr>
                <a:defRPr/>
              </a:pPr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prstClr val="black">
                    <a:tint val="75000"/>
                  </a:prstClr>
                </a:solidFill>
                <a:latin typeface="Arial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457200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2A5F010-3F29-44CA-9E29-651C5229D50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29" r:id="rId1"/>
    <p:sldLayoutId id="2147485830" r:id="rId2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0563" y="0"/>
            <a:ext cx="5913437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3075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" y="2876550"/>
            <a:ext cx="28575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827" r:id="rId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8D40A47-3DD9-4C1E-BC60-5C5DFBAF17E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32" r:id="rId1"/>
    <p:sldLayoutId id="2147485833" r:id="rId2"/>
    <p:sldLayoutId id="2147485834" r:id="rId3"/>
    <p:sldLayoutId id="2147485835" r:id="rId4"/>
    <p:sldLayoutId id="2147485836" r:id="rId5"/>
    <p:sldLayoutId id="2147485837" r:id="rId6"/>
    <p:sldLayoutId id="2147485838" r:id="rId7"/>
    <p:sldLayoutId id="2147485839" r:id="rId8"/>
    <p:sldLayoutId id="2147485840" r:id="rId9"/>
    <p:sldLayoutId id="2147485841" r:id="rId10"/>
    <p:sldLayoutId id="2147485842" r:id="rId11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381000" y="1219200"/>
            <a:ext cx="8305800" cy="4114800"/>
          </a:xfrm>
        </p:spPr>
        <p:txBody>
          <a:bodyPr/>
          <a:lstStyle/>
          <a:p>
            <a:pPr algn="ctr"/>
            <a:r>
              <a:rPr lang="en-US" altLang="en-US" dirty="0"/>
              <a:t>MSWG</a:t>
            </a:r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/>
              <a:t>Update to WMS</a:t>
            </a:r>
            <a:br>
              <a:rPr lang="en-US" altLang="en-US" dirty="0"/>
            </a:br>
            <a:r>
              <a:rPr lang="en-US" altLang="en-US" dirty="0"/>
              <a:t>1/9/2019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7520940" cy="548640"/>
          </a:xfrm>
        </p:spPr>
        <p:txBody>
          <a:bodyPr/>
          <a:lstStyle/>
          <a:p>
            <a:pPr algn="ctr"/>
            <a:r>
              <a:rPr lang="en-US" altLang="en-US" b="1" dirty="0">
                <a:solidFill>
                  <a:srgbClr val="C00000"/>
                </a:solidFill>
              </a:rPr>
              <a:t>MSWG Meeting 12/12/18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776172"/>
          </a:xfrm>
        </p:spPr>
        <p:txBody>
          <a:bodyPr>
            <a:normAutofit/>
          </a:bodyPr>
          <a:lstStyle/>
          <a:p>
            <a:pPr marL="514350" lvl="4" indent="-457200">
              <a:spcBef>
                <a:spcPts val="800"/>
              </a:spcBef>
              <a:buNone/>
              <a:defRPr/>
            </a:pPr>
            <a:r>
              <a:rPr lang="en-US" sz="2800" b="1" dirty="0"/>
              <a:t>NPRR 850 </a:t>
            </a:r>
          </a:p>
          <a:p>
            <a:pPr marL="514350" lvl="4" indent="-457200">
              <a:spcBef>
                <a:spcPts val="800"/>
              </a:spcBef>
              <a:buNone/>
              <a:defRPr/>
            </a:pPr>
            <a:r>
              <a:rPr lang="en-US" sz="2200" dirty="0"/>
              <a:t>Initial Version</a:t>
            </a:r>
          </a:p>
          <a:p>
            <a:pPr marL="514350" lvl="4" indent="-457200">
              <a:spcBef>
                <a:spcPts val="800"/>
              </a:spcBef>
              <a:defRPr/>
            </a:pPr>
            <a:r>
              <a:rPr lang="en-US" sz="2200" dirty="0"/>
              <a:t>MSWG will continue to look at language and possible follow up NPRR around Settlement Activity</a:t>
            </a:r>
          </a:p>
          <a:p>
            <a:pPr marL="752094" lvl="5" indent="-457200">
              <a:spcBef>
                <a:spcPts val="800"/>
              </a:spcBef>
              <a:defRPr/>
            </a:pPr>
            <a:r>
              <a:rPr lang="en-US" dirty="0"/>
              <a:t>1) partial day Suspension </a:t>
            </a:r>
          </a:p>
          <a:p>
            <a:pPr marL="752094" lvl="5" indent="-457200">
              <a:spcBef>
                <a:spcPts val="800"/>
              </a:spcBef>
              <a:defRPr/>
            </a:pPr>
            <a:r>
              <a:rPr lang="en-US" dirty="0"/>
              <a:t>2) how Restart Process is deemed complete and </a:t>
            </a:r>
          </a:p>
          <a:p>
            <a:pPr marL="752094" lvl="5" indent="-457200">
              <a:spcBef>
                <a:spcPts val="800"/>
              </a:spcBef>
              <a:defRPr/>
            </a:pPr>
            <a:r>
              <a:rPr lang="en-US" dirty="0"/>
              <a:t>3) calculation requirements for a Market Suspension of greater than 30 days. </a:t>
            </a:r>
          </a:p>
          <a:p>
            <a:pPr marL="294894" lvl="5" indent="0">
              <a:spcBef>
                <a:spcPts val="800"/>
              </a:spcBef>
              <a:buNone/>
              <a:defRPr/>
            </a:pPr>
            <a:endParaRPr lang="en-US" sz="2000" dirty="0"/>
          </a:p>
          <a:p>
            <a:pPr marL="752094" lvl="5" indent="-457200">
              <a:spcBef>
                <a:spcPts val="800"/>
              </a:spcBef>
              <a:defRPr/>
            </a:pPr>
            <a:endParaRPr lang="en-US" sz="2000" dirty="0"/>
          </a:p>
          <a:p>
            <a:pPr marL="2114550" lvl="4" indent="-285750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Meeting 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3034634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7520940" cy="548640"/>
          </a:xfrm>
        </p:spPr>
        <p:txBody>
          <a:bodyPr/>
          <a:lstStyle/>
          <a:p>
            <a:pPr algn="ctr"/>
            <a:r>
              <a:rPr lang="en-US" altLang="en-US" b="1" dirty="0">
                <a:solidFill>
                  <a:srgbClr val="C00000"/>
                </a:solidFill>
              </a:rPr>
              <a:t>MSWG Meeting 12/12/18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776172"/>
          </a:xfrm>
        </p:spPr>
        <p:txBody>
          <a:bodyPr>
            <a:normAutofit lnSpcReduction="10000"/>
          </a:bodyPr>
          <a:lstStyle/>
          <a:p>
            <a:pPr marL="514350" lvl="4" indent="-457200">
              <a:spcBef>
                <a:spcPts val="800"/>
              </a:spcBef>
              <a:buNone/>
              <a:defRPr/>
            </a:pPr>
            <a:r>
              <a:rPr lang="en-US" sz="2800" b="1" dirty="0"/>
              <a:t>NPRR 850 </a:t>
            </a:r>
          </a:p>
          <a:p>
            <a:pPr marL="514350" lvl="4" indent="-457200">
              <a:spcBef>
                <a:spcPts val="800"/>
              </a:spcBef>
              <a:buNone/>
              <a:defRPr/>
            </a:pPr>
            <a:r>
              <a:rPr lang="en-US" sz="2200" dirty="0"/>
              <a:t>Comments by Austin Energy/LCRA </a:t>
            </a:r>
          </a:p>
          <a:p>
            <a:pPr marL="752094" lvl="5" indent="-457200">
              <a:spcBef>
                <a:spcPts val="800"/>
              </a:spcBef>
              <a:defRPr/>
            </a:pPr>
            <a:r>
              <a:rPr lang="en-US" sz="2000" dirty="0"/>
              <a:t>ERCOT Agreed with most of the concerns</a:t>
            </a:r>
          </a:p>
          <a:p>
            <a:pPr marL="752094" lvl="5" indent="-457200">
              <a:spcBef>
                <a:spcPts val="800"/>
              </a:spcBef>
              <a:defRPr/>
            </a:pPr>
            <a:r>
              <a:rPr lang="en-US" sz="2000" dirty="0"/>
              <a:t>Clarification comments but no change in policy or cost.</a:t>
            </a:r>
          </a:p>
          <a:p>
            <a:pPr marL="1008126" lvl="6" indent="-457200">
              <a:spcBef>
                <a:spcPts val="800"/>
              </a:spcBef>
              <a:defRPr/>
            </a:pPr>
            <a:r>
              <a:rPr lang="en-US" dirty="0"/>
              <a:t>In 25.5.5 (2) (a) &amp; (b) the charge is clarified to be “to each QSE for a given Operating Day.” </a:t>
            </a:r>
          </a:p>
          <a:p>
            <a:pPr marL="1008126" lvl="6" indent="-457200">
              <a:spcBef>
                <a:spcPts val="800"/>
              </a:spcBef>
              <a:defRPr/>
            </a:pPr>
            <a:r>
              <a:rPr lang="en-US" dirty="0"/>
              <a:t>Also in 25.5.5 (2) (b), “Market Suspension Charge shall be resettled for actual Load data submitted to ERCOT or TDSP-estimated data</a:t>
            </a:r>
            <a:r>
              <a:rPr lang="en-US" i="1" dirty="0"/>
              <a:t>.</a:t>
            </a:r>
            <a:r>
              <a:rPr lang="en-US" dirty="0"/>
              <a:t>”</a:t>
            </a:r>
          </a:p>
          <a:p>
            <a:pPr marL="1008126" lvl="6" indent="-457200">
              <a:spcBef>
                <a:spcPts val="800"/>
              </a:spcBef>
              <a:defRPr/>
            </a:pPr>
            <a:r>
              <a:rPr lang="en-US" dirty="0"/>
              <a:t>Subscript </a:t>
            </a:r>
            <a:r>
              <a:rPr lang="en-US" i="1" dirty="0"/>
              <a:t>j </a:t>
            </a:r>
            <a:r>
              <a:rPr lang="en-US" dirty="0"/>
              <a:t>is removed from average fuel prices. </a:t>
            </a:r>
          </a:p>
          <a:p>
            <a:pPr marL="1008126" lvl="6" indent="-457200">
              <a:spcBef>
                <a:spcPts val="800"/>
              </a:spcBef>
              <a:defRPr/>
            </a:pPr>
            <a:r>
              <a:rPr lang="en-US" dirty="0"/>
              <a:t>The undefined term Market Suspension Cost Guarantee has be removed as it is now part of startup cost. </a:t>
            </a:r>
          </a:p>
          <a:p>
            <a:pPr marL="1008126" lvl="6" indent="-457200">
              <a:spcBef>
                <a:spcPts val="800"/>
              </a:spcBef>
              <a:defRPr/>
            </a:pPr>
            <a:r>
              <a:rPr lang="en-US" dirty="0"/>
              <a:t>A missing parenthesis has been added in the Load-Allocated Charge. </a:t>
            </a:r>
          </a:p>
          <a:p>
            <a:pPr marL="752094" lvl="5" indent="-457200">
              <a:spcBef>
                <a:spcPts val="800"/>
              </a:spcBef>
              <a:defRPr/>
            </a:pPr>
            <a:endParaRPr lang="en-US" sz="2000" dirty="0"/>
          </a:p>
          <a:p>
            <a:pPr marL="294894" lvl="5" indent="0">
              <a:spcBef>
                <a:spcPts val="800"/>
              </a:spcBef>
              <a:buNone/>
              <a:defRPr/>
            </a:pPr>
            <a:endParaRPr lang="en-US" sz="2000" dirty="0"/>
          </a:p>
          <a:p>
            <a:pPr marL="752094" lvl="5" indent="-457200">
              <a:spcBef>
                <a:spcPts val="800"/>
              </a:spcBef>
              <a:defRPr/>
            </a:pPr>
            <a:endParaRPr lang="en-US" sz="2000" dirty="0"/>
          </a:p>
          <a:p>
            <a:pPr marL="2114550" lvl="4" indent="-285750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Meeting 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1833536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7520940" cy="548640"/>
          </a:xfrm>
        </p:spPr>
        <p:txBody>
          <a:bodyPr/>
          <a:lstStyle/>
          <a:p>
            <a:pPr algn="ctr"/>
            <a:r>
              <a:rPr lang="en-US" altLang="en-US" b="1" dirty="0">
                <a:solidFill>
                  <a:srgbClr val="C00000"/>
                </a:solidFill>
              </a:rPr>
              <a:t>MSWG Meeting 12/12/18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776172"/>
          </a:xfrm>
        </p:spPr>
        <p:txBody>
          <a:bodyPr>
            <a:normAutofit fontScale="92500" lnSpcReduction="10000"/>
          </a:bodyPr>
          <a:lstStyle/>
          <a:p>
            <a:pPr marL="514350" lvl="4" indent="-457200">
              <a:spcBef>
                <a:spcPts val="800"/>
              </a:spcBef>
              <a:buNone/>
              <a:defRPr/>
            </a:pPr>
            <a:r>
              <a:rPr lang="en-US" sz="2800" b="1" dirty="0"/>
              <a:t>Nodal Handbook vs Settlement Matrix</a:t>
            </a:r>
          </a:p>
          <a:p>
            <a:pPr marL="514350" lvl="4" indent="-457200">
              <a:spcBef>
                <a:spcPts val="800"/>
              </a:spcBef>
              <a:defRPr/>
            </a:pPr>
            <a:r>
              <a:rPr lang="en-US" sz="2200" dirty="0"/>
              <a:t>Nodal Handbook</a:t>
            </a:r>
          </a:p>
          <a:p>
            <a:pPr marL="752094" lvl="5" indent="-457200">
              <a:spcBef>
                <a:spcPts val="800"/>
              </a:spcBef>
              <a:defRPr/>
            </a:pPr>
            <a:r>
              <a:rPr lang="en-US" sz="2000" dirty="0"/>
              <a:t>Difficult to update and duplicated data from Matrix</a:t>
            </a:r>
          </a:p>
          <a:p>
            <a:pPr marL="514350" lvl="4" indent="-457200">
              <a:spcBef>
                <a:spcPts val="800"/>
              </a:spcBef>
              <a:defRPr/>
            </a:pPr>
            <a:r>
              <a:rPr lang="en-US" sz="2200" dirty="0"/>
              <a:t>MSWG would like to discontinue the Nodal Handbook and educate market on Matrix</a:t>
            </a:r>
          </a:p>
          <a:p>
            <a:pPr marL="514350" lvl="4" indent="-457200">
              <a:spcBef>
                <a:spcPts val="800"/>
              </a:spcBef>
              <a:buNone/>
              <a:defRPr/>
            </a:pPr>
            <a:r>
              <a:rPr lang="en-US" sz="2800" b="1" dirty="0"/>
              <a:t>Concerns</a:t>
            </a:r>
          </a:p>
          <a:p>
            <a:pPr marL="514350" lvl="4" indent="-457200">
              <a:spcBef>
                <a:spcPts val="800"/>
              </a:spcBef>
              <a:defRPr/>
            </a:pPr>
            <a:r>
              <a:rPr lang="en-US" sz="2200" dirty="0"/>
              <a:t>NPRR’s with Settlement Calculations not being remanded to MSWG as they were in COPS</a:t>
            </a:r>
          </a:p>
          <a:p>
            <a:pPr marL="514350" lvl="4" indent="-457200">
              <a:spcBef>
                <a:spcPts val="800"/>
              </a:spcBef>
              <a:buNone/>
              <a:defRPr/>
            </a:pPr>
            <a:r>
              <a:rPr lang="en-US" sz="2400" b="1" dirty="0"/>
              <a:t>Leadership 2019</a:t>
            </a:r>
          </a:p>
          <a:p>
            <a:pPr marL="752094" lvl="5" indent="-457200">
              <a:spcBef>
                <a:spcPts val="800"/>
              </a:spcBef>
              <a:defRPr/>
            </a:pPr>
            <a:r>
              <a:rPr lang="en-US" sz="2000" dirty="0"/>
              <a:t>Election of Leadership at Next meeting</a:t>
            </a:r>
          </a:p>
          <a:p>
            <a:pPr marL="514350" lvl="4" indent="-457200">
              <a:spcBef>
                <a:spcPts val="800"/>
              </a:spcBef>
              <a:defRPr/>
            </a:pPr>
            <a:endParaRPr lang="en-US" sz="2200" dirty="0"/>
          </a:p>
          <a:p>
            <a:pPr marL="2114550" lvl="4" indent="-285750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Meeting 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41945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077200" cy="2590800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en-US" altLang="en-US" sz="2800" dirty="0"/>
              <a:t>Questions?</a:t>
            </a:r>
          </a:p>
          <a:p>
            <a:pPr marL="0" indent="0" algn="ctr">
              <a:buFontTx/>
              <a:buNone/>
              <a:defRPr/>
            </a:pPr>
            <a:r>
              <a:rPr lang="en-US" altLang="en-US" sz="2800" dirty="0"/>
              <a:t>Next Meeting  1/22/2019</a:t>
            </a:r>
          </a:p>
          <a:p>
            <a:pPr marL="0" indent="0">
              <a:buNone/>
              <a:defRPr/>
            </a:pPr>
            <a:endParaRPr lang="en-US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9962" y="2484407"/>
            <a:ext cx="1984075" cy="1889185"/>
          </a:xfrm>
          <a:prstGeom prst="rect">
            <a:avLst/>
          </a:prstGeom>
        </p:spPr>
      </p:pic>
    </p:spTree>
  </p:cSld>
  <p:clrMapOvr>
    <a:masterClrMapping/>
  </p:clrMapOvr>
</p:sld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48262</TotalTime>
  <Words>250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Arial</vt:lpstr>
      <vt:lpstr>Arial Black</vt:lpstr>
      <vt:lpstr>Franklin Gothic Book</vt:lpstr>
      <vt:lpstr>Franklin Gothic Medium</vt:lpstr>
      <vt:lpstr>Tunga</vt:lpstr>
      <vt:lpstr>Wingdings</vt:lpstr>
      <vt:lpstr>Custom Design</vt:lpstr>
      <vt:lpstr>1_Custom Design</vt:lpstr>
      <vt:lpstr>2_Custom Design</vt:lpstr>
      <vt:lpstr>Angles</vt:lpstr>
      <vt:lpstr>MSWG  Update to WMS 1/9/2019</vt:lpstr>
      <vt:lpstr>MSWG Meeting 12/12/18</vt:lpstr>
      <vt:lpstr>MSWG Meeting 12/12/18</vt:lpstr>
      <vt:lpstr>MSWG Meeting 12/12/18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Basaran, Harika</dc:creator>
  <cp:lastModifiedBy>Lookadoo, Heddie</cp:lastModifiedBy>
  <cp:revision>1971</cp:revision>
  <cp:lastPrinted>2016-10-21T15:37:14Z</cp:lastPrinted>
  <dcterms:created xsi:type="dcterms:W3CDTF">2005-04-21T14:28:35Z</dcterms:created>
  <dcterms:modified xsi:type="dcterms:W3CDTF">2019-01-08T19:45:04Z</dcterms:modified>
</cp:coreProperties>
</file>