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>
        <p:scale>
          <a:sx n="109" d="100"/>
          <a:sy n="109" d="100"/>
        </p:scale>
        <p:origin x="-1662" y="-2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1/10/2019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i="1" dirty="0"/>
                <a:t>Chad Mulholland, NRG</a:t>
              </a:r>
              <a:endParaRPr lang="en-US" sz="2000" dirty="0"/>
            </a:p>
            <a:p>
              <a:r>
                <a:rPr lang="en-US" sz="2000" i="1" dirty="0" smtClean="0"/>
                <a:t>Vice </a:t>
              </a:r>
              <a:r>
                <a:rPr lang="en-US" sz="2000" i="1" dirty="0"/>
                <a:t>Chair</a:t>
              </a:r>
              <a:r>
                <a:rPr lang="en-US" sz="2000" i="1" dirty="0" smtClean="0"/>
                <a:t>: </a:t>
              </a:r>
              <a:r>
                <a:rPr lang="en-US" sz="2000" dirty="0"/>
                <a:t>Percy </a:t>
              </a:r>
              <a:r>
                <a:rPr lang="en-US" sz="2000" dirty="0" err="1"/>
                <a:t>Galliguez</a:t>
              </a:r>
              <a:r>
                <a:rPr lang="en-US" sz="2000" dirty="0"/>
                <a:t>, Brazos Electric Power </a:t>
              </a:r>
              <a:r>
                <a:rPr lang="en-US" sz="2000" dirty="0" smtClean="0"/>
                <a:t>Cooperative</a:t>
              </a:r>
            </a:p>
            <a:p>
              <a:endParaRPr lang="en-US" dirty="0" smtClean="0"/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January 10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</a:t>
            </a:r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16" y="828675"/>
            <a:ext cx="8053993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Total Energy from Wind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43" y="828675"/>
            <a:ext cx="797574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% </a:t>
            </a:r>
            <a:r>
              <a:rPr lang="en-US" dirty="0"/>
              <a:t>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43" y="828675"/>
            <a:ext cx="797574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</a:t>
            </a:r>
            <a:r>
              <a:rPr lang="en-US" sz="2000" dirty="0"/>
              <a:t>FMEs &amp; IMFR</a:t>
            </a:r>
          </a:p>
          <a:p>
            <a:pPr lvl="2"/>
            <a:r>
              <a:rPr lang="en-US" sz="1600" dirty="0"/>
              <a:t>1</a:t>
            </a:r>
            <a:r>
              <a:rPr lang="en-US" sz="1600" dirty="0" smtClean="0"/>
              <a:t> FME in the month of November</a:t>
            </a:r>
          </a:p>
          <a:p>
            <a:pPr lvl="1"/>
            <a:r>
              <a:rPr lang="en-US" sz="2000" dirty="0" smtClean="0"/>
              <a:t>Frequency </a:t>
            </a:r>
            <a:r>
              <a:rPr lang="en-US" sz="2000" dirty="0"/>
              <a:t>Control Report</a:t>
            </a:r>
          </a:p>
          <a:p>
            <a:pPr lvl="2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 smtClean="0"/>
              <a:t>PDCWG Meeting 12/17/18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Review of Open Action Items- 6 Items primarily for ERCOT(1 New)</a:t>
            </a:r>
          </a:p>
          <a:p>
            <a:pPr lvl="1"/>
            <a:r>
              <a:rPr lang="en-US" sz="1800" kern="0" dirty="0" smtClean="0"/>
              <a:t>Review of Future Action Items- 8 Items</a:t>
            </a:r>
          </a:p>
          <a:p>
            <a:pPr lvl="1"/>
            <a:r>
              <a:rPr lang="en-US" sz="1800" kern="0" dirty="0" smtClean="0"/>
              <a:t>Review 2019 PDCWG ERCOT Calendar</a:t>
            </a:r>
          </a:p>
          <a:p>
            <a:pPr lvl="1"/>
            <a:r>
              <a:rPr lang="en-US" sz="1800" kern="0" dirty="0" smtClean="0"/>
              <a:t>Discuss future PDCWG Leadership-possible new leaders in 2019</a:t>
            </a:r>
          </a:p>
          <a:p>
            <a:pPr lvl="1"/>
            <a:r>
              <a:rPr lang="en-US" sz="1800" kern="0" dirty="0" smtClean="0"/>
              <a:t>Texas RE Report</a:t>
            </a:r>
          </a:p>
          <a:p>
            <a:pPr lvl="2"/>
            <a:r>
              <a:rPr lang="en-US" sz="1400" kern="0" dirty="0" smtClean="0"/>
              <a:t>-BAL-001-TRE-01 Standard drafting team Kickoff</a:t>
            </a:r>
          </a:p>
          <a:p>
            <a:pPr marL="457200" lvl="1" indent="0">
              <a:buNone/>
            </a:pPr>
            <a:r>
              <a:rPr lang="en-US" sz="1800" kern="0" dirty="0" smtClean="0"/>
              <a:t>	</a:t>
            </a:r>
            <a:r>
              <a:rPr lang="en-US" sz="1400" kern="0" dirty="0" smtClean="0"/>
              <a:t>	Chair: NRG Chad Mulholland</a:t>
            </a:r>
          </a:p>
          <a:p>
            <a:pPr marL="457200" lvl="1" indent="0">
              <a:buNone/>
            </a:pPr>
            <a:r>
              <a:rPr lang="en-US" sz="1400" kern="0" dirty="0"/>
              <a:t>	</a:t>
            </a:r>
            <a:r>
              <a:rPr lang="en-US" sz="1400" kern="0" dirty="0" smtClean="0"/>
              <a:t>	Vice-Chair: Calpine Arthur Macklin</a:t>
            </a:r>
          </a:p>
          <a:p>
            <a:pPr lvl="2"/>
            <a:r>
              <a:rPr lang="en-US" sz="1400" kern="0" dirty="0" smtClean="0"/>
              <a:t>NERC Resource </a:t>
            </a:r>
            <a:r>
              <a:rPr lang="en-US" sz="1400" kern="0" dirty="0" smtClean="0"/>
              <a:t>Subcommittee </a:t>
            </a:r>
            <a:r>
              <a:rPr lang="en-US" sz="1400" kern="0" dirty="0" smtClean="0"/>
              <a:t>meeting January 23 and 24 at ERCOT Metro Center in Austin</a:t>
            </a:r>
          </a:p>
          <a:p>
            <a:pPr lvl="2"/>
            <a:r>
              <a:rPr lang="en-US" sz="1400" kern="0" dirty="0" smtClean="0"/>
              <a:t>BAL-003 SDT Initial drafts upcoming</a:t>
            </a:r>
          </a:p>
          <a:p>
            <a:pPr lvl="2"/>
            <a:r>
              <a:rPr lang="en-US" sz="1400" dirty="0"/>
              <a:t>PRC-24 and PRC-19 also have some revisions in work, largely relating to protection systems, and impacting </a:t>
            </a:r>
            <a:r>
              <a:rPr lang="en-US" sz="1400" dirty="0" smtClean="0"/>
              <a:t>renewables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Regulation </a:t>
            </a:r>
            <a:r>
              <a:rPr lang="en-US" sz="1800" kern="0" dirty="0"/>
              <a:t>&amp; Frequency Control </a:t>
            </a:r>
            <a:r>
              <a:rPr lang="en-US" sz="1800" kern="0" dirty="0" smtClean="0"/>
              <a:t>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 smtClean="0"/>
              <a:t>was </a:t>
            </a:r>
            <a:r>
              <a:rPr lang="en-US" sz="2800" dirty="0"/>
              <a:t>1</a:t>
            </a:r>
            <a:r>
              <a:rPr lang="en-US" sz="2800" dirty="0" smtClean="0"/>
              <a:t> </a:t>
            </a:r>
            <a:r>
              <a:rPr lang="en-US" sz="2800" dirty="0" smtClean="0"/>
              <a:t>FME </a:t>
            </a:r>
            <a:r>
              <a:rPr lang="en-US" sz="2800" dirty="0" smtClean="0"/>
              <a:t>in November</a:t>
            </a:r>
          </a:p>
          <a:p>
            <a:pPr lvl="1"/>
            <a:r>
              <a:rPr lang="en-US" sz="2200" dirty="0" smtClean="0"/>
              <a:t>11/10/2018 09:25:21</a:t>
            </a:r>
            <a:endParaRPr lang="en-US" sz="2200" dirty="0"/>
          </a:p>
          <a:p>
            <a:pPr lvl="2"/>
            <a:r>
              <a:rPr lang="en-US" sz="1900" dirty="0" smtClean="0"/>
              <a:t>Loss of 516 MW</a:t>
            </a:r>
          </a:p>
          <a:p>
            <a:pPr lvl="2"/>
            <a:r>
              <a:rPr lang="en-US" sz="1900" dirty="0" smtClean="0"/>
              <a:t>Interconnection Frequency Response:</a:t>
            </a:r>
          </a:p>
          <a:p>
            <a:pPr lvl="2"/>
            <a:r>
              <a:rPr lang="en-US" sz="1900" dirty="0"/>
              <a:t>2</a:t>
            </a:r>
            <a:r>
              <a:rPr lang="en-US" sz="1900" dirty="0" smtClean="0"/>
              <a:t> of 39 Evaluated Generation Resources(0 of 23 RRS Providers) had less than 75% of their expected Initial Primary Frequency Response.</a:t>
            </a:r>
          </a:p>
          <a:p>
            <a:pPr lvl="2"/>
            <a:r>
              <a:rPr lang="en-US" sz="1900" dirty="0"/>
              <a:t>2</a:t>
            </a:r>
            <a:r>
              <a:rPr lang="en-US" sz="1900" dirty="0" smtClean="0"/>
              <a:t> of 39 Evaluated Generation </a:t>
            </a:r>
            <a:r>
              <a:rPr lang="en-US" sz="1900" dirty="0"/>
              <a:t>Resources </a:t>
            </a:r>
            <a:r>
              <a:rPr lang="en-US" sz="1900" dirty="0" smtClean="0"/>
              <a:t>(0 </a:t>
            </a:r>
            <a:r>
              <a:rPr lang="en-US" sz="1900" dirty="0"/>
              <a:t>of </a:t>
            </a:r>
            <a:r>
              <a:rPr lang="en-US" sz="1900" dirty="0" smtClean="0"/>
              <a:t>23 RRS </a:t>
            </a:r>
            <a:r>
              <a:rPr lang="en-US" sz="1900" dirty="0"/>
              <a:t>Providers) </a:t>
            </a:r>
            <a:r>
              <a:rPr lang="en-US" sz="1900" dirty="0" smtClean="0"/>
              <a:t>had less than 75% of their expected Sustained Primary Frequency Response.</a:t>
            </a:r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7980565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990.39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November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966364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c34af464-7aa1-4edd-9be4-83dffc1cb926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10080</TotalTime>
  <Words>217</Words>
  <Application>Microsoft Office PowerPoint</Application>
  <PresentationFormat>On-screen Show (4:3)</PresentationFormat>
  <Paragraphs>50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Percy A. Galliguez</cp:lastModifiedBy>
  <cp:revision>454</cp:revision>
  <cp:lastPrinted>2013-01-30T23:16:36Z</cp:lastPrinted>
  <dcterms:created xsi:type="dcterms:W3CDTF">2010-04-12T23:12:02Z</dcterms:created>
  <dcterms:modified xsi:type="dcterms:W3CDTF">2019-01-07T15:45:07Z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