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3"/>
  </p:notesMasterIdLst>
  <p:handoutMasterIdLst>
    <p:handoutMasterId r:id="rId14"/>
  </p:handoutMasterIdLst>
  <p:sldIdLst>
    <p:sldId id="260" r:id="rId6"/>
    <p:sldId id="269" r:id="rId7"/>
    <p:sldId id="267" r:id="rId8"/>
    <p:sldId id="268" r:id="rId9"/>
    <p:sldId id="270" r:id="rId10"/>
    <p:sldId id="271" r:id="rId11"/>
    <p:sldId id="272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94" d="100"/>
          <a:sy n="94" d="100"/>
        </p:scale>
        <p:origin x="66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1579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1006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5431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538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urldefense.proofpoint.com/v2/url?u=https-3A__www.nerc.com_pa_rrm_bpsa_Alerts-2520DL_NERC-5FAlert-5FLoss-5Fof-5FSolar-5FResources-5Fduring-5FTransmission-5FDisturbance-2DII-5F2018.pdf&amp;d=DwMFAg&amp;c=trp9rTvIdyEWh1VWB5x8_2JiPaB5oGZOtWPDws2_VoY&amp;r=kWB3c7QpLWOCcVdf8msCVFgZfBSgfMH6CDMAYyVDCVY&amp;m=4CShuV9n9TlI6Fp9ylNZ07Fn8Te0RWxuqKRe02Pp80o&amp;s=zufctZmvIVoLkCaPswriM5cBpe11wWJt_tS42Kant7c&amp;e=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NERC Alert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r>
              <a:rPr lang="en-US" sz="2000" b="1" dirty="0" smtClean="0">
                <a:solidFill>
                  <a:schemeClr val="tx2"/>
                </a:solidFill>
              </a:rPr>
              <a:t>Momentary Cessation Assessment for Existing Solar Generation Resources</a:t>
            </a:r>
            <a:endParaRPr lang="en-US" sz="2000" b="1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John Schmall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ERCOT Transmission Planning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ROS Meeting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January 10, 2019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NERC Alert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u="sng" dirty="0" smtClean="0">
                <a:hlinkClick r:id="rId3"/>
              </a:rPr>
              <a:t>NERC Alert</a:t>
            </a:r>
            <a:r>
              <a:rPr lang="en-US" sz="2000" dirty="0" smtClean="0"/>
              <a:t> </a:t>
            </a:r>
            <a:r>
              <a:rPr lang="en-US" sz="2000" dirty="0"/>
              <a:t>issued </a:t>
            </a:r>
            <a:r>
              <a:rPr lang="en-US" sz="2000" dirty="0" smtClean="0"/>
              <a:t>in </a:t>
            </a:r>
            <a:r>
              <a:rPr lang="en-US" sz="2000" dirty="0"/>
              <a:t>May </a:t>
            </a:r>
            <a:r>
              <a:rPr lang="en-US" sz="2000" dirty="0" smtClean="0"/>
              <a:t>2018 to recommend assessment of potential reliability risks due to adverse characteristics of solar PV resources</a:t>
            </a:r>
          </a:p>
          <a:p>
            <a:pPr lvl="1">
              <a:lnSpc>
                <a:spcPct val="150000"/>
              </a:lnSpc>
            </a:pPr>
            <a:r>
              <a:rPr lang="en-US" sz="1800" dirty="0" smtClean="0"/>
              <a:t>Assess the use and impact of momentary cessation</a:t>
            </a:r>
          </a:p>
          <a:p>
            <a:pPr lvl="1">
              <a:lnSpc>
                <a:spcPct val="150000"/>
              </a:lnSpc>
            </a:pPr>
            <a:r>
              <a:rPr lang="en-US" sz="1800" dirty="0" smtClean="0"/>
              <a:t>Assess model updates to eliminate/reduce </a:t>
            </a:r>
            <a:r>
              <a:rPr lang="en-US" sz="1800" dirty="0"/>
              <a:t>momentary </a:t>
            </a:r>
            <a:r>
              <a:rPr lang="en-US" sz="1800" dirty="0" smtClean="0"/>
              <a:t>cessation</a:t>
            </a:r>
          </a:p>
          <a:p>
            <a:pPr lvl="1">
              <a:lnSpc>
                <a:spcPct val="150000"/>
              </a:lnSpc>
            </a:pPr>
            <a:endParaRPr lang="en-US" sz="1800" dirty="0" smtClean="0"/>
          </a:p>
          <a:p>
            <a:pPr>
              <a:lnSpc>
                <a:spcPct val="150000"/>
              </a:lnSpc>
            </a:pPr>
            <a:r>
              <a:rPr lang="en-US" sz="2000" dirty="0" smtClean="0"/>
              <a:t>Momentary Cessation</a:t>
            </a:r>
          </a:p>
          <a:p>
            <a:pPr lvl="1">
              <a:lnSpc>
                <a:spcPct val="150000"/>
              </a:lnSpc>
            </a:pPr>
            <a:r>
              <a:rPr lang="en-US" sz="1800" dirty="0" smtClean="0"/>
              <a:t>Inverter </a:t>
            </a:r>
            <a:r>
              <a:rPr lang="en-US" sz="1800" dirty="0"/>
              <a:t>does not inject current under </a:t>
            </a:r>
            <a:r>
              <a:rPr lang="en-US" sz="1800" dirty="0" smtClean="0"/>
              <a:t>voltage conditions where the resource is not allowed to trip (e.g. “no trip” zone specified in Nodal Operating Guide, </a:t>
            </a:r>
            <a:r>
              <a:rPr lang="en-US" sz="1800" dirty="0"/>
              <a:t>S</a:t>
            </a:r>
            <a:r>
              <a:rPr lang="en-US" sz="1800" dirty="0" smtClean="0"/>
              <a:t>ection 2.9.1)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089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759" y="235744"/>
            <a:ext cx="8458200" cy="518318"/>
          </a:xfrm>
        </p:spPr>
        <p:txBody>
          <a:bodyPr/>
          <a:lstStyle/>
          <a:p>
            <a:r>
              <a:rPr lang="en-US" dirty="0" smtClean="0"/>
              <a:t>TRE 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/>
              <a:t>In order to efficiently address NERC Alert (with recommendations addressed to Transmission </a:t>
            </a:r>
            <a:r>
              <a:rPr lang="en-US" sz="2000" dirty="0"/>
              <a:t>Planners, Planning Coordinators, Transmission Operators, and Reliability </a:t>
            </a:r>
            <a:r>
              <a:rPr lang="en-US" sz="2000" dirty="0" smtClean="0"/>
              <a:t>Coordinators):</a:t>
            </a:r>
          </a:p>
          <a:p>
            <a:pPr lvl="1">
              <a:lnSpc>
                <a:spcPct val="150000"/>
              </a:lnSpc>
            </a:pPr>
            <a:r>
              <a:rPr lang="en-US" sz="1800" dirty="0" smtClean="0"/>
              <a:t>ERCOT </a:t>
            </a:r>
            <a:r>
              <a:rPr lang="en-US" sz="1800" dirty="0"/>
              <a:t>survey solar resources</a:t>
            </a:r>
          </a:p>
          <a:p>
            <a:pPr lvl="1">
              <a:lnSpc>
                <a:spcPct val="150000"/>
              </a:lnSpc>
            </a:pPr>
            <a:r>
              <a:rPr lang="en-US" sz="1800" dirty="0"/>
              <a:t>ERCOT </a:t>
            </a:r>
            <a:r>
              <a:rPr lang="en-US" sz="1800" dirty="0" smtClean="0"/>
              <a:t>assess </a:t>
            </a:r>
            <a:r>
              <a:rPr lang="en-US" sz="1800" dirty="0"/>
              <a:t>models and perform studies</a:t>
            </a:r>
          </a:p>
          <a:p>
            <a:pPr lvl="1">
              <a:lnSpc>
                <a:spcPct val="150000"/>
              </a:lnSpc>
            </a:pPr>
            <a:r>
              <a:rPr lang="en-US" sz="1800" dirty="0"/>
              <a:t>Share results with Transmission Planners and Transmission Operators</a:t>
            </a:r>
          </a:p>
          <a:p>
            <a:pPr lvl="2">
              <a:lnSpc>
                <a:spcPct val="150000"/>
              </a:lnSpc>
            </a:pPr>
            <a:r>
              <a:rPr lang="en-US" sz="1600" dirty="0"/>
              <a:t>Minimum 5-day comment period (November 16-28, 2018)</a:t>
            </a:r>
          </a:p>
          <a:p>
            <a:pPr lvl="1">
              <a:lnSpc>
                <a:spcPct val="150000"/>
              </a:lnSpc>
            </a:pPr>
            <a:r>
              <a:rPr lang="en-US" sz="1800" dirty="0"/>
              <a:t>Address </a:t>
            </a:r>
            <a:r>
              <a:rPr lang="en-US" sz="1800" dirty="0" smtClean="0"/>
              <a:t>all comments </a:t>
            </a:r>
            <a:r>
              <a:rPr lang="en-US" sz="1800" dirty="0"/>
              <a:t>and finalize report by December 7, 2018</a:t>
            </a:r>
          </a:p>
          <a:p>
            <a:pPr>
              <a:lnSpc>
                <a:spcPct val="150000"/>
              </a:lnSpc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NERC Alert </a:t>
            </a:r>
            <a:r>
              <a:rPr lang="en-US" dirty="0" smtClean="0"/>
              <a:t>Survey 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/>
              <a:t>ERCOT sent out the survey to 16 solar resources (~1400 </a:t>
            </a:r>
            <a:r>
              <a:rPr lang="en-US" sz="2000" dirty="0" smtClean="0"/>
              <a:t>MW total) </a:t>
            </a:r>
            <a:r>
              <a:rPr lang="en-US" sz="2000" dirty="0"/>
              <a:t>and all 16 resources responded to </a:t>
            </a:r>
            <a:r>
              <a:rPr lang="en-US" sz="2000" dirty="0" smtClean="0"/>
              <a:t>survey</a:t>
            </a:r>
            <a:endParaRPr lang="en-US" sz="2000" dirty="0"/>
          </a:p>
          <a:p>
            <a:pPr lvl="1">
              <a:lnSpc>
                <a:spcPct val="150000"/>
              </a:lnSpc>
            </a:pPr>
            <a:r>
              <a:rPr lang="en-US" sz="1800" dirty="0" smtClean="0"/>
              <a:t>Three resources (~200 MW total) indicated the use of </a:t>
            </a:r>
            <a:r>
              <a:rPr lang="en-US" sz="1800" dirty="0"/>
              <a:t>momentary </a:t>
            </a:r>
            <a:r>
              <a:rPr lang="en-US" sz="1800" dirty="0" smtClean="0"/>
              <a:t>cessation</a:t>
            </a:r>
            <a:endParaRPr lang="en-US" sz="1800" dirty="0"/>
          </a:p>
          <a:p>
            <a:pPr lvl="1">
              <a:lnSpc>
                <a:spcPct val="150000"/>
              </a:lnSpc>
            </a:pPr>
            <a:r>
              <a:rPr lang="en-US" sz="1800" dirty="0" smtClean="0"/>
              <a:t>One resource does not have plans to eliminate momentary cessation</a:t>
            </a:r>
          </a:p>
          <a:p>
            <a:pPr lvl="1">
              <a:lnSpc>
                <a:spcPct val="150000"/>
              </a:lnSpc>
            </a:pPr>
            <a:endParaRPr lang="en-US" sz="1600" dirty="0" smtClean="0"/>
          </a:p>
          <a:p>
            <a:pPr>
              <a:lnSpc>
                <a:spcPct val="150000"/>
              </a:lnSpc>
            </a:pPr>
            <a:r>
              <a:rPr lang="en-US" sz="2000" dirty="0" smtClean="0"/>
              <a:t>ERCOT staff reviewed models for all 16 solar resources</a:t>
            </a:r>
          </a:p>
          <a:p>
            <a:pPr lvl="1">
              <a:lnSpc>
                <a:spcPct val="150000"/>
              </a:lnSpc>
            </a:pPr>
            <a:r>
              <a:rPr lang="en-US" sz="1800" dirty="0" smtClean="0"/>
              <a:t>Worked with Resource Entities to confirm appropriate model response</a:t>
            </a:r>
          </a:p>
          <a:p>
            <a:pPr lvl="1">
              <a:lnSpc>
                <a:spcPct val="150000"/>
              </a:lnSpc>
            </a:pP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003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Model 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2"/>
                </a:solidFill>
              </a:rPr>
              <a:t>Individual model performance tested </a:t>
            </a:r>
            <a:endParaRPr lang="en-US" sz="2000" dirty="0">
              <a:solidFill>
                <a:schemeClr val="tx2"/>
              </a:solidFill>
            </a:endParaRPr>
          </a:p>
          <a:p>
            <a:pPr lvl="1">
              <a:lnSpc>
                <a:spcPct val="150000"/>
              </a:lnSpc>
            </a:pPr>
            <a:r>
              <a:rPr lang="en-US" sz="1800" dirty="0"/>
              <a:t>V</a:t>
            </a:r>
            <a:r>
              <a:rPr lang="en-US" sz="1800" dirty="0" smtClean="0"/>
              <a:t>oltage </a:t>
            </a:r>
            <a:r>
              <a:rPr lang="en-US" sz="1800" dirty="0"/>
              <a:t>profiles </a:t>
            </a:r>
            <a:r>
              <a:rPr lang="en-US" sz="1800" dirty="0" smtClean="0"/>
              <a:t>per ERCOT </a:t>
            </a:r>
            <a:r>
              <a:rPr lang="en-US" sz="1800" dirty="0"/>
              <a:t>Nodal Operating </a:t>
            </a:r>
            <a:r>
              <a:rPr lang="en-US" sz="1800" dirty="0" smtClean="0"/>
              <a:t>Guide, Section </a:t>
            </a:r>
            <a:r>
              <a:rPr lang="en-US" sz="1800" dirty="0"/>
              <a:t>2.9.1 </a:t>
            </a:r>
            <a:endParaRPr lang="en-US" sz="1800" dirty="0" smtClean="0"/>
          </a:p>
          <a:p>
            <a:pPr>
              <a:lnSpc>
                <a:spcPct val="150000"/>
              </a:lnSpc>
            </a:pPr>
            <a:r>
              <a:rPr lang="en-US" sz="2000" dirty="0" smtClean="0"/>
              <a:t>Model adjustments confirmed with Resource Entities as necessary</a:t>
            </a:r>
            <a:endParaRPr lang="en-US" sz="2000" dirty="0" smtClean="0">
              <a:solidFill>
                <a:schemeClr val="tx2"/>
              </a:solidFill>
            </a:endParaRPr>
          </a:p>
          <a:p>
            <a:pPr lvl="1">
              <a:lnSpc>
                <a:spcPct val="150000"/>
              </a:lnSpc>
            </a:pPr>
            <a:r>
              <a:rPr lang="en-US" sz="1800" dirty="0"/>
              <a:t>Expected response with respect to momentary cessation</a:t>
            </a:r>
          </a:p>
          <a:p>
            <a:pPr lvl="1">
              <a:lnSpc>
                <a:spcPct val="150000"/>
              </a:lnSpc>
            </a:pPr>
            <a:r>
              <a:rPr lang="en-US" sz="1800" dirty="0" smtClean="0"/>
              <a:t>Protection relay model settings</a:t>
            </a:r>
            <a:endParaRPr lang="en-US" sz="1800" dirty="0" smtClean="0">
              <a:solidFill>
                <a:schemeClr val="tx2"/>
              </a:solidFill>
            </a:endParaRPr>
          </a:p>
          <a:p>
            <a:pPr lvl="1">
              <a:lnSpc>
                <a:spcPct val="150000"/>
              </a:lnSpc>
            </a:pPr>
            <a:r>
              <a:rPr lang="en-US" sz="1800" dirty="0" smtClean="0">
                <a:solidFill>
                  <a:schemeClr val="tx2"/>
                </a:solidFill>
              </a:rPr>
              <a:t>Specific model parameter tuning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All reviewed models required some adjustment</a:t>
            </a:r>
          </a:p>
          <a:p>
            <a:pPr lvl="1">
              <a:lnSpc>
                <a:spcPct val="150000"/>
              </a:lnSpc>
            </a:pPr>
            <a:r>
              <a:rPr lang="en-US" sz="1800" dirty="0" smtClean="0"/>
              <a:t>Most updates </a:t>
            </a:r>
            <a:r>
              <a:rPr lang="en-US" sz="1800" dirty="0"/>
              <a:t>reflect </a:t>
            </a:r>
            <a:r>
              <a:rPr lang="en-US" sz="1800" dirty="0" smtClean="0"/>
              <a:t>data corrections</a:t>
            </a:r>
          </a:p>
          <a:p>
            <a:pPr lvl="1">
              <a:lnSpc>
                <a:spcPct val="150000"/>
              </a:lnSpc>
            </a:pPr>
            <a:r>
              <a:rPr lang="en-US" sz="1800" dirty="0" smtClean="0"/>
              <a:t>Most updates not directly associated with momentary cessation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220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Grid Impact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/>
              <a:t>ERCOT DWG </a:t>
            </a:r>
            <a:r>
              <a:rPr lang="en-US" sz="2000" dirty="0"/>
              <a:t>2020 </a:t>
            </a:r>
            <a:r>
              <a:rPr lang="en-US" sz="2000" dirty="0" smtClean="0"/>
              <a:t>HWLL case</a:t>
            </a:r>
          </a:p>
          <a:p>
            <a:pPr lvl="1">
              <a:lnSpc>
                <a:spcPct val="150000"/>
              </a:lnSpc>
            </a:pPr>
            <a:r>
              <a:rPr lang="en-US" sz="1800" dirty="0"/>
              <a:t>All sixteen solar generation projects were modeled at full </a:t>
            </a:r>
            <a:r>
              <a:rPr lang="en-US" sz="1800" dirty="0" smtClean="0"/>
              <a:t>output</a:t>
            </a:r>
          </a:p>
          <a:p>
            <a:pPr lvl="1">
              <a:lnSpc>
                <a:spcPct val="150000"/>
              </a:lnSpc>
            </a:pPr>
            <a:r>
              <a:rPr lang="en-US" sz="1800" dirty="0" smtClean="0"/>
              <a:t>Applied a nine cycle 3-phase fault at each POI</a:t>
            </a:r>
            <a:endParaRPr lang="en-US" sz="1800" dirty="0"/>
          </a:p>
          <a:p>
            <a:pPr>
              <a:lnSpc>
                <a:spcPct val="150000"/>
              </a:lnSpc>
            </a:pPr>
            <a:r>
              <a:rPr lang="en-US" sz="2000" dirty="0" smtClean="0"/>
              <a:t>Simulation results did not indicate instability</a:t>
            </a:r>
            <a:r>
              <a:rPr lang="en-US" sz="2000" dirty="0"/>
              <a:t>, cascading, or uncontrolled separation associated with the use of momentary </a:t>
            </a:r>
            <a:r>
              <a:rPr lang="en-US" sz="2000" dirty="0" smtClean="0"/>
              <a:t>cessation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2"/>
                </a:solidFill>
              </a:rPr>
              <a:t>Updated models for two solar resources exhibited suspect behavior contributing to over-voltage conditions and subsequent resource tripping (~300 MW)</a:t>
            </a:r>
          </a:p>
          <a:p>
            <a:pPr lvl="1">
              <a:lnSpc>
                <a:spcPct val="150000"/>
              </a:lnSpc>
            </a:pPr>
            <a:r>
              <a:rPr lang="en-US" sz="1800" dirty="0" smtClean="0"/>
              <a:t>ERCOT will work further with the Resource Entities to improve this undesirable response</a:t>
            </a:r>
            <a:endParaRPr lang="en-US" sz="18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745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4556918"/>
          </a:xfrm>
        </p:spPr>
        <p:txBody>
          <a:bodyPr/>
          <a:lstStyle/>
          <a:p>
            <a:pPr algn="ctr"/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dirty="0"/>
              <a:t/>
            </a:r>
            <a:br>
              <a:rPr lang="en-US" sz="5400" dirty="0"/>
            </a:b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dirty="0" smtClean="0"/>
              <a:t>Questions?</a:t>
            </a:r>
            <a:endParaRPr lang="en-US" sz="5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75373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c34af464-7aa1-4edd-9be4-83dffc1cb926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813</TotalTime>
  <Words>374</Words>
  <Application>Microsoft Office PowerPoint</Application>
  <PresentationFormat>On-screen Show (4:3)</PresentationFormat>
  <Paragraphs>62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1_Custom Design</vt:lpstr>
      <vt:lpstr>Office Theme</vt:lpstr>
      <vt:lpstr>PowerPoint Presentation</vt:lpstr>
      <vt:lpstr>NERC Alert</vt:lpstr>
      <vt:lpstr>TRE Recommendations</vt:lpstr>
      <vt:lpstr>NERC Alert Survey Response</vt:lpstr>
      <vt:lpstr>Model Review</vt:lpstr>
      <vt:lpstr>Grid Impact</vt:lpstr>
      <vt:lpstr>   Questions?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Schmall, John</cp:lastModifiedBy>
  <cp:revision>62</cp:revision>
  <cp:lastPrinted>2016-01-21T20:53:15Z</cp:lastPrinted>
  <dcterms:created xsi:type="dcterms:W3CDTF">2016-01-21T15:20:31Z</dcterms:created>
  <dcterms:modified xsi:type="dcterms:W3CDTF">2019-01-03T16:16:23Z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