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8" r:id="rId4"/>
    <p:sldId id="26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6586" autoAdjust="0"/>
  </p:normalViewPr>
  <p:slideViewPr>
    <p:cSldViewPr snapToGrid="0">
      <p:cViewPr varScale="1">
        <p:scale>
          <a:sx n="76" d="100"/>
          <a:sy n="76" d="100"/>
        </p:scale>
        <p:origin x="132" y="846"/>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1/3/2019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p:txBody>
          <a:bodyPr/>
          <a:lstStyle/>
          <a:p>
            <a:r>
              <a:rPr lang="en-US" dirty="0"/>
              <a:t>Chair- Rick Gillean</a:t>
            </a:r>
          </a:p>
          <a:p>
            <a:r>
              <a:rPr lang="en-US" dirty="0"/>
              <a:t>Vice-Chair- Rickey Floyd</a:t>
            </a:r>
          </a:p>
          <a:p>
            <a:r>
              <a:rPr lang="en-US" dirty="0"/>
              <a:t>01/10/2019</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NPRR 849, Clarification of the range of Voltage Set Points at a Generation Resources' Point of Interconnection (POI)</a:t>
            </a:r>
          </a:p>
        </p:txBody>
      </p:sp>
      <p:sp>
        <p:nvSpPr>
          <p:cNvPr id="3" name="Content Placeholder 2"/>
          <p:cNvSpPr>
            <a:spLocks noGrp="1"/>
          </p:cNvSpPr>
          <p:nvPr>
            <p:ph idx="1"/>
          </p:nvPr>
        </p:nvSpPr>
        <p:spPr>
          <a:xfrm>
            <a:off x="742785" y="1690688"/>
            <a:ext cx="10515600" cy="4351338"/>
          </a:xfrm>
        </p:spPr>
        <p:txBody>
          <a:bodyPr>
            <a:normAutofit/>
          </a:bodyPr>
          <a:lstStyle/>
          <a:p>
            <a:pPr marL="0" indent="0" algn="just">
              <a:buNone/>
            </a:pPr>
            <a:endParaRPr lang="en-US" sz="2000" dirty="0"/>
          </a:p>
          <a:p>
            <a:pPr marL="0" indent="0" algn="just">
              <a:buNone/>
            </a:pPr>
            <a:r>
              <a:rPr lang="en-US" sz="2000" dirty="0"/>
              <a:t>This Nodal Protocol Revision Request (NPRR) clarifies the range of voltages at the Point of Interconnection (POI) and circumstances for which a Generation Resource’s reactive capability must be designed to meet and clarifies the ability of ERCOT and the TSP or its designated agent (e.g. Transmission Operator (TO)) to issue an instruction for any available reactive capability at voltages outside of the reactive capability requirements.</a:t>
            </a:r>
          </a:p>
          <a:p>
            <a:pPr marL="0" indent="0" algn="just">
              <a:buNone/>
            </a:pPr>
            <a:endParaRPr lang="en-US" sz="2000" b="1" dirty="0"/>
          </a:p>
          <a:p>
            <a:pPr marL="0" indent="0" algn="just">
              <a:buNone/>
            </a:pPr>
            <a:r>
              <a:rPr lang="en-US" sz="2000" dirty="0"/>
              <a:t>There is not a consensus from OWG to approve the language for NPRR 849.</a:t>
            </a:r>
          </a:p>
          <a:p>
            <a:pPr marL="0" indent="0" algn="just">
              <a:buNone/>
            </a:pPr>
            <a:endParaRPr lang="en-US" sz="1600" b="1" dirty="0"/>
          </a:p>
        </p:txBody>
      </p:sp>
    </p:spTree>
    <p:extLst>
      <p:ext uri="{BB962C8B-B14F-4D97-AF65-F5344CB8AC3E}">
        <p14:creationId xmlns:p14="http://schemas.microsoft.com/office/powerpoint/2010/main" val="394816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18B82A-5228-4347-8205-25C727FDEAE3}"/>
              </a:ext>
            </a:extLst>
          </p:cNvPr>
          <p:cNvSpPr>
            <a:spLocks noGrp="1"/>
          </p:cNvSpPr>
          <p:nvPr>
            <p:ph type="title"/>
          </p:nvPr>
        </p:nvSpPr>
        <p:spPr/>
        <p:txBody>
          <a:bodyPr>
            <a:normAutofit/>
          </a:bodyPr>
          <a:lstStyle/>
          <a:p>
            <a:r>
              <a:rPr lang="en-US" sz="2400" b="1" dirty="0"/>
              <a:t>NOGRR183, Remedial Action Scheme (RAS) Submittal and Review Requirements</a:t>
            </a:r>
          </a:p>
        </p:txBody>
      </p:sp>
      <p:sp>
        <p:nvSpPr>
          <p:cNvPr id="3" name="Content Placeholder 2">
            <a:extLst>
              <a:ext uri="{FF2B5EF4-FFF2-40B4-BE49-F238E27FC236}">
                <a16:creationId xmlns:a16="http://schemas.microsoft.com/office/drawing/2014/main" xmlns="" id="{FCDA9E38-7A2F-474F-9843-D1C774F42346}"/>
              </a:ext>
            </a:extLst>
          </p:cNvPr>
          <p:cNvSpPr>
            <a:spLocks noGrp="1"/>
          </p:cNvSpPr>
          <p:nvPr>
            <p:ph idx="1"/>
          </p:nvPr>
        </p:nvSpPr>
        <p:spPr/>
        <p:txBody>
          <a:bodyPr>
            <a:normAutofit/>
          </a:bodyPr>
          <a:lstStyle/>
          <a:p>
            <a:pPr marL="0" indent="0">
              <a:buNone/>
            </a:pPr>
            <a:r>
              <a:rPr lang="en-US" sz="2000" dirty="0" smtClean="0"/>
              <a:t>This </a:t>
            </a:r>
            <a:r>
              <a:rPr lang="en-US" sz="2000" dirty="0"/>
              <a:t>Nodal Operating Guide Revision Request (NOGRR) aligns the Nodal Operating Guides with North American Electric Reliability Corporation (NERC) Reliability Standard PRC-012-2 - Remedial Action Schemes</a:t>
            </a:r>
            <a:r>
              <a:rPr lang="en-US" sz="2000" dirty="0" smtClean="0"/>
              <a:t>.</a:t>
            </a:r>
            <a:endParaRPr lang="en-US" sz="2000" dirty="0"/>
          </a:p>
          <a:p>
            <a:pPr marL="0" indent="0">
              <a:buNone/>
            </a:pPr>
            <a:r>
              <a:rPr lang="en-US" sz="1400" dirty="0"/>
              <a:t>Documentation describing the system performance resulting from the possible inadvertent operation of the RAS or failure to operate.  RAS inadvertent operation or failure to operate must satisfy all of the following</a:t>
            </a:r>
            <a:r>
              <a:rPr lang="en-US" sz="1400" dirty="0" smtClean="0"/>
              <a:t>:</a:t>
            </a:r>
            <a:endParaRPr lang="en-US" sz="1400" dirty="0"/>
          </a:p>
          <a:p>
            <a:pPr marL="0" indent="0">
              <a:buNone/>
            </a:pPr>
            <a:r>
              <a:rPr lang="en-US" sz="1400" dirty="0"/>
              <a:t>		a.	The ERCOT System shall remain stable;</a:t>
            </a:r>
          </a:p>
          <a:p>
            <a:pPr marL="0" indent="0">
              <a:buNone/>
            </a:pPr>
            <a:r>
              <a:rPr lang="en-US" sz="1400" dirty="0"/>
              <a:t>		b.	Cascading shall not occur;</a:t>
            </a:r>
          </a:p>
          <a:p>
            <a:pPr marL="0" indent="0">
              <a:buNone/>
            </a:pPr>
            <a:r>
              <a:rPr lang="en-US" sz="1400" dirty="0"/>
              <a:t>		c.	Applicable Transmission Facility Ratings shall not be exceeded;</a:t>
            </a:r>
          </a:p>
          <a:p>
            <a:pPr marL="0" indent="0">
              <a:buNone/>
            </a:pPr>
            <a:r>
              <a:rPr lang="en-US" sz="1400" dirty="0"/>
              <a:t>		d.	ERCOT System voltages shall be within post-contingency voltage limits and post-contingency voltage   </a:t>
            </a:r>
            <a:r>
              <a:rPr lang="en-US" sz="1400" dirty="0" smtClean="0"/>
              <a:t>			deviation </a:t>
            </a:r>
            <a:r>
              <a:rPr lang="en-US" sz="1400" dirty="0"/>
              <a:t>limits as established by ERCOT; and</a:t>
            </a:r>
          </a:p>
          <a:p>
            <a:pPr marL="0" indent="0">
              <a:buNone/>
            </a:pPr>
            <a:r>
              <a:rPr lang="en-US" sz="1400" dirty="0"/>
              <a:t>		e.	Transient voltage responses shall be within acceptable limits as established by ERCOT</a:t>
            </a:r>
            <a:r>
              <a:rPr lang="en-US" sz="1400" dirty="0" smtClean="0"/>
              <a:t>.</a:t>
            </a:r>
          </a:p>
          <a:p>
            <a:pPr marL="0" indent="0">
              <a:buNone/>
            </a:pPr>
            <a:endParaRPr lang="en-US" sz="1400" dirty="0"/>
          </a:p>
          <a:p>
            <a:pPr marL="0" indent="0">
              <a:buNone/>
            </a:pPr>
            <a:r>
              <a:rPr lang="en-US" sz="2000" dirty="0" smtClean="0"/>
              <a:t>OWG will take up discussion of NOGRR183 at the January 24, 2019 OWG meeting.</a:t>
            </a:r>
            <a:endParaRPr lang="en-US" sz="2000" dirty="0"/>
          </a:p>
          <a:p>
            <a:pPr marL="0" indent="0">
              <a:buNone/>
            </a:pPr>
            <a:endParaRPr lang="en-US" sz="2000" dirty="0"/>
          </a:p>
        </p:txBody>
      </p:sp>
    </p:spTree>
    <p:extLst>
      <p:ext uri="{BB962C8B-B14F-4D97-AF65-F5344CB8AC3E}">
        <p14:creationId xmlns:p14="http://schemas.microsoft.com/office/powerpoint/2010/main" val="1368194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ABFB3E-E18E-4603-8D52-47FE09A965EC}"/>
              </a:ext>
            </a:extLst>
          </p:cNvPr>
          <p:cNvSpPr>
            <a:spLocks noGrp="1"/>
          </p:cNvSpPr>
          <p:nvPr>
            <p:ph type="title"/>
          </p:nvPr>
        </p:nvSpPr>
        <p:spPr/>
        <p:txBody>
          <a:bodyPr>
            <a:normAutofit/>
          </a:bodyPr>
          <a:lstStyle/>
          <a:p>
            <a:r>
              <a:rPr lang="en-US" sz="2400" b="1" dirty="0"/>
              <a:t>Outage Coordination Working Group</a:t>
            </a:r>
          </a:p>
        </p:txBody>
      </p:sp>
      <p:sp>
        <p:nvSpPr>
          <p:cNvPr id="3" name="Content Placeholder 2">
            <a:extLst>
              <a:ext uri="{FF2B5EF4-FFF2-40B4-BE49-F238E27FC236}">
                <a16:creationId xmlns:a16="http://schemas.microsoft.com/office/drawing/2014/main" xmlns="" id="{64EE01F9-F88F-4D78-A8A4-94ABA44E4773}"/>
              </a:ext>
            </a:extLst>
          </p:cNvPr>
          <p:cNvSpPr>
            <a:spLocks noGrp="1"/>
          </p:cNvSpPr>
          <p:nvPr>
            <p:ph idx="1"/>
          </p:nvPr>
        </p:nvSpPr>
        <p:spPr/>
        <p:txBody>
          <a:bodyPr/>
          <a:lstStyle/>
          <a:p>
            <a:pPr marL="0" indent="0">
              <a:buNone/>
            </a:pPr>
            <a:r>
              <a:rPr lang="en-US" sz="2000" dirty="0"/>
              <a:t>Minor edits were </a:t>
            </a:r>
            <a:r>
              <a:rPr lang="en-US" sz="2000" dirty="0" smtClean="0"/>
              <a:t>proposed for the </a:t>
            </a:r>
            <a:r>
              <a:rPr lang="en-US" sz="2000" dirty="0"/>
              <a:t>Operations Working Group (OWG) Scope</a:t>
            </a:r>
          </a:p>
          <a:p>
            <a:pPr marL="0" indent="0">
              <a:buNone/>
            </a:pPr>
            <a:endParaRPr lang="en-US" sz="2000" dirty="0"/>
          </a:p>
          <a:p>
            <a:pPr marL="0" lvl="0" indent="0">
              <a:buNone/>
            </a:pPr>
            <a:r>
              <a:rPr lang="en-US" sz="2000" dirty="0"/>
              <a:t>Annually develop the list of High Impact Transmission Elements (“HITEs”) as discussed in ERCOT’s HITE methodology document.  The OWG chair may recommend a subgroup chair to facilitate this activity, subject to ROS approval as described above.</a:t>
            </a:r>
          </a:p>
          <a:p>
            <a:pPr marL="0" lvl="0" indent="0">
              <a:buNone/>
            </a:pPr>
            <a:endParaRPr lang="en-US" sz="2000" dirty="0"/>
          </a:p>
          <a:p>
            <a:pPr marL="0" lvl="0" indent="0">
              <a:buNone/>
            </a:pPr>
            <a:r>
              <a:rPr lang="en-US" sz="2000" dirty="0"/>
              <a:t>OWG and OCWG will hold a joint meeting in January (01/24/19) to </a:t>
            </a:r>
            <a:r>
              <a:rPr lang="en-US" sz="2000" dirty="0" smtClean="0"/>
              <a:t>further discuss </a:t>
            </a:r>
            <a:r>
              <a:rPr lang="en-US" sz="2000" dirty="0"/>
              <a:t>combining the two groups.</a:t>
            </a:r>
          </a:p>
          <a:p>
            <a:pPr marL="0" indent="0">
              <a:buNone/>
            </a:pPr>
            <a:endParaRPr lang="en-US" sz="2000" b="1" dirty="0"/>
          </a:p>
          <a:p>
            <a:pPr marL="0" indent="0">
              <a:buNone/>
            </a:pPr>
            <a:endParaRPr lang="en-US" sz="2000" b="1" dirty="0"/>
          </a:p>
        </p:txBody>
      </p:sp>
    </p:spTree>
    <p:extLst>
      <p:ext uri="{BB962C8B-B14F-4D97-AF65-F5344CB8AC3E}">
        <p14:creationId xmlns:p14="http://schemas.microsoft.com/office/powerpoint/2010/main" val="2221173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TotalTime>
  <Words>276</Words>
  <Application>Microsoft Office PowerPoint</Application>
  <PresentationFormat>Widescreen</PresentationFormat>
  <Paragraphs>25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Operations Working Group </vt:lpstr>
      <vt:lpstr>NPRR 849, Clarification of the range of Voltage Set Points at a Generation Resources' Point of Interconnection (POI)</vt:lpstr>
      <vt:lpstr>NOGRR183, Remedial Action Scheme (RAS) Submittal and Review Requirements</vt:lpstr>
      <vt:lpstr>Outage Coordination Working Group</vt:lpstr>
    </vt:vector>
  </TitlesOfParts>
  <Company>Garland Power &amp; Light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Brittney Albracht</cp:lastModifiedBy>
  <cp:revision>117</cp:revision>
  <dcterms:created xsi:type="dcterms:W3CDTF">2017-05-03T20:12:06Z</dcterms:created>
  <dcterms:modified xsi:type="dcterms:W3CDTF">2019-01-03T16:00:26Z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