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83" r:id="rId7"/>
    <p:sldId id="291" r:id="rId8"/>
    <p:sldId id="286" r:id="rId9"/>
    <p:sldId id="288" r:id="rId10"/>
    <p:sldId id="289" r:id="rId11"/>
    <p:sldId id="29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897" autoAdjust="0"/>
  </p:normalViewPr>
  <p:slideViewPr>
    <p:cSldViewPr showGuides="1">
      <p:cViewPr varScale="1">
        <p:scale>
          <a:sx n="140" d="100"/>
          <a:sy n="140" d="100"/>
        </p:scale>
        <p:origin x="696"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6778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 Southern Cross Transmission Working Group Assignments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Content Placeholder 2"/>
          <p:cNvSpPr>
            <a:spLocks noGrp="1"/>
          </p:cNvSpPr>
          <p:nvPr>
            <p:ph idx="1"/>
          </p:nvPr>
        </p:nvSpPr>
        <p:spPr>
          <a:xfrm>
            <a:off x="266700" y="1447800"/>
            <a:ext cx="8534400" cy="1384995"/>
          </a:xfrm>
        </p:spPr>
        <p:txBody>
          <a:bodyPr>
            <a:spAutoFit/>
          </a:bodyPr>
          <a:lstStyle/>
          <a:p>
            <a:r>
              <a:rPr lang="en-US" sz="2000" dirty="0" smtClean="0">
                <a:solidFill>
                  <a:schemeClr val="tx1"/>
                </a:solidFill>
              </a:rPr>
              <a:t>ERCOT is seeking input from WMS and ROS on working group assignments for Directive #4 </a:t>
            </a:r>
          </a:p>
          <a:p>
            <a:r>
              <a:rPr lang="en-US" sz="2000" dirty="0" smtClean="0">
                <a:solidFill>
                  <a:schemeClr val="tx1"/>
                </a:solidFill>
              </a:rPr>
              <a:t>It is anticipated that work done by working groups will be brought back to WMS and ROS meetings, as appropriate.</a:t>
            </a:r>
          </a:p>
        </p:txBody>
      </p:sp>
    </p:spTree>
    <p:extLst>
      <p:ext uri="{BB962C8B-B14F-4D97-AF65-F5344CB8AC3E}">
        <p14:creationId xmlns:p14="http://schemas.microsoft.com/office/powerpoint/2010/main" val="1661764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4453616"/>
          </a:xfrm>
        </p:spPr>
        <p:txBody>
          <a:bodyPr>
            <a:noAutofit/>
          </a:bodyPr>
          <a:lstStyle/>
          <a:p>
            <a:pPr marL="0" indent="0">
              <a:buNone/>
            </a:pPr>
            <a:r>
              <a:rPr lang="en-US" sz="1600" dirty="0">
                <a:solidFill>
                  <a:schemeClr val="tx1"/>
                </a:solidFill>
              </a:rPr>
              <a:t>ERCOT shall develop and implement a methodology to reliably and cost-effectively coordinate outages following the interconnection of the Southern Cross DC tie and shall certify to the Commission when it has completed these actions.</a:t>
            </a:r>
          </a:p>
        </p:txBody>
      </p:sp>
      <p:sp>
        <p:nvSpPr>
          <p:cNvPr id="3" name="Title 2"/>
          <p:cNvSpPr>
            <a:spLocks noGrp="1"/>
          </p:cNvSpPr>
          <p:nvPr>
            <p:ph type="title"/>
          </p:nvPr>
        </p:nvSpPr>
        <p:spPr/>
        <p:txBody>
          <a:bodyPr/>
          <a:lstStyle/>
          <a:p>
            <a:r>
              <a:rPr lang="en-US" sz="2000" dirty="0" smtClean="0"/>
              <a:t>Directive #4</a:t>
            </a:r>
            <a:endParaRPr lang="en-US" sz="2000" dirty="0">
              <a:solidFill>
                <a:srgbClr val="FF0000"/>
              </a:solidFill>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TextBox 5"/>
          <p:cNvSpPr txBox="1"/>
          <p:nvPr/>
        </p:nvSpPr>
        <p:spPr>
          <a:xfrm>
            <a:off x="478582" y="5678269"/>
            <a:ext cx="8046719" cy="646331"/>
          </a:xfrm>
          <a:prstGeom prst="rect">
            <a:avLst/>
          </a:prstGeom>
          <a:noFill/>
        </p:spPr>
        <p:txBody>
          <a:bodyPr wrap="square" rtlCol="0">
            <a:spAutoFit/>
          </a:bodyPr>
          <a:lstStyle/>
          <a:p>
            <a:pPr algn="ctr"/>
            <a:r>
              <a:rPr lang="en-US" dirty="0"/>
              <a:t>Ready to start now</a:t>
            </a:r>
          </a:p>
          <a:p>
            <a:pPr algn="ctr"/>
            <a:r>
              <a:rPr lang="en-US" b="1" dirty="0">
                <a:solidFill>
                  <a:schemeClr val="accent1"/>
                </a:solidFill>
              </a:rPr>
              <a:t>Recommendation:</a:t>
            </a:r>
            <a:r>
              <a:rPr lang="en-US" dirty="0"/>
              <a:t> Assign to </a:t>
            </a:r>
            <a:r>
              <a:rPr lang="en-US" dirty="0" smtClean="0"/>
              <a:t>OWG</a:t>
            </a:r>
            <a:endParaRPr lang="en-US" dirty="0"/>
          </a:p>
        </p:txBody>
      </p:sp>
      <p:sp>
        <p:nvSpPr>
          <p:cNvPr id="9" name="Content Placeholder 1"/>
          <p:cNvSpPr txBox="1">
            <a:spLocks/>
          </p:cNvSpPr>
          <p:nvPr/>
        </p:nvSpPr>
        <p:spPr>
          <a:xfrm>
            <a:off x="323539" y="1833202"/>
            <a:ext cx="8450982" cy="372939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b="1" dirty="0" smtClean="0">
                <a:solidFill>
                  <a:schemeClr val="accent1"/>
                </a:solidFill>
              </a:rPr>
              <a:t>Issues:</a:t>
            </a:r>
          </a:p>
          <a:p>
            <a:r>
              <a:rPr lang="en-US" sz="1400" dirty="0" smtClean="0">
                <a:solidFill>
                  <a:schemeClr val="tx1"/>
                </a:solidFill>
              </a:rPr>
              <a:t>Determine if current methods for modeling DC Ties in Outage studies are adequate, from a reliability perspective, as related to Southern Cross</a:t>
            </a:r>
          </a:p>
          <a:p>
            <a:pPr>
              <a:spcBef>
                <a:spcPts val="600"/>
              </a:spcBef>
            </a:pPr>
            <a:r>
              <a:rPr lang="en-US" sz="1400" dirty="0" smtClean="0">
                <a:solidFill>
                  <a:schemeClr val="tx1"/>
                </a:solidFill>
              </a:rPr>
              <a:t>Determine if planned transmission </a:t>
            </a:r>
            <a:r>
              <a:rPr lang="en-US" sz="1400" dirty="0">
                <a:solidFill>
                  <a:schemeClr val="tx1"/>
                </a:solidFill>
              </a:rPr>
              <a:t>outages should be studied and approved even if there is risk of needing to curtail DC tie flows in real-time (similar to </a:t>
            </a:r>
            <a:r>
              <a:rPr lang="en-US" sz="1400" dirty="0" smtClean="0">
                <a:solidFill>
                  <a:schemeClr val="tx1"/>
                </a:solidFill>
              </a:rPr>
              <a:t>NPRR825 - </a:t>
            </a:r>
            <a:r>
              <a:rPr lang="en-US" sz="1400" dirty="0">
                <a:solidFill>
                  <a:schemeClr val="tx1"/>
                </a:solidFill>
              </a:rPr>
              <a:t>schedules allowed in the days and hours before flowing but in real-time may be curtailed</a:t>
            </a:r>
            <a:r>
              <a:rPr lang="en-US" sz="1400" dirty="0" smtClean="0">
                <a:solidFill>
                  <a:schemeClr val="tx1"/>
                </a:solidFill>
              </a:rPr>
              <a:t>)</a:t>
            </a:r>
            <a:endParaRPr lang="en-US" sz="1400" dirty="0">
              <a:solidFill>
                <a:schemeClr val="tx1"/>
              </a:solidFill>
            </a:endParaRPr>
          </a:p>
          <a:p>
            <a:pPr>
              <a:spcBef>
                <a:spcPts val="600"/>
              </a:spcBef>
            </a:pPr>
            <a:r>
              <a:rPr lang="en-US" sz="1400" dirty="0" smtClean="0">
                <a:solidFill>
                  <a:schemeClr val="tx1"/>
                </a:solidFill>
              </a:rPr>
              <a:t>Determine if DC Tie flows need to be modeled for more than one case for Outage studies (for example, single assumption of maximum export, or other scenarios of expected flows or maximum imports).</a:t>
            </a:r>
          </a:p>
          <a:p>
            <a:pPr>
              <a:spcBef>
                <a:spcPts val="600"/>
              </a:spcBef>
            </a:pPr>
            <a:endParaRPr lang="en-US" sz="1400" dirty="0">
              <a:solidFill>
                <a:schemeClr val="tx1"/>
              </a:solidFill>
            </a:endParaRPr>
          </a:p>
          <a:p>
            <a:pPr marL="0" indent="0">
              <a:spcBef>
                <a:spcPts val="600"/>
              </a:spcBef>
              <a:buNone/>
            </a:pPr>
            <a:r>
              <a:rPr lang="en-US" sz="1400" b="1" dirty="0" smtClean="0">
                <a:solidFill>
                  <a:schemeClr val="accent1"/>
                </a:solidFill>
              </a:rPr>
              <a:t>Assumptions:</a:t>
            </a:r>
            <a:endParaRPr lang="en-US" sz="1400" b="1" dirty="0">
              <a:solidFill>
                <a:schemeClr val="accent1"/>
              </a:solidFill>
            </a:endParaRPr>
          </a:p>
          <a:p>
            <a:pPr>
              <a:spcBef>
                <a:spcPts val="600"/>
              </a:spcBef>
            </a:pPr>
            <a:r>
              <a:rPr lang="en-US" sz="1400" dirty="0" smtClean="0">
                <a:solidFill>
                  <a:schemeClr val="tx1"/>
                </a:solidFill>
              </a:rPr>
              <a:t>ERCOT assumes that </a:t>
            </a:r>
            <a:r>
              <a:rPr lang="en-US" sz="1400" dirty="0">
                <a:solidFill>
                  <a:schemeClr val="tx1"/>
                </a:solidFill>
              </a:rPr>
              <a:t>“cost-effectively” </a:t>
            </a:r>
            <a:r>
              <a:rPr lang="en-US" sz="1400" dirty="0" smtClean="0">
                <a:solidFill>
                  <a:schemeClr val="tx1"/>
                </a:solidFill>
              </a:rPr>
              <a:t>in directive is </a:t>
            </a:r>
            <a:r>
              <a:rPr lang="en-US" sz="1400" dirty="0">
                <a:solidFill>
                  <a:schemeClr val="tx1"/>
                </a:solidFill>
              </a:rPr>
              <a:t>related to how ERCOT implements any outage coordination changes internally (</a:t>
            </a:r>
            <a:r>
              <a:rPr lang="en-US" sz="1400" dirty="0" smtClean="0">
                <a:solidFill>
                  <a:schemeClr val="tx1"/>
                </a:solidFill>
              </a:rPr>
              <a:t>i.e., </a:t>
            </a:r>
            <a:r>
              <a:rPr lang="en-US" sz="1400" dirty="0">
                <a:solidFill>
                  <a:schemeClr val="tx1"/>
                </a:solidFill>
              </a:rPr>
              <a:t>ERCOT staff and system impacts), and is not related to market congestion management cost evaluation as outages are considered</a:t>
            </a:r>
            <a:r>
              <a:rPr lang="en-US" sz="1400" dirty="0" smtClean="0">
                <a:solidFill>
                  <a:schemeClr val="tx1"/>
                </a:solidFill>
              </a:rPr>
              <a:t>.</a:t>
            </a:r>
            <a:endParaRPr lang="en-US" sz="1400" dirty="0">
              <a:solidFill>
                <a:schemeClr val="tx1"/>
              </a:solidFill>
            </a:endParaRPr>
          </a:p>
        </p:txBody>
      </p:sp>
    </p:spTree>
    <p:extLst>
      <p:ext uri="{BB962C8B-B14F-4D97-AF65-F5344CB8AC3E}">
        <p14:creationId xmlns:p14="http://schemas.microsoft.com/office/powerpoint/2010/main" val="2336298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532764144"/>
              </p:ext>
            </p:extLst>
          </p:nvPr>
        </p:nvGraphicFramePr>
        <p:xfrm>
          <a:off x="271346" y="990600"/>
          <a:ext cx="8534400" cy="3794354"/>
        </p:xfrm>
        <a:graphic>
          <a:graphicData uri="http://schemas.openxmlformats.org/drawingml/2006/table">
            <a:tbl>
              <a:tblPr firstRow="1" bandRow="1">
                <a:tableStyleId>{5C22544A-7EE6-4342-B048-85BDC9FD1C3A}</a:tableStyleId>
              </a:tblPr>
              <a:tblGrid>
                <a:gridCol w="2243254">
                  <a:extLst>
                    <a:ext uri="{9D8B030D-6E8A-4147-A177-3AD203B41FA5}">
                      <a16:colId xmlns="" xmlns:a16="http://schemas.microsoft.com/office/drawing/2014/main" val="20000"/>
                    </a:ext>
                  </a:extLst>
                </a:gridCol>
                <a:gridCol w="46482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344561">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NPRR857 and NOGRR177</a:t>
                      </a:r>
                      <a:r>
                        <a:rPr lang="en-US" sz="1050" baseline="0" dirty="0" smtClean="0">
                          <a:solidFill>
                            <a:schemeClr val="tx1"/>
                          </a:solidFill>
                        </a:rPr>
                        <a:t> approved.  Language grey-boxed until implementation is complete. </a:t>
                      </a:r>
                      <a:r>
                        <a:rPr lang="en-US" sz="1050" dirty="0" smtClean="0">
                          <a:solidFill>
                            <a:schemeClr val="tx1"/>
                          </a:solidFill>
                        </a:rPr>
                        <a:t>Target</a:t>
                      </a:r>
                      <a:r>
                        <a:rPr lang="en-US" sz="1050" baseline="0" dirty="0" smtClean="0">
                          <a:solidFill>
                            <a:schemeClr val="tx1"/>
                          </a:solidFill>
                        </a:rPr>
                        <a:t>  implementation start and go-live dates are not yet determined.</a:t>
                      </a:r>
                      <a:endParaRPr lang="en-US" sz="105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 xmlns:a16="http://schemas.microsoft.com/office/drawing/2014/main" val="4164978374"/>
                  </a:ext>
                </a:extLst>
              </a:tr>
              <a:tr h="838200">
                <a:tc>
                  <a:txBody>
                    <a:bodyPr/>
                    <a:lstStyle/>
                    <a:p>
                      <a:r>
                        <a:rPr lang="en-US" sz="1050" dirty="0">
                          <a:solidFill>
                            <a:schemeClr val="tx1"/>
                          </a:solidFill>
                        </a:rPr>
                        <a:t>Directive #</a:t>
                      </a:r>
                      <a:r>
                        <a:rPr lang="en-US" sz="1050" dirty="0" smtClean="0">
                          <a:solidFill>
                            <a:schemeClr val="tx1"/>
                          </a:solidFill>
                        </a:rPr>
                        <a:t>5 - </a:t>
                      </a:r>
                      <a:r>
                        <a:rPr lang="en-US" sz="1050" dirty="0">
                          <a:solidFill>
                            <a:schemeClr val="tx1"/>
                          </a:solidFill>
                        </a:rPr>
                        <a:t>Planning model considerations</a:t>
                      </a:r>
                    </a:p>
                  </a:txBody>
                  <a:tcPr/>
                </a:tc>
                <a:tc>
                  <a:txBody>
                    <a:bodyPr/>
                    <a:lstStyle/>
                    <a:p>
                      <a:r>
                        <a:rPr lang="en-US" sz="1050" kern="1200" dirty="0" smtClean="0">
                          <a:solidFill>
                            <a:schemeClr val="tx1"/>
                          </a:solidFill>
                          <a:effectLst/>
                          <a:latin typeface="+mn-lt"/>
                          <a:ea typeface="+mn-ea"/>
                          <a:cs typeface="+mn-cs"/>
                        </a:rPr>
                        <a:t>PGRR068, Addition of a Proposed DC Tie to the Planning Models, approved at Board 12/11/2018.</a:t>
                      </a:r>
                    </a:p>
                    <a:p>
                      <a:endParaRPr lang="en-US" sz="1050" kern="1200" baseline="0" dirty="0" smtClean="0">
                        <a:solidFill>
                          <a:schemeClr val="tx1"/>
                        </a:solidFill>
                        <a:effectLst/>
                        <a:latin typeface="+mn-lt"/>
                        <a:ea typeface="+mn-ea"/>
                        <a:cs typeface="+mn-cs"/>
                      </a:endParaRPr>
                    </a:p>
                    <a:p>
                      <a:r>
                        <a:rPr lang="en-US" sz="1050" kern="1200" baseline="0" dirty="0" smtClean="0">
                          <a:solidFill>
                            <a:schemeClr val="tx1"/>
                          </a:solidFill>
                          <a:effectLst/>
                          <a:latin typeface="+mn-lt"/>
                          <a:ea typeface="+mn-ea"/>
                          <a:cs typeface="+mn-cs"/>
                        </a:rPr>
                        <a:t>Updated Whitepaper at ROS for review and approval. </a:t>
                      </a:r>
                      <a:endParaRPr lang="en-US" sz="1050" b="0" u="none" dirty="0" smtClean="0">
                        <a:solidFill>
                          <a:schemeClr val="tx1"/>
                        </a:solidFill>
                      </a:endParaRPr>
                    </a:p>
                  </a:txBody>
                  <a:tcPr/>
                </a:tc>
                <a:tc>
                  <a:txBody>
                    <a:bodyPr/>
                    <a:lstStyle/>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ROS 01/10/2019</a:t>
                      </a:r>
                    </a:p>
                  </a:txBody>
                  <a:tcPr/>
                </a:tc>
                <a:extLst>
                  <a:ext uri="{0D108BD9-81ED-4DB2-BD59-A6C34878D82A}">
                    <a16:rowId xmlns="" xmlns:a16="http://schemas.microsoft.com/office/drawing/2014/main" val="10001"/>
                  </a:ext>
                </a:extLst>
              </a:tr>
              <a:tr h="441757">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Studies underway.</a:t>
                      </a:r>
                      <a:endParaRPr lang="en-US" sz="105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r>
                        <a:rPr lang="en-US" sz="1050" dirty="0" smtClean="0">
                          <a:solidFill>
                            <a:schemeClr val="tx1"/>
                          </a:solidFill>
                        </a:rPr>
                        <a:t>Results by Q1-2019</a:t>
                      </a:r>
                      <a:endParaRPr lang="en-US" sz="1050" dirty="0">
                        <a:solidFill>
                          <a:schemeClr val="tx1"/>
                        </a:solidFill>
                      </a:endParaRPr>
                    </a:p>
                  </a:txBody>
                  <a:tcPr anchor="ctr"/>
                </a:tc>
                <a:extLst>
                  <a:ext uri="{0D108BD9-81ED-4DB2-BD59-A6C34878D82A}">
                    <a16:rowId xmlns="" xmlns:a16="http://schemas.microsoft.com/office/drawing/2014/main" val="10002"/>
                  </a:ext>
                </a:extLst>
              </a:tr>
              <a:tr h="441757">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complete</a:t>
                      </a:r>
                      <a:r>
                        <a:rPr lang="en-US" sz="105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Voltage</a:t>
                      </a:r>
                      <a:r>
                        <a:rPr lang="en-US" sz="1050" u="sng" baseline="0" dirty="0" smtClean="0">
                          <a:solidFill>
                            <a:schemeClr val="tx1"/>
                          </a:solidFill>
                        </a:rPr>
                        <a:t> Support</a:t>
                      </a:r>
                      <a:r>
                        <a:rPr lang="en-US" sz="1050" u="sng"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Studies underway to consider whether voltage support is needed.</a:t>
                      </a:r>
                      <a:endParaRPr lang="en-US" sz="1050" dirty="0">
                        <a:solidFill>
                          <a:schemeClr val="tx1"/>
                        </a:solidFill>
                      </a:endParaRPr>
                    </a:p>
                  </a:txBody>
                  <a:tcPr/>
                </a:tc>
                <a:tc>
                  <a:txBody>
                    <a:bodyPr/>
                    <a:lstStyle/>
                    <a:p>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Results by Q1-2019</a:t>
                      </a:r>
                    </a:p>
                  </a:txBody>
                  <a:tcPr/>
                </a:tc>
              </a:tr>
              <a:tr h="441757">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u="sng" dirty="0" smtClean="0">
                          <a:solidFill>
                            <a:schemeClr val="tx1"/>
                          </a:solidFill>
                        </a:rPr>
                        <a:t>OWG &amp; PDCWG (ROS)</a:t>
                      </a:r>
                    </a:p>
                    <a:p>
                      <a:pPr>
                        <a:buFont typeface="+mj-lt"/>
                        <a:buNone/>
                      </a:pPr>
                      <a:r>
                        <a:rPr lang="en-US" sz="1050" dirty="0" smtClean="0">
                          <a:solidFill>
                            <a:schemeClr val="tx1"/>
                          </a:solidFill>
                        </a:rPr>
                        <a:t>Study underway</a:t>
                      </a:r>
                      <a:r>
                        <a:rPr lang="en-US" sz="1050" baseline="0" dirty="0" smtClean="0">
                          <a:solidFill>
                            <a:schemeClr val="tx1"/>
                          </a:solidFill>
                        </a:rPr>
                        <a:t>.</a:t>
                      </a:r>
                      <a:endParaRPr lang="en-US" sz="1050" dirty="0" smtClean="0">
                        <a:solidFill>
                          <a:schemeClr val="tx1"/>
                        </a:solidFill>
                      </a:endParaRPr>
                    </a:p>
                  </a:txBody>
                  <a:tcPr/>
                </a:tc>
                <a:tc>
                  <a:txBody>
                    <a:bodyPr/>
                    <a:lstStyle/>
                    <a:p>
                      <a:r>
                        <a:rPr lang="en-US" sz="1050" baseline="0" dirty="0" smtClean="0">
                          <a:solidFill>
                            <a:schemeClr val="tx1"/>
                          </a:solidFill>
                        </a:rPr>
                        <a:t>PDCWG 01/16/2019</a:t>
                      </a:r>
                    </a:p>
                    <a:p>
                      <a:r>
                        <a:rPr lang="en-US" sz="1050" baseline="0" dirty="0" smtClean="0">
                          <a:solidFill>
                            <a:schemeClr val="tx1"/>
                          </a:solidFill>
                        </a:rPr>
                        <a:t>DWG 02/26-27/19 target</a:t>
                      </a:r>
                      <a:endParaRPr lang="en-US" sz="1050" dirty="0" smtClean="0">
                        <a:solidFill>
                          <a:schemeClr val="tx1"/>
                        </a:solidFill>
                      </a:endParaRPr>
                    </a:p>
                  </a:txBody>
                  <a:tcPr/>
                </a:tc>
              </a:tr>
            </a:tbl>
          </a:graphicData>
        </a:graphic>
      </p:graphicFrame>
    </p:spTree>
    <p:extLst>
      <p:ext uri="{BB962C8B-B14F-4D97-AF65-F5344CB8AC3E}">
        <p14:creationId xmlns:p14="http://schemas.microsoft.com/office/powerpoint/2010/main" val="1135977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Tree>
    <p:extLst>
      <p:ext uri="{BB962C8B-B14F-4D97-AF65-F5344CB8AC3E}">
        <p14:creationId xmlns:p14="http://schemas.microsoft.com/office/powerpoint/2010/main" val="3739954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3" name="Content Placeholder 2"/>
          <p:cNvGraphicFramePr>
            <a:graphicFrameLocks noGrp="1"/>
          </p:cNvGraphicFramePr>
          <p:nvPr>
            <p:ph idx="1"/>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7" name="Flowchart: Terminator 6"/>
          <p:cNvSpPr/>
          <p:nvPr/>
        </p:nvSpPr>
        <p:spPr>
          <a:xfrm>
            <a:off x="7787268" y="320894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8" name="Flowchart: Terminator 7"/>
          <p:cNvSpPr/>
          <p:nvPr/>
        </p:nvSpPr>
        <p:spPr>
          <a:xfrm>
            <a:off x="7787268" y="3752724"/>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9" name="Flowchart: Terminator 8"/>
          <p:cNvSpPr/>
          <p:nvPr/>
        </p:nvSpPr>
        <p:spPr>
          <a:xfrm>
            <a:off x="7787268" y="432031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1" name="Flowchart: Terminator 10"/>
          <p:cNvSpPr/>
          <p:nvPr/>
        </p:nvSpPr>
        <p:spPr>
          <a:xfrm>
            <a:off x="7787266" y="5717130"/>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Tree>
    <p:extLst>
      <p:ext uri="{BB962C8B-B14F-4D97-AF65-F5344CB8AC3E}">
        <p14:creationId xmlns:p14="http://schemas.microsoft.com/office/powerpoint/2010/main" val="1604267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3" name="Content Placeholder 2"/>
          <p:cNvGraphicFramePr>
            <a:graphicFrameLocks noGrp="1"/>
          </p:cNvGraphicFramePr>
          <p:nvPr>
            <p:ph idx="1"/>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Tree>
    <p:extLst>
      <p:ext uri="{BB962C8B-B14F-4D97-AF65-F5344CB8AC3E}">
        <p14:creationId xmlns:p14="http://schemas.microsoft.com/office/powerpoint/2010/main" val="52985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schemas.openxmlformats.org/package/2006/metadata/core-properties"/>
    <ds:schemaRef ds:uri="c34af464-7aa1-4edd-9be4-83dffc1cb926"/>
    <ds:schemaRef ds:uri="http://purl.org/dc/dcmitype/"/>
    <ds:schemaRef ds:uri="http://www.w3.org/XML/1998/namespace"/>
    <ds:schemaRef ds:uri="http://purl.org/dc/elements/1.1/"/>
    <ds:schemaRef ds:uri="http://schemas.microsoft.com/office/2006/documentManagement/types"/>
    <ds:schemaRef ds:uri="http://purl.org/dc/terms/"/>
    <ds:schemaRef ds:uri="http://schemas.microsoft.com/office/infopath/2007/PartnerControls"/>
  </ds:schemaRefs>
</ds:datastoreItem>
</file>

<file path=customXml/itemProps2.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3962</TotalTime>
  <Words>1317</Words>
  <Application>Microsoft Office PowerPoint</Application>
  <PresentationFormat>On-screen Show (4:3)</PresentationFormat>
  <Paragraphs>106</Paragraphs>
  <Slides>7</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Times New Roman</vt:lpstr>
      <vt:lpstr>1_Custom Design</vt:lpstr>
      <vt:lpstr>Office Theme</vt:lpstr>
      <vt:lpstr>PowerPoint Presentation</vt:lpstr>
      <vt:lpstr>ERCOT – Southern Cross Transmission Working Group Assignments</vt:lpstr>
      <vt:lpstr>Directive #4</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107</cp:revision>
  <cp:lastPrinted>2018-12-20T17:29:53Z</cp:lastPrinted>
  <dcterms:created xsi:type="dcterms:W3CDTF">2016-01-21T15:20:31Z</dcterms:created>
  <dcterms:modified xsi:type="dcterms:W3CDTF">2019-01-02T15:05:25Z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