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68" r:id="rId17"/>
    <p:sldId id="290" r:id="rId18"/>
    <p:sldId id="287" r:id="rId19"/>
    <p:sldId id="288" r:id="rId20"/>
    <p:sldId id="291" r:id="rId21"/>
    <p:sldId id="280" r:id="rId22"/>
    <p:sldId id="281" r:id="rId23"/>
    <p:sldId id="293" r:id="rId24"/>
    <p:sldId id="298" r:id="rId25"/>
    <p:sldId id="299" r:id="rId26"/>
    <p:sldId id="292" r:id="rId27"/>
    <p:sldId id="284" r:id="rId28"/>
    <p:sldId id="285" r:id="rId29"/>
    <p:sldId id="286" r:id="rId30"/>
    <p:sldId id="296" r:id="rId31"/>
    <p:sldId id="297" r:id="rId32"/>
    <p:sldId id="264" r:id="rId33"/>
    <p:sldId id="294" r:id="rId34"/>
    <p:sldId id="295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04" autoAdjust="0"/>
  </p:normalViewPr>
  <p:slideViewPr>
    <p:cSldViewPr showGuides="1">
      <p:cViewPr varScale="1">
        <p:scale>
          <a:sx n="103" d="100"/>
          <a:sy n="103" d="100"/>
        </p:scale>
        <p:origin x="185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-528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5,577,203</a:t>
            </a:r>
            <a:r>
              <a:rPr lang="en-US" dirty="0" smtClean="0"/>
              <a:t> 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20.62%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128,759 MW*s on 11/3/2018. Need details here.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 Minimum was 130,014 MW*s on 10/27/2017. This was also our record wind day.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November: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Mean: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178,025</a:t>
            </a:r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Max:</a:t>
            </a:r>
            <a:r>
              <a:rPr lang="en-US" baseline="0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266,848</a:t>
            </a:r>
            <a:r>
              <a:rPr lang="en-US" dirty="0" smtClean="0"/>
              <a:t> </a:t>
            </a:r>
            <a:r>
              <a:rPr lang="en-US" baseline="0" dirty="0" smtClean="0"/>
              <a:t>on November 14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Min:</a:t>
            </a:r>
            <a:r>
              <a:rPr lang="en-US" baseline="0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128,759</a:t>
            </a:r>
            <a:r>
              <a:rPr lang="en-US" baseline="0" dirty="0" smtClean="0"/>
              <a:t> on November 3</a:t>
            </a:r>
            <a:r>
              <a:rPr lang="en-US" baseline="30000" dirty="0" smtClean="0"/>
              <a:t>rd</a:t>
            </a:r>
            <a:r>
              <a:rPr lang="en-US" baseline="0" dirty="0" smtClean="0"/>
              <a:t>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Frequency Bias</a:t>
            </a:r>
            <a:r>
              <a:rPr lang="en-US" baseline="0" dirty="0" smtClean="0"/>
              <a:t> updated from 764 to 759 in April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05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9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Outliers: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11/3/18</a:t>
            </a:r>
            <a:r>
              <a:rPr lang="en-US" baseline="0" dirty="0" smtClean="0"/>
              <a:t> 18:00</a:t>
            </a:r>
            <a:r>
              <a:rPr lang="en-US" baseline="0" dirty="0" smtClean="0"/>
              <a:t>: </a:t>
            </a:r>
            <a:r>
              <a:rPr lang="en-US" baseline="0" dirty="0" smtClean="0"/>
              <a:t>8.9%</a:t>
            </a: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Wind ramp down of </a:t>
            </a:r>
            <a:r>
              <a:rPr lang="en-US" baseline="0" dirty="0" smtClean="0"/>
              <a:t>&gt;500 MW over 15 mins. </a:t>
            </a:r>
            <a:r>
              <a:rPr lang="en-US" baseline="0" dirty="0" smtClean="0"/>
              <a:t>Frequency was dragging due </a:t>
            </a:r>
            <a:r>
              <a:rPr lang="en-US" baseline="0" dirty="0" smtClean="0"/>
              <a:t>large </a:t>
            </a:r>
            <a:r>
              <a:rPr lang="en-US" baseline="0" dirty="0" smtClean="0"/>
              <a:t>expected generation </a:t>
            </a:r>
            <a:r>
              <a:rPr lang="en-US" baseline="0" dirty="0" smtClean="0"/>
              <a:t>deviation.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Up exhausted from </a:t>
            </a:r>
            <a:r>
              <a:rPr lang="en-US" baseline="0" dirty="0" smtClean="0"/>
              <a:t>18:01 </a:t>
            </a:r>
            <a:r>
              <a:rPr lang="en-US" baseline="0" dirty="0" smtClean="0"/>
              <a:t>until </a:t>
            </a:r>
            <a:r>
              <a:rPr lang="en-US" baseline="0" dirty="0" smtClean="0"/>
              <a:t>18:39.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11/3/18</a:t>
            </a:r>
            <a:r>
              <a:rPr lang="en-US" baseline="0" dirty="0" smtClean="0"/>
              <a:t> 21:00: 83.4%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Wind ramp down of &gt;2,500 MW throughout the hour. Frequency was dragging due to wind ramp and large expected generation deviation.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Up exhausted from 21:20 until 21:55.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11/14/18</a:t>
            </a:r>
            <a:r>
              <a:rPr lang="en-US" baseline="0" dirty="0" smtClean="0"/>
              <a:t> 10:00: 90.9%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Small Wind ramp up, load declining through mid day. Frequency was above upper </a:t>
            </a:r>
            <a:r>
              <a:rPr lang="en-US" baseline="0" dirty="0" err="1" smtClean="0"/>
              <a:t>deadband</a:t>
            </a:r>
            <a:r>
              <a:rPr lang="en-US" baseline="0" dirty="0" smtClean="0"/>
              <a:t> 10:09 to 10:23.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Down exhausted from 10:18 until 11:00.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Mean is 14.73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Mean: 15.31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Min: 12.66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Max: 19.18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81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27,042,180</a:t>
            </a:r>
            <a:r>
              <a:rPr lang="en-US" dirty="0" smtClean="0"/>
              <a:t> MWh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November 2018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December 17</a:t>
            </a:r>
            <a:r>
              <a:rPr lang="en-US" baseline="30000" dirty="0" smtClean="0"/>
              <a:t>th</a:t>
            </a:r>
            <a:r>
              <a:rPr lang="en-US" dirty="0" smtClean="0"/>
              <a:t>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518" y="914400"/>
            <a:ext cx="713096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518" y="914400"/>
            <a:ext cx="713096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6518" y="914400"/>
            <a:ext cx="713096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4" y="914400"/>
            <a:ext cx="8489951" cy="3436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Selected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2590800"/>
            <a:ext cx="8534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0" y="4800600"/>
            <a:ext cx="198120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Maybe. Will be valuated at the end of the year.</a:t>
            </a:r>
            <a:endParaRPr lang="en-US" sz="1400" dirty="0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6477000" y="2971800"/>
            <a:ext cx="609600" cy="1828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46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November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173.73%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</a:t>
            </a:r>
            <a:r>
              <a:rPr lang="en-US" sz="1800" dirty="0" smtClean="0">
                <a:solidFill>
                  <a:schemeClr val="accent2"/>
                </a:solidFill>
              </a:rPr>
              <a:t>CPS1 12-Month </a:t>
            </a:r>
            <a:r>
              <a:rPr lang="en-US" sz="1800" dirty="0">
                <a:solidFill>
                  <a:schemeClr val="accent2"/>
                </a:solidFill>
              </a:rPr>
              <a:t>Rolling Average: </a:t>
            </a:r>
            <a:r>
              <a:rPr lang="en-US" sz="1800" b="1" dirty="0" smtClean="0">
                <a:solidFill>
                  <a:schemeClr val="accent2"/>
                </a:solidFill>
              </a:rPr>
              <a:t>175.87%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2</a:t>
            </a:r>
            <a:r>
              <a:rPr lang="en-US" sz="1800" dirty="0" smtClean="0">
                <a:solidFill>
                  <a:schemeClr val="accent2"/>
                </a:solidFill>
              </a:rPr>
              <a:t> BAAL Exceedance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3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hourly CPS1 scores 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updated through August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2018 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-895.19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583158"/>
            <a:ext cx="4267200" cy="41108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2018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dirty="0" smtClean="0">
                <a:solidFill>
                  <a:schemeClr val="accent2"/>
                </a:solidFill>
              </a:rPr>
              <a:t>15.31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dirty="0" smtClean="0">
                <a:solidFill>
                  <a:schemeClr val="accent2"/>
                </a:solidFill>
              </a:rPr>
              <a:t>12.66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dirty="0" smtClean="0">
                <a:solidFill>
                  <a:schemeClr val="accent2"/>
                </a:solidFill>
              </a:rPr>
              <a:t>19.18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 smtClean="0">
                <a:solidFill>
                  <a:schemeClr val="accent2"/>
                </a:solidFill>
              </a:rPr>
              <a:t>27,042,180</a:t>
            </a:r>
            <a:r>
              <a:rPr lang="en-US" sz="1600" dirty="0" smtClean="0">
                <a:solidFill>
                  <a:schemeClr val="accent2"/>
                </a:solidFill>
              </a:rPr>
              <a:t>  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 smtClean="0">
                <a:solidFill>
                  <a:schemeClr val="accent2"/>
                </a:solidFill>
              </a:rPr>
              <a:t>5,577,203</a:t>
            </a:r>
            <a:r>
              <a:rPr lang="en-US" sz="1600" dirty="0" smtClean="0">
                <a:solidFill>
                  <a:schemeClr val="accent2"/>
                </a:solidFill>
              </a:rPr>
              <a:t> 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 Generation: </a:t>
            </a:r>
            <a:r>
              <a:rPr lang="en-US" sz="1600" b="1" dirty="0" smtClean="0">
                <a:solidFill>
                  <a:schemeClr val="accent2"/>
                </a:solidFill>
              </a:rPr>
              <a:t>20.62%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 smtClean="0">
                <a:solidFill>
                  <a:schemeClr val="accent2"/>
                </a:solidFill>
              </a:rPr>
              <a:t>178,025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266,848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</a:t>
            </a:r>
            <a:r>
              <a:rPr lang="en-US" sz="1600" dirty="0" smtClean="0">
                <a:solidFill>
                  <a:schemeClr val="accent2"/>
                </a:solidFill>
              </a:rPr>
              <a:t>November 14</a:t>
            </a:r>
            <a:r>
              <a:rPr lang="en-US" sz="1600" baseline="30000" dirty="0" smtClean="0">
                <a:solidFill>
                  <a:schemeClr val="accent2"/>
                </a:solidFill>
              </a:rPr>
              <a:t>th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128,759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</a:t>
            </a:r>
            <a:r>
              <a:rPr lang="en-US" sz="1600" dirty="0" smtClean="0">
                <a:solidFill>
                  <a:schemeClr val="accent2"/>
                </a:solidFill>
              </a:rPr>
              <a:t>November 3</a:t>
            </a:r>
            <a:r>
              <a:rPr lang="en-US" sz="1600" baseline="30000" dirty="0" smtClean="0">
                <a:solidFill>
                  <a:schemeClr val="accent2"/>
                </a:solidFill>
              </a:rPr>
              <a:t>rd</a:t>
            </a:r>
            <a:endParaRPr lang="en-US" sz="18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799347"/>
            <a:ext cx="8534400" cy="14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5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914400"/>
            <a:ext cx="8153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914400"/>
            <a:ext cx="8077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914400"/>
            <a:ext cx="8077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6518" y="914400"/>
            <a:ext cx="713096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2017 BAL-003 </a:t>
            </a:r>
            <a:r>
              <a:rPr lang="en-US" dirty="0" smtClean="0"/>
              <a:t>Selected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914400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61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Op. </a:t>
            </a:r>
            <a:r>
              <a:rPr lang="en-US" dirty="0"/>
              <a:t>Y</a:t>
            </a:r>
            <a:r>
              <a:rPr lang="en-US" dirty="0" smtClean="0"/>
              <a:t>ear 2017 BAL-003 FRM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583"/>
            <a:ext cx="8534400" cy="12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73792" y="5879068"/>
            <a:ext cx="350608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November-18 CPS1 (%): 173.73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was </a:t>
            </a:r>
            <a:r>
              <a:rPr lang="en-US" sz="2400" dirty="0"/>
              <a:t>2</a:t>
            </a:r>
            <a:r>
              <a:rPr lang="en-US" sz="2400" dirty="0" smtClean="0"/>
              <a:t> BAAL exceedance</a:t>
            </a:r>
          </a:p>
          <a:p>
            <a:pPr lvl="1"/>
            <a:r>
              <a:rPr lang="en-US" sz="2000" dirty="0" smtClean="0"/>
              <a:t>November 3, 2018</a:t>
            </a:r>
          </a:p>
          <a:p>
            <a:pPr lvl="2"/>
            <a:r>
              <a:rPr lang="en-US" sz="1600" dirty="0" smtClean="0"/>
              <a:t>Wind was ramping down quickly</a:t>
            </a:r>
          </a:p>
          <a:p>
            <a:pPr lvl="2"/>
            <a:r>
              <a:rPr lang="en-US" sz="1600" dirty="0" smtClean="0"/>
              <a:t>Unit loss when there was already a large expected generation deviation</a:t>
            </a:r>
          </a:p>
          <a:p>
            <a:pPr lvl="2"/>
            <a:r>
              <a:rPr lang="en-US" sz="1600" dirty="0" smtClean="0"/>
              <a:t>Less than 59.91 Hz for 1 minute</a:t>
            </a:r>
          </a:p>
          <a:p>
            <a:pPr lvl="2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999" y="914400"/>
            <a:ext cx="8388355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06923" y="817373"/>
            <a:ext cx="350608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November-18 CPS1 (%): 173.73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9144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175.87%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066" y="914400"/>
            <a:ext cx="713786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c34af464-7aa1-4edd-9be4-83dffc1cb926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28780</TotalTime>
  <Words>522</Words>
  <Application>Microsoft Office PowerPoint</Application>
  <PresentationFormat>On-screen Show (4:3)</PresentationFormat>
  <Paragraphs>140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November 2018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2018 BAL-003 Selected Events</vt:lpstr>
      <vt:lpstr>Op. Year 2018 BAL-003 FRM Performance</vt:lpstr>
      <vt:lpstr>ERCOT Energy Statistics</vt:lpstr>
      <vt:lpstr>Total Energy</vt:lpstr>
      <vt:lpstr>Total Energy from Wind Generation</vt:lpstr>
      <vt:lpstr>% Energy from Wind Generation</vt:lpstr>
      <vt:lpstr>ERCOT System Inertia</vt:lpstr>
      <vt:lpstr>Daily Minimum System Inertia</vt:lpstr>
      <vt:lpstr>Questions?</vt:lpstr>
      <vt:lpstr>Op. Year 2017 BAL-003 Selected Events</vt:lpstr>
      <vt:lpstr>Op. Year 2017 BAL-003 FRM Performance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Hinojosa, Jose Luis</cp:lastModifiedBy>
  <cp:revision>398</cp:revision>
  <cp:lastPrinted>2016-01-21T20:53:15Z</cp:lastPrinted>
  <dcterms:created xsi:type="dcterms:W3CDTF">2016-01-21T15:20:31Z</dcterms:created>
  <dcterms:modified xsi:type="dcterms:W3CDTF">2018-12-14T17:55:18Z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