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8" r:id="rId7"/>
    <p:sldId id="283" r:id="rId8"/>
    <p:sldId id="284" r:id="rId9"/>
    <p:sldId id="280" r:id="rId10"/>
    <p:sldId id="272" r:id="rId11"/>
    <p:sldId id="277" r:id="rId12"/>
    <p:sldId id="278" r:id="rId13"/>
    <p:sldId id="28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76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Forecasting\20181008%20Potential%20QMWG%20Slides\Monthly_Statistic_Trends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Forecasting\20181008%20Potential%20QMWG%20Slides\Monthly_Statistic_Trends_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Forecasting\20181008%20Potential%20QMWG%20Slides\Monthly_Statistic_Trends_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Forecasting\20181008%20Potential%20QMWG%20Slides\Monthly_Statistic_Trends_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Forecasting\20181008%20Potential%20QMWG%20Slides\Monthly_Statistic_Trends_v2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[Monthly_Statistic_Trends_v2.xlsx]pivot_all!$A$12</c:f>
              <c:strCache>
                <c:ptCount val="1"/>
                <c:pt idx="0">
                  <c:v>Persistence Baseline*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[Monthly_Statistic_Trends_v2.xlsx]pivot_all!$B$1:$F$1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[Monthly_Statistic_Trends_v2.xlsx]pivot_all!$B$12:$F$12</c:f>
              <c:numCache>
                <c:formatCode>General</c:formatCode>
                <c:ptCount val="5"/>
                <c:pt idx="0">
                  <c:v>92.858397283231156</c:v>
                </c:pt>
                <c:pt idx="1">
                  <c:v>80.86920845551964</c:v>
                </c:pt>
                <c:pt idx="2">
                  <c:v>84.198502207067605</c:v>
                </c:pt>
                <c:pt idx="3">
                  <c:v>66.144084967096035</c:v>
                </c:pt>
                <c:pt idx="4">
                  <c:v>88.347120984779266</c:v>
                </c:pt>
              </c:numCache>
            </c:numRef>
          </c:val>
        </c:ser>
        <c:ser>
          <c:idx val="1"/>
          <c:order val="1"/>
          <c:tx>
            <c:strRef>
              <c:f>[Monthly_Statistic_Trends_v2.xlsx]pivot_all!$A$14</c:f>
              <c:strCache>
                <c:ptCount val="1"/>
                <c:pt idx="0">
                  <c:v>Vendor A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[Monthly_Statistic_Trends_v2.xlsx]pivot_all!$B$1:$F$1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[Monthly_Statistic_Trends_v2.xlsx]pivot_all!$B$14:$F$14</c:f>
              <c:numCache>
                <c:formatCode>General</c:formatCode>
                <c:ptCount val="5"/>
                <c:pt idx="0">
                  <c:v>118.82998661872388</c:v>
                </c:pt>
                <c:pt idx="1">
                  <c:v>76.041439204600181</c:v>
                </c:pt>
                <c:pt idx="2">
                  <c:v>62.496404280239751</c:v>
                </c:pt>
                <c:pt idx="3">
                  <c:v>43.055456214950119</c:v>
                </c:pt>
                <c:pt idx="4">
                  <c:v>60.147405105552721</c:v>
                </c:pt>
              </c:numCache>
            </c:numRef>
          </c:val>
        </c:ser>
        <c:ser>
          <c:idx val="2"/>
          <c:order val="2"/>
          <c:tx>
            <c:strRef>
              <c:f>[Monthly_Statistic_Trends_v2.xlsx]pivot_all!$A$15</c:f>
              <c:strCache>
                <c:ptCount val="1"/>
                <c:pt idx="0">
                  <c:v>Vendor B Performance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[Monthly_Statistic_Trends_v2.xlsx]pivot_all!$B$1:$F$1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[Monthly_Statistic_Trends_v2.xlsx]pivot_all!$B$15:$F$15</c:f>
              <c:numCache>
                <c:formatCode>General</c:formatCode>
                <c:ptCount val="5"/>
                <c:pt idx="0">
                  <c:v>293.27260043829818</c:v>
                </c:pt>
                <c:pt idx="1">
                  <c:v>172.03979497162197</c:v>
                </c:pt>
                <c:pt idx="2">
                  <c:v>171.4897820773493</c:v>
                </c:pt>
                <c:pt idx="3">
                  <c:v>151.79331955772125</c:v>
                </c:pt>
                <c:pt idx="4">
                  <c:v>261.02661974471999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5671600"/>
        <c:axId val="535667680"/>
      </c:barChart>
      <c:catAx>
        <c:axId val="53567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67680"/>
        <c:crosses val="autoZero"/>
        <c:auto val="1"/>
        <c:lblAlgn val="ctr"/>
        <c:lblOffset val="100"/>
        <c:noMultiLvlLbl val="0"/>
      </c:catAx>
      <c:valAx>
        <c:axId val="535667680"/>
        <c:scaling>
          <c:orientation val="minMax"/>
          <c:max val="4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7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[Monthly_Statistic_Trends_v2.xlsx]pivot_downramp!$A$12</c:f>
              <c:strCache>
                <c:ptCount val="1"/>
                <c:pt idx="0">
                  <c:v>Persistence Baseline*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[Monthly_Statistic_Trends_v2.xlsx]pivot_downramp!$B$1:$F$1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[Monthly_Statistic_Trends_v2.xlsx]pivot_downramp!$B$12:$F$12</c:f>
              <c:numCache>
                <c:formatCode>General</c:formatCode>
                <c:ptCount val="5"/>
                <c:pt idx="0">
                  <c:v>187.63425289973415</c:v>
                </c:pt>
                <c:pt idx="1">
                  <c:v>184.70221781836068</c:v>
                </c:pt>
                <c:pt idx="2">
                  <c:v>186.06565405955945</c:v>
                </c:pt>
                <c:pt idx="3">
                  <c:v>178.3351156144933</c:v>
                </c:pt>
                <c:pt idx="4">
                  <c:v>182.52700188300784</c:v>
                </c:pt>
              </c:numCache>
            </c:numRef>
          </c:val>
        </c:ser>
        <c:ser>
          <c:idx val="1"/>
          <c:order val="1"/>
          <c:tx>
            <c:strRef>
              <c:f>[Monthly_Statistic_Trends_v2.xlsx]pivot_downramp!$A$14</c:f>
              <c:strCache>
                <c:ptCount val="1"/>
                <c:pt idx="0">
                  <c:v>Vendor A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[Monthly_Statistic_Trends_v2.xlsx]pivot_downramp!$B$1:$F$1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[Monthly_Statistic_Trends_v2.xlsx]pivot_downramp!$B$14:$F$14</c:f>
              <c:numCache>
                <c:formatCode>General</c:formatCode>
                <c:ptCount val="5"/>
                <c:pt idx="0">
                  <c:v>145.46193220324292</c:v>
                </c:pt>
                <c:pt idx="1">
                  <c:v>106.10488362070541</c:v>
                </c:pt>
                <c:pt idx="2">
                  <c:v>106.82856121972831</c:v>
                </c:pt>
                <c:pt idx="3">
                  <c:v>90.58214280274936</c:v>
                </c:pt>
                <c:pt idx="4">
                  <c:v>101.71451439042974</c:v>
                </c:pt>
              </c:numCache>
            </c:numRef>
          </c:val>
        </c:ser>
        <c:ser>
          <c:idx val="2"/>
          <c:order val="2"/>
          <c:tx>
            <c:strRef>
              <c:f>[Monthly_Statistic_Trends_v2.xlsx]pivot_downramp!$A$15</c:f>
              <c:strCache>
                <c:ptCount val="1"/>
                <c:pt idx="0">
                  <c:v>Vendor B Performance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[Monthly_Statistic_Trends_v2.xlsx]pivot_downramp!$B$1:$F$1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[Monthly_Statistic_Trends_v2.xlsx]pivot_downramp!$B$15:$F$15</c:f>
              <c:numCache>
                <c:formatCode>General</c:formatCode>
                <c:ptCount val="5"/>
                <c:pt idx="0">
                  <c:v>398.967571386656</c:v>
                </c:pt>
                <c:pt idx="1">
                  <c:v>298.21858048091406</c:v>
                </c:pt>
                <c:pt idx="2">
                  <c:v>282.79304788317722</c:v>
                </c:pt>
                <c:pt idx="3">
                  <c:v>305.30814042537344</c:v>
                </c:pt>
                <c:pt idx="4">
                  <c:v>386.76410344042961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5673560"/>
        <c:axId val="535648864"/>
      </c:barChart>
      <c:catAx>
        <c:axId val="53567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48864"/>
        <c:crosses val="autoZero"/>
        <c:auto val="1"/>
        <c:lblAlgn val="ctr"/>
        <c:lblOffset val="100"/>
        <c:noMultiLvlLbl val="0"/>
      </c:catAx>
      <c:valAx>
        <c:axId val="53564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73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ramp_all!$A$10</c:f>
              <c:strCache>
                <c:ptCount val="1"/>
                <c:pt idx="0">
                  <c:v>Actual Wind Ramp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ramp_all!$B$1:$F$1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ramp_all!$B$10:$F$10</c:f>
              <c:numCache>
                <c:formatCode>General</c:formatCode>
                <c:ptCount val="5"/>
                <c:pt idx="0">
                  <c:v>83.655518924037409</c:v>
                </c:pt>
                <c:pt idx="1">
                  <c:v>72.10369505027974</c:v>
                </c:pt>
                <c:pt idx="2">
                  <c:v>74.8430252063621</c:v>
                </c:pt>
                <c:pt idx="3">
                  <c:v>59.340623816319322</c:v>
                </c:pt>
                <c:pt idx="4">
                  <c:v>80.202616148537416</c:v>
                </c:pt>
              </c:numCache>
            </c:numRef>
          </c:val>
        </c:ser>
        <c:ser>
          <c:idx val="3"/>
          <c:order val="1"/>
          <c:tx>
            <c:strRef>
              <c:f>ramp_all!$A$13</c:f>
              <c:strCache>
                <c:ptCount val="1"/>
                <c:pt idx="0">
                  <c:v>PWRR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ramp_all!$B$1:$F$1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ramp_all!$B$13:$F$13</c:f>
              <c:numCache>
                <c:formatCode>General</c:formatCode>
                <c:ptCount val="5"/>
                <c:pt idx="0">
                  <c:v>67.287551230688905</c:v>
                </c:pt>
                <c:pt idx="1">
                  <c:v>53.166740122656456</c:v>
                </c:pt>
                <c:pt idx="2">
                  <c:v>56.246612966752458</c:v>
                </c:pt>
                <c:pt idx="3">
                  <c:v>44.329415617324145</c:v>
                </c:pt>
                <c:pt idx="4">
                  <c:v>64.071255448214217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19772320"/>
        <c:axId val="519773104"/>
      </c:barChart>
      <c:catAx>
        <c:axId val="5197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73104"/>
        <c:crosses val="autoZero"/>
        <c:auto val="1"/>
        <c:lblAlgn val="ctr"/>
        <c:lblOffset val="100"/>
        <c:noMultiLvlLbl val="0"/>
      </c:catAx>
      <c:valAx>
        <c:axId val="519773104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7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ramp_down!$A$10</c:f>
              <c:strCache>
                <c:ptCount val="1"/>
                <c:pt idx="0">
                  <c:v>Actual Wind Ramp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ramp_down!$B$1:$F$1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ramp_down!$B$10:$F$10</c:f>
              <c:numCache>
                <c:formatCode>General</c:formatCode>
                <c:ptCount val="5"/>
                <c:pt idx="0">
                  <c:v>161.8988400026486</c:v>
                </c:pt>
                <c:pt idx="1">
                  <c:v>157.68216183201383</c:v>
                </c:pt>
                <c:pt idx="2">
                  <c:v>157.0926333051878</c:v>
                </c:pt>
                <c:pt idx="3">
                  <c:v>149.80855520876037</c:v>
                </c:pt>
                <c:pt idx="4">
                  <c:v>157.74280755827854</c:v>
                </c:pt>
              </c:numCache>
            </c:numRef>
          </c:val>
        </c:ser>
        <c:ser>
          <c:idx val="3"/>
          <c:order val="1"/>
          <c:tx>
            <c:strRef>
              <c:f>ramp_down!$A$13</c:f>
              <c:strCache>
                <c:ptCount val="1"/>
                <c:pt idx="0">
                  <c:v>PWRR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ramp_down!$B$1:$F$1</c:f>
              <c:strCache>
                <c:ptCount val="5"/>
                <c:pt idx="0">
                  <c:v>June 8-30</c:v>
                </c:pt>
                <c:pt idx="1">
                  <c:v>July 1-31</c:v>
                </c:pt>
                <c:pt idx="2">
                  <c:v>August 1-31</c:v>
                </c:pt>
                <c:pt idx="3">
                  <c:v>September 1-30</c:v>
                </c:pt>
                <c:pt idx="4">
                  <c:v>October 1-9</c:v>
                </c:pt>
              </c:strCache>
            </c:strRef>
          </c:cat>
          <c:val>
            <c:numRef>
              <c:f>ramp_down!$B$13:$F$13</c:f>
              <c:numCache>
                <c:formatCode>General</c:formatCode>
                <c:ptCount val="5"/>
                <c:pt idx="0">
                  <c:v>115.63892337313841</c:v>
                </c:pt>
                <c:pt idx="1">
                  <c:v>99.115634890832212</c:v>
                </c:pt>
                <c:pt idx="2">
                  <c:v>101.18915423603568</c:v>
                </c:pt>
                <c:pt idx="3">
                  <c:v>94.179314082707549</c:v>
                </c:pt>
                <c:pt idx="4">
                  <c:v>106.77237929304636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19773888"/>
        <c:axId val="519774280"/>
      </c:barChart>
      <c:catAx>
        <c:axId val="51977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74280"/>
        <c:crosses val="autoZero"/>
        <c:auto val="1"/>
        <c:lblAlgn val="ctr"/>
        <c:lblOffset val="100"/>
        <c:noMultiLvlLbl val="0"/>
      </c:catAx>
      <c:valAx>
        <c:axId val="519774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7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5-Min. SCED GTBD Error Due to Wind Ramp (7/2/2018</a:t>
            </a:r>
            <a:r>
              <a:rPr lang="en-US" baseline="0"/>
              <a:t> 22:00 - 7/3/2018 03:00)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direct_forecast_jul03!$Z$1</c:f>
              <c:strCache>
                <c:ptCount val="1"/>
                <c:pt idx="0">
                  <c:v>Actual Wind Ramp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numRef>
              <c:f>direct_forecast_jul03!$A$2:$A$62</c:f>
              <c:numCache>
                <c:formatCode>[$-409]ddmmmyyyy\ h:mm:ss</c:formatCode>
                <c:ptCount val="61"/>
                <c:pt idx="0">
                  <c:v>43283.916666666672</c:v>
                </c:pt>
                <c:pt idx="1">
                  <c:v>43283.920138888891</c:v>
                </c:pt>
                <c:pt idx="2">
                  <c:v>43283.923611111109</c:v>
                </c:pt>
                <c:pt idx="3">
                  <c:v>43283.927083333328</c:v>
                </c:pt>
                <c:pt idx="4">
                  <c:v>43283.930555555555</c:v>
                </c:pt>
                <c:pt idx="5">
                  <c:v>43283.934027777781</c:v>
                </c:pt>
                <c:pt idx="6">
                  <c:v>43283.9375</c:v>
                </c:pt>
                <c:pt idx="7">
                  <c:v>43283.940972222219</c:v>
                </c:pt>
                <c:pt idx="8">
                  <c:v>43283.944444444445</c:v>
                </c:pt>
                <c:pt idx="9">
                  <c:v>43283.947916666672</c:v>
                </c:pt>
                <c:pt idx="10">
                  <c:v>43283.951388888891</c:v>
                </c:pt>
                <c:pt idx="11">
                  <c:v>43283.954861111109</c:v>
                </c:pt>
                <c:pt idx="12">
                  <c:v>43283.958333333328</c:v>
                </c:pt>
                <c:pt idx="13">
                  <c:v>43283.961805555555</c:v>
                </c:pt>
                <c:pt idx="14">
                  <c:v>43283.965277777781</c:v>
                </c:pt>
                <c:pt idx="15">
                  <c:v>43283.96875</c:v>
                </c:pt>
                <c:pt idx="16">
                  <c:v>43283.972222222219</c:v>
                </c:pt>
                <c:pt idx="17">
                  <c:v>43283.975694444445</c:v>
                </c:pt>
                <c:pt idx="18">
                  <c:v>43283.979166666672</c:v>
                </c:pt>
                <c:pt idx="19">
                  <c:v>43283.982638888891</c:v>
                </c:pt>
                <c:pt idx="20">
                  <c:v>43283.986111111109</c:v>
                </c:pt>
                <c:pt idx="21">
                  <c:v>43283.989583333328</c:v>
                </c:pt>
                <c:pt idx="22">
                  <c:v>43283.993055555555</c:v>
                </c:pt>
                <c:pt idx="23">
                  <c:v>43283.996527777781</c:v>
                </c:pt>
                <c:pt idx="24">
                  <c:v>43284</c:v>
                </c:pt>
                <c:pt idx="25">
                  <c:v>43284.003472222219</c:v>
                </c:pt>
                <c:pt idx="26">
                  <c:v>43284.006944444445</c:v>
                </c:pt>
                <c:pt idx="27">
                  <c:v>43284.010416666672</c:v>
                </c:pt>
                <c:pt idx="28">
                  <c:v>43284.013888888891</c:v>
                </c:pt>
                <c:pt idx="29">
                  <c:v>43284.017361111109</c:v>
                </c:pt>
                <c:pt idx="30">
                  <c:v>43284.020833333328</c:v>
                </c:pt>
                <c:pt idx="31">
                  <c:v>43284.024305555555</c:v>
                </c:pt>
                <c:pt idx="32">
                  <c:v>43284.027777777781</c:v>
                </c:pt>
                <c:pt idx="33">
                  <c:v>43284.03125</c:v>
                </c:pt>
                <c:pt idx="34">
                  <c:v>43284.034722222219</c:v>
                </c:pt>
                <c:pt idx="35">
                  <c:v>43284.038194444445</c:v>
                </c:pt>
                <c:pt idx="36">
                  <c:v>43284.041666666672</c:v>
                </c:pt>
                <c:pt idx="37">
                  <c:v>43284.045138888891</c:v>
                </c:pt>
                <c:pt idx="38">
                  <c:v>43284.048611111109</c:v>
                </c:pt>
                <c:pt idx="39">
                  <c:v>43284.052083333328</c:v>
                </c:pt>
                <c:pt idx="40">
                  <c:v>43284.055555555555</c:v>
                </c:pt>
                <c:pt idx="41">
                  <c:v>43284.059027777781</c:v>
                </c:pt>
                <c:pt idx="42">
                  <c:v>43284.0625</c:v>
                </c:pt>
                <c:pt idx="43">
                  <c:v>43284.065972222219</c:v>
                </c:pt>
                <c:pt idx="44">
                  <c:v>43284.069444444445</c:v>
                </c:pt>
                <c:pt idx="45">
                  <c:v>43284.072916666672</c:v>
                </c:pt>
                <c:pt idx="46">
                  <c:v>43284.076388888891</c:v>
                </c:pt>
                <c:pt idx="47">
                  <c:v>43284.079861111109</c:v>
                </c:pt>
                <c:pt idx="48">
                  <c:v>43284.083333333328</c:v>
                </c:pt>
                <c:pt idx="49">
                  <c:v>43284.086805555555</c:v>
                </c:pt>
                <c:pt idx="50">
                  <c:v>43284.090277777781</c:v>
                </c:pt>
                <c:pt idx="51">
                  <c:v>43284.09375</c:v>
                </c:pt>
                <c:pt idx="52">
                  <c:v>43284.097222222219</c:v>
                </c:pt>
                <c:pt idx="53">
                  <c:v>43284.100694444445</c:v>
                </c:pt>
                <c:pt idx="54">
                  <c:v>43284.104166666672</c:v>
                </c:pt>
                <c:pt idx="55">
                  <c:v>43284.107638888891</c:v>
                </c:pt>
                <c:pt idx="56">
                  <c:v>43284.111111111109</c:v>
                </c:pt>
                <c:pt idx="57">
                  <c:v>43284.114583333328</c:v>
                </c:pt>
                <c:pt idx="58">
                  <c:v>43284.118055555555</c:v>
                </c:pt>
                <c:pt idx="59">
                  <c:v>43284.121527777781</c:v>
                </c:pt>
                <c:pt idx="60">
                  <c:v>43284.125</c:v>
                </c:pt>
              </c:numCache>
            </c:numRef>
          </c:cat>
          <c:val>
            <c:numRef>
              <c:f>direct_forecast_jul03!$Z$2:$Z$62</c:f>
              <c:numCache>
                <c:formatCode>General</c:formatCode>
                <c:ptCount val="61"/>
                <c:pt idx="0">
                  <c:v>93.386718800000381</c:v>
                </c:pt>
                <c:pt idx="1">
                  <c:v>90.096679700000095</c:v>
                </c:pt>
                <c:pt idx="2">
                  <c:v>359.83398440000019</c:v>
                </c:pt>
                <c:pt idx="3">
                  <c:v>179.4375</c:v>
                </c:pt>
                <c:pt idx="4">
                  <c:v>100.59472699999969</c:v>
                </c:pt>
                <c:pt idx="5">
                  <c:v>84.17675699999927</c:v>
                </c:pt>
                <c:pt idx="6">
                  <c:v>136.83691400000134</c:v>
                </c:pt>
                <c:pt idx="7">
                  <c:v>389.06738299999961</c:v>
                </c:pt>
                <c:pt idx="8">
                  <c:v>365.64257799999905</c:v>
                </c:pt>
                <c:pt idx="9">
                  <c:v>142.00195300000087</c:v>
                </c:pt>
                <c:pt idx="10">
                  <c:v>201.83203200000025</c:v>
                </c:pt>
                <c:pt idx="11">
                  <c:v>283.32128899999952</c:v>
                </c:pt>
                <c:pt idx="12">
                  <c:v>136.11621100000048</c:v>
                </c:pt>
                <c:pt idx="13">
                  <c:v>74.249023000000307</c:v>
                </c:pt>
                <c:pt idx="14">
                  <c:v>53.551757999999609</c:v>
                </c:pt>
                <c:pt idx="15">
                  <c:v>-59.363280999999915</c:v>
                </c:pt>
                <c:pt idx="16">
                  <c:v>-69.576172000000952</c:v>
                </c:pt>
                <c:pt idx="17">
                  <c:v>35.024413999999524</c:v>
                </c:pt>
                <c:pt idx="18">
                  <c:v>28.808594000000085</c:v>
                </c:pt>
                <c:pt idx="19">
                  <c:v>-64.372070999999778</c:v>
                </c:pt>
                <c:pt idx="20">
                  <c:v>37.541016000001036</c:v>
                </c:pt>
                <c:pt idx="21">
                  <c:v>-85.643555000000561</c:v>
                </c:pt>
                <c:pt idx="22">
                  <c:v>-11.420898000000307</c:v>
                </c:pt>
                <c:pt idx="23">
                  <c:v>-144.47558600000048</c:v>
                </c:pt>
                <c:pt idx="24">
                  <c:v>-171.98535199999969</c:v>
                </c:pt>
                <c:pt idx="25">
                  <c:v>-233.41601499999888</c:v>
                </c:pt>
                <c:pt idx="26">
                  <c:v>-156.72851600000104</c:v>
                </c:pt>
                <c:pt idx="27">
                  <c:v>-269.61230499999874</c:v>
                </c:pt>
                <c:pt idx="28">
                  <c:v>-286.77050700000109</c:v>
                </c:pt>
                <c:pt idx="29">
                  <c:v>-269.05371100000048</c:v>
                </c:pt>
                <c:pt idx="30">
                  <c:v>-324.4375</c:v>
                </c:pt>
                <c:pt idx="31">
                  <c:v>-332.04687539999941</c:v>
                </c:pt>
                <c:pt idx="32">
                  <c:v>-365.38085929999943</c:v>
                </c:pt>
                <c:pt idx="33">
                  <c:v>-398.02148440000019</c:v>
                </c:pt>
                <c:pt idx="34">
                  <c:v>-409.6220702999999</c:v>
                </c:pt>
                <c:pt idx="35">
                  <c:v>-347.79296880000038</c:v>
                </c:pt>
                <c:pt idx="36">
                  <c:v>-349.26611330000014</c:v>
                </c:pt>
                <c:pt idx="37">
                  <c:v>-242.5751952999999</c:v>
                </c:pt>
                <c:pt idx="38">
                  <c:v>-317.20898440000019</c:v>
                </c:pt>
                <c:pt idx="39">
                  <c:v>-293.25097649999952</c:v>
                </c:pt>
                <c:pt idx="40">
                  <c:v>-301.15283199999976</c:v>
                </c:pt>
                <c:pt idx="41">
                  <c:v>-329.90283210000052</c:v>
                </c:pt>
                <c:pt idx="42">
                  <c:v>-262.67041009999957</c:v>
                </c:pt>
                <c:pt idx="43">
                  <c:v>-176.28076180000062</c:v>
                </c:pt>
                <c:pt idx="44">
                  <c:v>-175.05810539999948</c:v>
                </c:pt>
                <c:pt idx="45">
                  <c:v>-209.27099610000005</c:v>
                </c:pt>
                <c:pt idx="46">
                  <c:v>-164.56054690000019</c:v>
                </c:pt>
                <c:pt idx="47">
                  <c:v>-70.300293000000238</c:v>
                </c:pt>
                <c:pt idx="48">
                  <c:v>-119.08642569999938</c:v>
                </c:pt>
                <c:pt idx="49">
                  <c:v>-119.98046880000038</c:v>
                </c:pt>
                <c:pt idx="50">
                  <c:v>-112.43554690000019</c:v>
                </c:pt>
                <c:pt idx="51">
                  <c:v>-173.8251952999999</c:v>
                </c:pt>
                <c:pt idx="52">
                  <c:v>-123.29785149999952</c:v>
                </c:pt>
                <c:pt idx="53">
                  <c:v>-64.469726600000286</c:v>
                </c:pt>
                <c:pt idx="54">
                  <c:v>-50.187011699999857</c:v>
                </c:pt>
                <c:pt idx="55">
                  <c:v>-9.6347655999998096</c:v>
                </c:pt>
                <c:pt idx="56">
                  <c:v>-73.961425800000143</c:v>
                </c:pt>
                <c:pt idx="57">
                  <c:v>-95.927246100000048</c:v>
                </c:pt>
                <c:pt idx="58">
                  <c:v>-26.574707100000523</c:v>
                </c:pt>
                <c:pt idx="59">
                  <c:v>-1.2695311999996193</c:v>
                </c:pt>
                <c:pt idx="60">
                  <c:v>-19.932617200000095</c:v>
                </c:pt>
              </c:numCache>
            </c:numRef>
          </c:val>
        </c:ser>
        <c:ser>
          <c:idx val="1"/>
          <c:order val="1"/>
          <c:tx>
            <c:strRef>
              <c:f>direct_forecast_jul03!$AE$1</c:f>
              <c:strCache>
                <c:ptCount val="1"/>
                <c:pt idx="0">
                  <c:v>PWRR Error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numRef>
              <c:f>direct_forecast_jul03!$A$2:$A$62</c:f>
              <c:numCache>
                <c:formatCode>[$-409]ddmmmyyyy\ h:mm:ss</c:formatCode>
                <c:ptCount val="61"/>
                <c:pt idx="0">
                  <c:v>43283.916666666672</c:v>
                </c:pt>
                <c:pt idx="1">
                  <c:v>43283.920138888891</c:v>
                </c:pt>
                <c:pt idx="2">
                  <c:v>43283.923611111109</c:v>
                </c:pt>
                <c:pt idx="3">
                  <c:v>43283.927083333328</c:v>
                </c:pt>
                <c:pt idx="4">
                  <c:v>43283.930555555555</c:v>
                </c:pt>
                <c:pt idx="5">
                  <c:v>43283.934027777781</c:v>
                </c:pt>
                <c:pt idx="6">
                  <c:v>43283.9375</c:v>
                </c:pt>
                <c:pt idx="7">
                  <c:v>43283.940972222219</c:v>
                </c:pt>
                <c:pt idx="8">
                  <c:v>43283.944444444445</c:v>
                </c:pt>
                <c:pt idx="9">
                  <c:v>43283.947916666672</c:v>
                </c:pt>
                <c:pt idx="10">
                  <c:v>43283.951388888891</c:v>
                </c:pt>
                <c:pt idx="11">
                  <c:v>43283.954861111109</c:v>
                </c:pt>
                <c:pt idx="12">
                  <c:v>43283.958333333328</c:v>
                </c:pt>
                <c:pt idx="13">
                  <c:v>43283.961805555555</c:v>
                </c:pt>
                <c:pt idx="14">
                  <c:v>43283.965277777781</c:v>
                </c:pt>
                <c:pt idx="15">
                  <c:v>43283.96875</c:v>
                </c:pt>
                <c:pt idx="16">
                  <c:v>43283.972222222219</c:v>
                </c:pt>
                <c:pt idx="17">
                  <c:v>43283.975694444445</c:v>
                </c:pt>
                <c:pt idx="18">
                  <c:v>43283.979166666672</c:v>
                </c:pt>
                <c:pt idx="19">
                  <c:v>43283.982638888891</c:v>
                </c:pt>
                <c:pt idx="20">
                  <c:v>43283.986111111109</c:v>
                </c:pt>
                <c:pt idx="21">
                  <c:v>43283.989583333328</c:v>
                </c:pt>
                <c:pt idx="22">
                  <c:v>43283.993055555555</c:v>
                </c:pt>
                <c:pt idx="23">
                  <c:v>43283.996527777781</c:v>
                </c:pt>
                <c:pt idx="24">
                  <c:v>43284</c:v>
                </c:pt>
                <c:pt idx="25">
                  <c:v>43284.003472222219</c:v>
                </c:pt>
                <c:pt idx="26">
                  <c:v>43284.006944444445</c:v>
                </c:pt>
                <c:pt idx="27">
                  <c:v>43284.010416666672</c:v>
                </c:pt>
                <c:pt idx="28">
                  <c:v>43284.013888888891</c:v>
                </c:pt>
                <c:pt idx="29">
                  <c:v>43284.017361111109</c:v>
                </c:pt>
                <c:pt idx="30">
                  <c:v>43284.020833333328</c:v>
                </c:pt>
                <c:pt idx="31">
                  <c:v>43284.024305555555</c:v>
                </c:pt>
                <c:pt idx="32">
                  <c:v>43284.027777777781</c:v>
                </c:pt>
                <c:pt idx="33">
                  <c:v>43284.03125</c:v>
                </c:pt>
                <c:pt idx="34">
                  <c:v>43284.034722222219</c:v>
                </c:pt>
                <c:pt idx="35">
                  <c:v>43284.038194444445</c:v>
                </c:pt>
                <c:pt idx="36">
                  <c:v>43284.041666666672</c:v>
                </c:pt>
                <c:pt idx="37">
                  <c:v>43284.045138888891</c:v>
                </c:pt>
                <c:pt idx="38">
                  <c:v>43284.048611111109</c:v>
                </c:pt>
                <c:pt idx="39">
                  <c:v>43284.052083333328</c:v>
                </c:pt>
                <c:pt idx="40">
                  <c:v>43284.055555555555</c:v>
                </c:pt>
                <c:pt idx="41">
                  <c:v>43284.059027777781</c:v>
                </c:pt>
                <c:pt idx="42">
                  <c:v>43284.0625</c:v>
                </c:pt>
                <c:pt idx="43">
                  <c:v>43284.065972222219</c:v>
                </c:pt>
                <c:pt idx="44">
                  <c:v>43284.069444444445</c:v>
                </c:pt>
                <c:pt idx="45">
                  <c:v>43284.072916666672</c:v>
                </c:pt>
                <c:pt idx="46">
                  <c:v>43284.076388888891</c:v>
                </c:pt>
                <c:pt idx="47">
                  <c:v>43284.079861111109</c:v>
                </c:pt>
                <c:pt idx="48">
                  <c:v>43284.083333333328</c:v>
                </c:pt>
                <c:pt idx="49">
                  <c:v>43284.086805555555</c:v>
                </c:pt>
                <c:pt idx="50">
                  <c:v>43284.090277777781</c:v>
                </c:pt>
                <c:pt idx="51">
                  <c:v>43284.09375</c:v>
                </c:pt>
                <c:pt idx="52">
                  <c:v>43284.097222222219</c:v>
                </c:pt>
                <c:pt idx="53">
                  <c:v>43284.100694444445</c:v>
                </c:pt>
                <c:pt idx="54">
                  <c:v>43284.104166666672</c:v>
                </c:pt>
                <c:pt idx="55">
                  <c:v>43284.107638888891</c:v>
                </c:pt>
                <c:pt idx="56">
                  <c:v>43284.111111111109</c:v>
                </c:pt>
                <c:pt idx="57">
                  <c:v>43284.114583333328</c:v>
                </c:pt>
                <c:pt idx="58">
                  <c:v>43284.118055555555</c:v>
                </c:pt>
                <c:pt idx="59">
                  <c:v>43284.121527777781</c:v>
                </c:pt>
                <c:pt idx="60">
                  <c:v>43284.125</c:v>
                </c:pt>
              </c:numCache>
            </c:numRef>
          </c:cat>
          <c:val>
            <c:numRef>
              <c:f>direct_forecast_jul03!$AE$2:$AE$62</c:f>
              <c:numCache>
                <c:formatCode>General</c:formatCode>
                <c:ptCount val="61"/>
                <c:pt idx="0">
                  <c:v>27.286718800000017</c:v>
                </c:pt>
                <c:pt idx="1">
                  <c:v>60.896679700001187</c:v>
                </c:pt>
                <c:pt idx="2">
                  <c:v>308.43398439999874</c:v>
                </c:pt>
                <c:pt idx="3">
                  <c:v>81.4375</c:v>
                </c:pt>
                <c:pt idx="4">
                  <c:v>-11.905273000000307</c:v>
                </c:pt>
                <c:pt idx="5">
                  <c:v>-5.1232430000018212</c:v>
                </c:pt>
                <c:pt idx="6">
                  <c:v>51.836914000001343</c:v>
                </c:pt>
                <c:pt idx="7">
                  <c:v>320.16738299999997</c:v>
                </c:pt>
                <c:pt idx="8">
                  <c:v>234.04257799999868</c:v>
                </c:pt>
                <c:pt idx="9">
                  <c:v>-11.798047000000224</c:v>
                </c:pt>
                <c:pt idx="10">
                  <c:v>53.132031999999526</c:v>
                </c:pt>
                <c:pt idx="11">
                  <c:v>146.82128899999952</c:v>
                </c:pt>
                <c:pt idx="12">
                  <c:v>8.1162110000004759</c:v>
                </c:pt>
                <c:pt idx="13">
                  <c:v>-57.850977000000057</c:v>
                </c:pt>
                <c:pt idx="14">
                  <c:v>-56.048242000000755</c:v>
                </c:pt>
                <c:pt idx="15">
                  <c:v>-144.26328099999955</c:v>
                </c:pt>
                <c:pt idx="16">
                  <c:v>-107.27617199999986</c:v>
                </c:pt>
                <c:pt idx="17">
                  <c:v>32.124413999998069</c:v>
                </c:pt>
                <c:pt idx="18">
                  <c:v>30.808594000000085</c:v>
                </c:pt>
                <c:pt idx="19">
                  <c:v>-71.872070999999778</c:v>
                </c:pt>
                <c:pt idx="20">
                  <c:v>64.241016000001764</c:v>
                </c:pt>
                <c:pt idx="21">
                  <c:v>-67.243555000000924</c:v>
                </c:pt>
                <c:pt idx="22">
                  <c:v>17.079101999999693</c:v>
                </c:pt>
                <c:pt idx="23">
                  <c:v>-126.77558600000157</c:v>
                </c:pt>
                <c:pt idx="24">
                  <c:v>-133.78535199999897</c:v>
                </c:pt>
                <c:pt idx="25">
                  <c:v>-160.71601499999815</c:v>
                </c:pt>
                <c:pt idx="26">
                  <c:v>-69.928516000001764</c:v>
                </c:pt>
                <c:pt idx="27">
                  <c:v>-168.31230499999765</c:v>
                </c:pt>
                <c:pt idx="28">
                  <c:v>-152.47050700000182</c:v>
                </c:pt>
                <c:pt idx="29">
                  <c:v>-126.35371099999975</c:v>
                </c:pt>
                <c:pt idx="30">
                  <c:v>-154.4375</c:v>
                </c:pt>
                <c:pt idx="31">
                  <c:v>-165.64687539999977</c:v>
                </c:pt>
                <c:pt idx="32">
                  <c:v>-174.28085929999907</c:v>
                </c:pt>
                <c:pt idx="33">
                  <c:v>-198.52148440000019</c:v>
                </c:pt>
                <c:pt idx="34">
                  <c:v>-187.82207030000063</c:v>
                </c:pt>
                <c:pt idx="35">
                  <c:v>-105.89296880000074</c:v>
                </c:pt>
                <c:pt idx="36">
                  <c:v>-111.16611329999978</c:v>
                </c:pt>
                <c:pt idx="37">
                  <c:v>-32.975195299999541</c:v>
                </c:pt>
                <c:pt idx="38">
                  <c:v>-101.80898439999964</c:v>
                </c:pt>
                <c:pt idx="39">
                  <c:v>-116.55097649999971</c:v>
                </c:pt>
                <c:pt idx="40">
                  <c:v>-102.5528319999994</c:v>
                </c:pt>
                <c:pt idx="41">
                  <c:v>-151.80283210000107</c:v>
                </c:pt>
                <c:pt idx="42">
                  <c:v>-70.470410099998844</c:v>
                </c:pt>
                <c:pt idx="43">
                  <c:v>3.619238199999927</c:v>
                </c:pt>
                <c:pt idx="44">
                  <c:v>-25.65810539999984</c:v>
                </c:pt>
                <c:pt idx="45">
                  <c:v>-78.670996099999684</c:v>
                </c:pt>
                <c:pt idx="46">
                  <c:v>-30.56054690000019</c:v>
                </c:pt>
                <c:pt idx="47">
                  <c:v>38.799707000000126</c:v>
                </c:pt>
                <c:pt idx="48">
                  <c:v>-36.586425699999381</c:v>
                </c:pt>
                <c:pt idx="49">
                  <c:v>-41.680468800000199</c:v>
                </c:pt>
                <c:pt idx="50">
                  <c:v>-38.135546900000008</c:v>
                </c:pt>
                <c:pt idx="51">
                  <c:v>-105.42519529999936</c:v>
                </c:pt>
                <c:pt idx="52">
                  <c:v>-56.997851499999342</c:v>
                </c:pt>
                <c:pt idx="53">
                  <c:v>13.730273399999533</c:v>
                </c:pt>
                <c:pt idx="54">
                  <c:v>22.112988299999415</c:v>
                </c:pt>
                <c:pt idx="55">
                  <c:v>34.465234400000554</c:v>
                </c:pt>
                <c:pt idx="56">
                  <c:v>-50.461425800000143</c:v>
                </c:pt>
                <c:pt idx="57">
                  <c:v>-78.827246099999684</c:v>
                </c:pt>
                <c:pt idx="58">
                  <c:v>10.325292899999113</c:v>
                </c:pt>
                <c:pt idx="59">
                  <c:v>21.230468800000381</c:v>
                </c:pt>
                <c:pt idx="60">
                  <c:v>-3.3326171999997314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9775064"/>
        <c:axId val="519775456"/>
      </c:barChart>
      <c:lineChart>
        <c:grouping val="standard"/>
        <c:varyColors val="0"/>
        <c:ser>
          <c:idx val="2"/>
          <c:order val="2"/>
          <c:tx>
            <c:strRef>
              <c:f>direct_forecast_jul03!$AR$1</c:f>
              <c:strCache>
                <c:ptCount val="1"/>
                <c:pt idx="0">
                  <c:v>Net Regulation Deployed</c:v>
                </c:pt>
              </c:strCache>
            </c:strRef>
          </c:tx>
          <c:spPr>
            <a:ln w="38100" cap="rnd">
              <a:solidFill>
                <a:srgbClr val="00AEC7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direct_forecast_jul03!$AR$2:$AR$62</c:f>
              <c:numCache>
                <c:formatCode>General</c:formatCode>
                <c:ptCount val="61"/>
                <c:pt idx="0">
                  <c:v>-341.06591796875</c:v>
                </c:pt>
                <c:pt idx="1">
                  <c:v>-536</c:v>
                </c:pt>
                <c:pt idx="2">
                  <c:v>-357.17401123046875</c:v>
                </c:pt>
                <c:pt idx="3">
                  <c:v>-231.16790771484375</c:v>
                </c:pt>
                <c:pt idx="4">
                  <c:v>-398.13693237304687</c:v>
                </c:pt>
                <c:pt idx="5">
                  <c:v>-193.18756103515625</c:v>
                </c:pt>
                <c:pt idx="6">
                  <c:v>-423.7083740234375</c:v>
                </c:pt>
                <c:pt idx="7">
                  <c:v>-458.9713134765625</c:v>
                </c:pt>
                <c:pt idx="8">
                  <c:v>-520.278076171875</c:v>
                </c:pt>
                <c:pt idx="9">
                  <c:v>-496.29153442382812</c:v>
                </c:pt>
                <c:pt idx="10">
                  <c:v>-516.03912353515625</c:v>
                </c:pt>
                <c:pt idx="11">
                  <c:v>-459.7451171875</c:v>
                </c:pt>
                <c:pt idx="12">
                  <c:v>-220.01368713378906</c:v>
                </c:pt>
                <c:pt idx="13">
                  <c:v>-55.434432983398437</c:v>
                </c:pt>
                <c:pt idx="14">
                  <c:v>-139.19802856445312</c:v>
                </c:pt>
                <c:pt idx="15">
                  <c:v>-24.723899841308594</c:v>
                </c:pt>
                <c:pt idx="16">
                  <c:v>70.416732788085938</c:v>
                </c:pt>
                <c:pt idx="17">
                  <c:v>-93.478851318359375</c:v>
                </c:pt>
                <c:pt idx="18">
                  <c:v>-96.476524353027344</c:v>
                </c:pt>
                <c:pt idx="19">
                  <c:v>-45.066764831542969</c:v>
                </c:pt>
                <c:pt idx="20">
                  <c:v>-93.579391479492187</c:v>
                </c:pt>
                <c:pt idx="21">
                  <c:v>-80.447090148925781</c:v>
                </c:pt>
                <c:pt idx="22">
                  <c:v>-175.92512512207031</c:v>
                </c:pt>
                <c:pt idx="23">
                  <c:v>-68.640106201171875</c:v>
                </c:pt>
                <c:pt idx="24">
                  <c:v>-131.29035949707031</c:v>
                </c:pt>
                <c:pt idx="25">
                  <c:v>-50.787681579589844</c:v>
                </c:pt>
                <c:pt idx="26">
                  <c:v>175.02880859375</c:v>
                </c:pt>
                <c:pt idx="27">
                  <c:v>225.99998474121094</c:v>
                </c:pt>
                <c:pt idx="28">
                  <c:v>225.99998474121094</c:v>
                </c:pt>
                <c:pt idx="29">
                  <c:v>225.99998474121094</c:v>
                </c:pt>
                <c:pt idx="30">
                  <c:v>225.99998474121094</c:v>
                </c:pt>
                <c:pt idx="31">
                  <c:v>225.99998474121094</c:v>
                </c:pt>
                <c:pt idx="32">
                  <c:v>225.99998474121094</c:v>
                </c:pt>
                <c:pt idx="33">
                  <c:v>225.99998474121094</c:v>
                </c:pt>
                <c:pt idx="34">
                  <c:v>225.99998474121094</c:v>
                </c:pt>
                <c:pt idx="35">
                  <c:v>225.99998474121094</c:v>
                </c:pt>
                <c:pt idx="36">
                  <c:v>198</c:v>
                </c:pt>
                <c:pt idx="37">
                  <c:v>137.79193115234375</c:v>
                </c:pt>
                <c:pt idx="38">
                  <c:v>198</c:v>
                </c:pt>
                <c:pt idx="39">
                  <c:v>198</c:v>
                </c:pt>
                <c:pt idx="40">
                  <c:v>198</c:v>
                </c:pt>
                <c:pt idx="41">
                  <c:v>198</c:v>
                </c:pt>
                <c:pt idx="42">
                  <c:v>198</c:v>
                </c:pt>
                <c:pt idx="43">
                  <c:v>83.502593994140625</c:v>
                </c:pt>
                <c:pt idx="44">
                  <c:v>155.5191650390625</c:v>
                </c:pt>
                <c:pt idx="45">
                  <c:v>198</c:v>
                </c:pt>
                <c:pt idx="46">
                  <c:v>188.62742614746094</c:v>
                </c:pt>
                <c:pt idx="47">
                  <c:v>91.30291748046875</c:v>
                </c:pt>
                <c:pt idx="48">
                  <c:v>148.61418151855469</c:v>
                </c:pt>
                <c:pt idx="49">
                  <c:v>154</c:v>
                </c:pt>
                <c:pt idx="50">
                  <c:v>96.223762512207031</c:v>
                </c:pt>
                <c:pt idx="51">
                  <c:v>24.409439086914062</c:v>
                </c:pt>
                <c:pt idx="52">
                  <c:v>86.630928039550781</c:v>
                </c:pt>
                <c:pt idx="53">
                  <c:v>47.032638549804688</c:v>
                </c:pt>
                <c:pt idx="54">
                  <c:v>-9.6189002990722656</c:v>
                </c:pt>
                <c:pt idx="55">
                  <c:v>-50.516921997070313</c:v>
                </c:pt>
                <c:pt idx="56">
                  <c:v>-21.228687286376953</c:v>
                </c:pt>
                <c:pt idx="57">
                  <c:v>-46.499340057373047</c:v>
                </c:pt>
                <c:pt idx="58">
                  <c:v>114.40390014648437</c:v>
                </c:pt>
                <c:pt idx="59">
                  <c:v>131.15379333496094</c:v>
                </c:pt>
                <c:pt idx="60">
                  <c:v>-60.294170379638672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775064"/>
        <c:axId val="519775456"/>
      </c:lineChart>
      <c:catAx>
        <c:axId val="519775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75456"/>
        <c:crosses val="autoZero"/>
        <c:auto val="0"/>
        <c:lblAlgn val="ctr"/>
        <c:lblOffset val="100"/>
        <c:tickLblSkip val="12"/>
        <c:noMultiLvlLbl val="0"/>
      </c:catAx>
      <c:valAx>
        <c:axId val="51977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Regulation Deployed and Wind Ramp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75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0.42264</cdr:x>
      <cdr:y>0.13699</cdr:y>
    </cdr:from>
    <cdr:to>
      <cdr:x>0.76003</cdr:x>
      <cdr:y>0.86301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3800231" y="762001"/>
          <a:ext cx="3033655" cy="4038600"/>
        </a:xfrm>
        <a:prstGeom xmlns:a="http://schemas.openxmlformats.org/drawingml/2006/main" prst="rect">
          <a:avLst/>
        </a:prstGeom>
        <a:solidFill xmlns:a="http://schemas.openxmlformats.org/drawingml/2006/main">
          <a:srgbClr val="FFD100">
            <a:alpha val="10000"/>
          </a:srgbClr>
        </a:solidFill>
        <a:ln xmlns:a="http://schemas.openxmlformats.org/drawingml/2006/main">
          <a:solidFill>
            <a:srgbClr val="5B6770">
              <a:alpha val="25000"/>
            </a:srgb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0.62069</cdr:x>
      <cdr:y>0.2471</cdr:y>
    </cdr:from>
    <cdr:to>
      <cdr:x>0.93735</cdr:x>
      <cdr:y>0.28343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76984" y="1554770"/>
          <a:ext cx="2743200" cy="228618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rgbClr val="5B6770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0" dirty="0" smtClean="0"/>
            <a:t>Fl</a:t>
          </a:r>
          <a:r>
            <a:rPr lang="en-US" b="0" dirty="0" smtClean="0"/>
            <a:t>at line indicates regulation exhaustion</a:t>
          </a:r>
          <a:endParaRPr lang="en-US" sz="1100" b="0" dirty="0"/>
        </a:p>
      </cdr:txBody>
    </cdr:sp>
  </cdr:relSizeAnchor>
  <cdr:relSizeAnchor xmlns:cdr="http://schemas.openxmlformats.org/drawingml/2006/chartDrawing">
    <cdr:from>
      <cdr:x>0.61588</cdr:x>
      <cdr:y>0.79446</cdr:y>
    </cdr:from>
    <cdr:to>
      <cdr:x>0.93254</cdr:x>
      <cdr:y>0.83079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335268" y="4998819"/>
          <a:ext cx="2743200" cy="228564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rgbClr val="5B6770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0" dirty="0" smtClean="0"/>
            <a:t>Up to 400 MW down ramp in 5 minutes</a:t>
          </a:r>
          <a:endParaRPr lang="en-US" sz="1100" b="0" dirty="0"/>
        </a:p>
      </cdr:txBody>
    </cdr:sp>
  </cdr:relSizeAnchor>
  <cdr:relSizeAnchor xmlns:cdr="http://schemas.openxmlformats.org/drawingml/2006/chartDrawing">
    <cdr:from>
      <cdr:x>0.57627</cdr:x>
      <cdr:y>0.26526</cdr:y>
    </cdr:from>
    <cdr:to>
      <cdr:x>0.62069</cdr:x>
      <cdr:y>0.34247</cdr:y>
    </cdr:to>
    <cdr:cxnSp macro="">
      <cdr:nvCxnSpPr>
        <cdr:cNvPr id="4" name="Straight Arrow Connector 3"/>
        <cdr:cNvCxnSpPr>
          <a:stCxn xmlns:a="http://schemas.openxmlformats.org/drawingml/2006/main" id="2" idx="1"/>
        </cdr:cNvCxnSpPr>
      </cdr:nvCxnSpPr>
      <cdr:spPr>
        <a:xfrm xmlns:a="http://schemas.openxmlformats.org/drawingml/2006/main" flipH="1">
          <a:off x="5181600" y="1475563"/>
          <a:ext cx="399396" cy="42943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0.58949</cdr:x>
      <cdr:y>0.75813</cdr:y>
    </cdr:from>
    <cdr:to>
      <cdr:x>0.61588</cdr:x>
      <cdr:y>0.81263</cdr:y>
    </cdr:to>
    <cdr:cxnSp macro="">
      <cdr:nvCxnSpPr>
        <cdr:cNvPr id="5" name="Straight Arrow Connector 4"/>
        <cdr:cNvCxnSpPr>
          <a:stCxn xmlns:a="http://schemas.openxmlformats.org/drawingml/2006/main" id="3" idx="1"/>
        </cdr:cNvCxnSpPr>
      </cdr:nvCxnSpPr>
      <cdr:spPr>
        <a:xfrm xmlns:a="http://schemas.openxmlformats.org/drawingml/2006/main" flipH="1" flipV="1">
          <a:off x="5106668" y="4770201"/>
          <a:ext cx="228600" cy="3429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comm/mkt_notices/archives/2916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QMWG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10/15/2018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1954406"/>
            <a:ext cx="8420101" cy="4141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Wind Forecast Error (September 2018)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989653"/>
              </p:ext>
            </p:extLst>
          </p:nvPr>
        </p:nvGraphicFramePr>
        <p:xfrm>
          <a:off x="876299" y="914400"/>
          <a:ext cx="7467601" cy="91440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278313"/>
                <a:gridCol w="941388"/>
                <a:gridCol w="952499"/>
                <a:gridCol w="1295401"/>
              </a:tblGrid>
              <a:tr h="309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Vendor</a:t>
                      </a:r>
                      <a:r>
                        <a:rPr lang="en-U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A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Vendor</a:t>
                      </a:r>
                      <a:r>
                        <a:rPr lang="en-U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B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Persistence*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43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152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66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91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305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178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6169223"/>
            <a:ext cx="6651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metric uses same historical data sent to vendors for fair comparison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2439003"/>
            <a:ext cx="1447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AWS 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65226" y="2591403"/>
            <a:ext cx="602174" cy="1517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265226" y="2933537"/>
            <a:ext cx="602174" cy="609599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35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Monthly </a:t>
            </a:r>
            <a:r>
              <a:rPr lang="en-US" sz="2400" dirty="0" smtClean="0"/>
              <a:t>Trends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6169223"/>
            <a:ext cx="6651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metric uses same historical data sent to vendors for fair comparison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77897"/>
              </p:ext>
            </p:extLst>
          </p:nvPr>
        </p:nvGraphicFramePr>
        <p:xfrm>
          <a:off x="228601" y="762000"/>
          <a:ext cx="8610599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98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Monthly Trends (Wind Ramp &gt; 100 MW)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6169223"/>
            <a:ext cx="6651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metric uses same historical data sent to vendors for fair comparison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20921"/>
              </p:ext>
            </p:extLst>
          </p:nvPr>
        </p:nvGraphicFramePr>
        <p:xfrm>
          <a:off x="236977" y="762000"/>
          <a:ext cx="867004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404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SCR795 Update – Projected Wind Ramp Rate (PWRR)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 smtClean="0"/>
              <a:t>Alarm</a:t>
            </a:r>
            <a:r>
              <a:rPr lang="en-US" sz="2400" dirty="0" smtClean="0"/>
              <a:t>: If wind is ramping in opposite direction than PWRR for X amount of intervals, i.e. not tracking, alarm is issued to operator</a:t>
            </a:r>
          </a:p>
          <a:p>
            <a:r>
              <a:rPr lang="en-US" sz="2400" u="sng" dirty="0" smtClean="0"/>
              <a:t>Persistence </a:t>
            </a:r>
            <a:r>
              <a:rPr lang="en-US" sz="2400" u="sng" dirty="0"/>
              <a:t>Option</a:t>
            </a:r>
            <a:r>
              <a:rPr lang="en-US" sz="2400" dirty="0"/>
              <a:t>: Will go into persistence (i.e. PWRR = 0) if PWRR is not tracking with actual ramp for </a:t>
            </a:r>
            <a:r>
              <a:rPr lang="en-US" sz="2400" dirty="0" smtClean="0"/>
              <a:t>X+Y </a:t>
            </a:r>
            <a:r>
              <a:rPr lang="en-US" sz="2400" dirty="0"/>
              <a:t>amount of </a:t>
            </a:r>
            <a:r>
              <a:rPr lang="en-US" sz="2400" dirty="0" smtClean="0"/>
              <a:t>intervals</a:t>
            </a:r>
            <a:endParaRPr lang="en-US" sz="2400" dirty="0"/>
          </a:p>
          <a:p>
            <a:r>
              <a:rPr lang="en-US" sz="2400" dirty="0" smtClean="0"/>
              <a:t>Updated GTBD Equation: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GTBD = </a:t>
            </a:r>
            <a:r>
              <a:rPr lang="en-US" dirty="0">
                <a:solidFill>
                  <a:schemeClr val="accent1"/>
                </a:solidFill>
              </a:rPr>
              <a:t>Total Gen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K1*10*System Load Frequency Bias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dirty="0"/>
              <a:t> </a:t>
            </a:r>
            <a:r>
              <a:rPr lang="en-US" dirty="0">
                <a:solidFill>
                  <a:schemeClr val="accent3"/>
                </a:solidFill>
              </a:rPr>
              <a:t>K2*[(net non-conforming Load) – (net filtered non-conforming Load)]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dirty="0"/>
              <a:t> </a:t>
            </a:r>
            <a:r>
              <a:rPr lang="en-US" dirty="0">
                <a:solidFill>
                  <a:schemeClr val="accent4"/>
                </a:solidFill>
              </a:rPr>
              <a:t>K3*5*PLRR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K4*Regulation Deployed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K5*ACE Integral </a:t>
            </a:r>
            <a:r>
              <a:rPr lang="en-US" dirty="0">
                <a:solidFill>
                  <a:schemeClr val="tx1"/>
                </a:solidFill>
              </a:rPr>
              <a:t>–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K6*5*PWRR</a:t>
            </a:r>
          </a:p>
          <a:p>
            <a:r>
              <a:rPr lang="en-US" sz="2800" dirty="0"/>
              <a:t>|PWRR| ≤ Max PWRR Thresh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4907358"/>
            <a:ext cx="21336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5402658"/>
            <a:ext cx="48768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0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Trends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Ramp error will be actual error seen by SCED GTBD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204955"/>
              </p:ext>
            </p:extLst>
          </p:nvPr>
        </p:nvGraphicFramePr>
        <p:xfrm>
          <a:off x="240558" y="1523999"/>
          <a:ext cx="8662883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49920" y="6517580"/>
            <a:ext cx="4611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</a:t>
            </a:r>
            <a:r>
              <a:rPr lang="en-US" sz="1400" dirty="0" smtClean="0"/>
              <a:t>Only Vendor A’s forecast was used to calculate PWRR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949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Trends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Trends during times when Wind Ramp &gt; 100 MW (both directions)</a:t>
            </a:r>
            <a:endParaRPr lang="en-US" sz="2000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324977"/>
              </p:ext>
            </p:extLst>
          </p:nvPr>
        </p:nvGraphicFramePr>
        <p:xfrm>
          <a:off x="240558" y="1524000"/>
          <a:ext cx="8662883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49920" y="6517580"/>
            <a:ext cx="4611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</a:t>
            </a:r>
            <a:r>
              <a:rPr lang="en-US" sz="1400" dirty="0" smtClean="0"/>
              <a:t>Only Vendor A’s forecast was used to calculate PWRR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34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Example Impact </a:t>
            </a:r>
            <a:r>
              <a:rPr lang="en-US" sz="2400" dirty="0" smtClean="0"/>
              <a:t>of Projected Wind Ramp to GTBD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37449"/>
              </p:ext>
            </p:extLst>
          </p:nvPr>
        </p:nvGraphicFramePr>
        <p:xfrm>
          <a:off x="76200" y="762000"/>
          <a:ext cx="899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760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ERCOT will implement SCR795 during 2018 R5 between October 23 and October 25, 2018</a:t>
            </a:r>
          </a:p>
          <a:p>
            <a:r>
              <a:rPr lang="en-US" sz="2400" dirty="0" smtClean="0"/>
              <a:t>Initially, K6 will be set to 0 so that it will not impact GTBD calculation</a:t>
            </a:r>
          </a:p>
          <a:p>
            <a:r>
              <a:rPr lang="en-US" sz="2400" dirty="0" smtClean="0"/>
              <a:t>A market notice will be sent out prior to initial activation of K6 to a non-zero value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1200" dirty="0" smtClean="0"/>
              <a:t>Market notice was sent out on September 24, 2018:</a:t>
            </a:r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www.ercot.com/services/comm/mkt_notices/archives/2916</a:t>
            </a: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9723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</TotalTime>
  <Words>399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Intra-Hour Wind Forecast Error (September 2018)</vt:lpstr>
      <vt:lpstr>Monthly Trends  </vt:lpstr>
      <vt:lpstr>Monthly Trends (Wind Ramp &gt; 100 MW)</vt:lpstr>
      <vt:lpstr>SCR795 Update – Projected Wind Ramp Rate (PWRR)</vt:lpstr>
      <vt:lpstr>Projected Wind Ramp Rate (PWRR) Trends</vt:lpstr>
      <vt:lpstr>Projected Wind Ramp Rate (PWRR) Trends</vt:lpstr>
      <vt:lpstr>Example Impact of Projected Wind Ramp to GTBD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64</cp:revision>
  <cp:lastPrinted>2016-01-21T20:53:15Z</cp:lastPrinted>
  <dcterms:created xsi:type="dcterms:W3CDTF">2016-01-21T15:20:31Z</dcterms:created>
  <dcterms:modified xsi:type="dcterms:W3CDTF">2018-12-14T15:17:23Z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