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57" r:id="rId7"/>
    <p:sldId id="297" r:id="rId8"/>
    <p:sldId id="298" r:id="rId9"/>
    <p:sldId id="299" r:id="rId10"/>
    <p:sldId id="300" r:id="rId11"/>
    <p:sldId id="301" r:id="rId12"/>
    <p:sldId id="303" r:id="rId13"/>
    <p:sldId id="302" r:id="rId14"/>
    <p:sldId id="304" r:id="rId15"/>
    <p:sldId id="305" r:id="rId16"/>
    <p:sldId id="29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5" d="100"/>
          <a:sy n="95" d="100"/>
        </p:scale>
        <p:origin x="300"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12/11/2018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4157364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35335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417286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583557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290196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657977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86645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798313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189418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mailto:craish@ercot.com" TargetMode="External"/><Relationship Id="rId2" Type="http://schemas.openxmlformats.org/officeDocument/2006/relationships/image" Target="../media/image3.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2133600"/>
            <a:ext cx="5181600" cy="2000548"/>
          </a:xfrm>
          <a:prstGeom prst="rect">
            <a:avLst/>
          </a:prstGeom>
          <a:noFill/>
        </p:spPr>
        <p:txBody>
          <a:bodyPr wrap="square" rtlCol="0">
            <a:spAutoFit/>
          </a:bodyPr>
          <a:lstStyle/>
          <a:p>
            <a:pPr algn="ctr"/>
            <a:r>
              <a:rPr lang="en-US" sz="2000" dirty="0" smtClean="0"/>
              <a:t>Overview of NPRR 885 Demand </a:t>
            </a:r>
            <a:r>
              <a:rPr lang="en-US" sz="2000" dirty="0" smtClean="0"/>
              <a:t>Response </a:t>
            </a:r>
            <a:r>
              <a:rPr lang="en-US" sz="2000" dirty="0" smtClean="0"/>
              <a:t>and DG </a:t>
            </a:r>
            <a:r>
              <a:rPr lang="en-US" sz="2000" dirty="0" smtClean="0"/>
              <a:t>Participation in an MRA</a:t>
            </a:r>
          </a:p>
          <a:p>
            <a:pPr algn="ctr"/>
            <a:endParaRPr lang="en-US" dirty="0"/>
          </a:p>
          <a:p>
            <a:pPr algn="ctr"/>
            <a:r>
              <a:rPr lang="en-US" sz="1600" dirty="0" smtClean="0"/>
              <a:t>Carl L Raish</a:t>
            </a:r>
            <a:endParaRPr lang="en-US" sz="1600" dirty="0"/>
          </a:p>
          <a:p>
            <a:pPr algn="ctr"/>
            <a:r>
              <a:rPr lang="en-US" sz="1600" dirty="0" smtClean="0"/>
              <a:t>Principal Load Profiling and Modeling</a:t>
            </a:r>
            <a:endParaRPr lang="en-US" sz="1600" dirty="0"/>
          </a:p>
          <a:p>
            <a:pPr algn="ctr"/>
            <a:endParaRPr lang="en-US" dirty="0"/>
          </a:p>
          <a:p>
            <a:pPr algn="ctr"/>
            <a:r>
              <a:rPr lang="en-US" sz="1600" dirty="0" smtClean="0"/>
              <a:t>DSWG Meeting – December 14, 2018</a:t>
            </a:r>
            <a:endParaRPr lang="en-US" sz="1600"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6" name="Content Placeholder 2"/>
          <p:cNvSpPr>
            <a:spLocks noGrp="1"/>
          </p:cNvSpPr>
          <p:nvPr>
            <p:ph idx="1"/>
          </p:nvPr>
        </p:nvSpPr>
        <p:spPr>
          <a:xfrm>
            <a:off x="304800" y="914400"/>
            <a:ext cx="8534400" cy="5097026"/>
          </a:xfrm>
        </p:spPr>
        <p:txBody>
          <a:bodyPr/>
          <a:lstStyle/>
          <a:p>
            <a:pPr>
              <a:defRPr/>
            </a:pPr>
            <a:r>
              <a:rPr lang="en-US" sz="1800" dirty="0" smtClean="0"/>
              <a:t>MRA Testing</a:t>
            </a:r>
            <a:endParaRPr lang="en-US" sz="1400" dirty="0"/>
          </a:p>
          <a:p>
            <a:pPr lvl="1">
              <a:defRPr/>
            </a:pPr>
            <a:r>
              <a:rPr lang="en-US" sz="1400" dirty="0" smtClean="0"/>
              <a:t>MRA will be tested prior to the initial MRA Contracted Month</a:t>
            </a:r>
          </a:p>
          <a:p>
            <a:pPr lvl="1">
              <a:defRPr/>
            </a:pPr>
            <a:r>
              <a:rPr lang="en-US" sz="1400" dirty="0" smtClean="0"/>
              <a:t>Non-weather sensitive MRAs subject to testing once per month</a:t>
            </a:r>
          </a:p>
          <a:p>
            <a:pPr lvl="1">
              <a:defRPr/>
            </a:pPr>
            <a:r>
              <a:rPr lang="en-US" sz="1400" dirty="0" smtClean="0"/>
              <a:t>Weather </a:t>
            </a:r>
            <a:r>
              <a:rPr lang="en-US" sz="1400" dirty="0"/>
              <a:t>sensitive MRAs subject to testing </a:t>
            </a:r>
            <a:r>
              <a:rPr lang="en-US" sz="1400" dirty="0" smtClean="0"/>
              <a:t>twice </a:t>
            </a:r>
            <a:r>
              <a:rPr lang="en-US" sz="1400" dirty="0"/>
              <a:t>per month</a:t>
            </a:r>
          </a:p>
          <a:p>
            <a:pPr lvl="1">
              <a:defRPr/>
            </a:pPr>
            <a:r>
              <a:rPr lang="en-US" sz="1400" dirty="0" smtClean="0"/>
              <a:t>No testing will be conducted during a contracted month following an MRA deployment</a:t>
            </a:r>
          </a:p>
          <a:p>
            <a:pPr lvl="1">
              <a:defRPr/>
            </a:pPr>
            <a:r>
              <a:rPr lang="en-US" sz="1400" dirty="0" smtClean="0"/>
              <a:t>Substitution is subject to testing in a month regardless of tests done in the month prior to the beginning of the substitution</a:t>
            </a:r>
          </a:p>
          <a:p>
            <a:pPr lvl="1">
              <a:defRPr/>
            </a:pPr>
            <a:endParaRPr lang="en-US" sz="1400" dirty="0"/>
          </a:p>
          <a:p>
            <a:pPr lvl="1">
              <a:defRPr/>
            </a:pPr>
            <a:endParaRPr lang="en-US" sz="1400" dirty="0" smtClean="0"/>
          </a:p>
          <a:p>
            <a:pPr>
              <a:defRPr/>
            </a:pPr>
            <a:r>
              <a:rPr lang="en-US" sz="1800" dirty="0" smtClean="0"/>
              <a:t>Misconduct Event</a:t>
            </a:r>
            <a:endParaRPr lang="en-US" sz="1400" dirty="0" smtClean="0"/>
          </a:p>
          <a:p>
            <a:pPr lvl="1">
              <a:defRPr/>
            </a:pPr>
            <a:r>
              <a:rPr lang="en-US" sz="1400" dirty="0" smtClean="0"/>
              <a:t>An hour during an MRA deployment event in which the MRA does not make available to ERCOT  the injection to the ERCOT system or a load reduction as specified in the availability plan</a:t>
            </a:r>
          </a:p>
          <a:p>
            <a:pPr lvl="1">
              <a:defRPr/>
            </a:pPr>
            <a:endParaRPr lang="en-US" sz="1400" dirty="0" smtClean="0"/>
          </a:p>
          <a:p>
            <a:pPr lvl="1">
              <a:defRPr/>
            </a:pPr>
            <a:endParaRPr lang="en-US" sz="1400" dirty="0" smtClean="0"/>
          </a:p>
        </p:txBody>
      </p:sp>
    </p:spTree>
    <p:extLst>
      <p:ext uri="{BB962C8B-B14F-4D97-AF65-F5344CB8AC3E}">
        <p14:creationId xmlns:p14="http://schemas.microsoft.com/office/powerpoint/2010/main" val="2103101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6" name="Content Placeholder 2"/>
          <p:cNvSpPr>
            <a:spLocks noGrp="1"/>
          </p:cNvSpPr>
          <p:nvPr>
            <p:ph idx="1"/>
          </p:nvPr>
        </p:nvSpPr>
        <p:spPr>
          <a:xfrm>
            <a:off x="304800" y="1066800"/>
            <a:ext cx="8534400" cy="5097026"/>
          </a:xfrm>
        </p:spPr>
        <p:txBody>
          <a:bodyPr/>
          <a:lstStyle/>
          <a:p>
            <a:pPr>
              <a:defRPr/>
            </a:pPr>
            <a:r>
              <a:rPr lang="en-US" sz="1800" dirty="0" smtClean="0"/>
              <a:t>Settlement to be discussed at a later meeting if desired</a:t>
            </a:r>
            <a:r>
              <a:rPr lang="en-US" sz="1400" dirty="0" smtClean="0"/>
              <a:t> </a:t>
            </a:r>
            <a:endParaRPr lang="en-US" sz="1400" dirty="0"/>
          </a:p>
          <a:p>
            <a:pPr lvl="1">
              <a:defRPr/>
            </a:pPr>
            <a:endParaRPr lang="en-US" sz="1400" dirty="0" smtClean="0"/>
          </a:p>
          <a:p>
            <a:pPr lvl="1">
              <a:defRPr/>
            </a:pPr>
            <a:endParaRPr lang="en-US" sz="1400" dirty="0" smtClean="0"/>
          </a:p>
          <a:p>
            <a:pPr lvl="1">
              <a:defRPr/>
            </a:pPr>
            <a:endParaRPr lang="en-US" sz="1400" dirty="0" smtClean="0"/>
          </a:p>
        </p:txBody>
      </p:sp>
    </p:spTree>
    <p:extLst>
      <p:ext uri="{BB962C8B-B14F-4D97-AF65-F5344CB8AC3E}">
        <p14:creationId xmlns:p14="http://schemas.microsoft.com/office/powerpoint/2010/main" val="3370566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grpSp>
        <p:nvGrpSpPr>
          <p:cNvPr id="5" name="Group 3"/>
          <p:cNvGrpSpPr>
            <a:grpSpLocks/>
          </p:cNvGrpSpPr>
          <p:nvPr/>
        </p:nvGrpSpPr>
        <p:grpSpPr bwMode="auto">
          <a:xfrm>
            <a:off x="3860800" y="2065338"/>
            <a:ext cx="1136650" cy="1925637"/>
            <a:chOff x="1968" y="672"/>
            <a:chExt cx="1416" cy="2400"/>
          </a:xfrm>
        </p:grpSpPr>
        <p:pic>
          <p:nvPicPr>
            <p:cNvPr id="6" name="Picture 4" descr="MCj03403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672"/>
              <a:ext cx="1416"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2496" y="1008"/>
              <a:ext cx="576"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ON</a:t>
              </a:r>
            </a:p>
          </p:txBody>
        </p:sp>
        <p:sp>
          <p:nvSpPr>
            <p:cNvPr id="8" name="Text Box 6"/>
            <p:cNvSpPr txBox="1">
              <a:spLocks noChangeArrowheads="1"/>
            </p:cNvSpPr>
            <p:nvPr/>
          </p:nvSpPr>
          <p:spPr bwMode="auto">
            <a:xfrm>
              <a:off x="2496" y="2353"/>
              <a:ext cx="739"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OFF</a:t>
              </a:r>
            </a:p>
          </p:txBody>
        </p:sp>
      </p:grpSp>
      <p:sp>
        <p:nvSpPr>
          <p:cNvPr id="9" name="TextBox 8"/>
          <p:cNvSpPr txBox="1">
            <a:spLocks noChangeArrowheads="1"/>
          </p:cNvSpPr>
          <p:nvPr/>
        </p:nvSpPr>
        <p:spPr bwMode="auto">
          <a:xfrm>
            <a:off x="2133600" y="5068888"/>
            <a:ext cx="5029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3205163" algn="l"/>
              </a:tabLst>
              <a:defRPr sz="2000" b="1">
                <a:solidFill>
                  <a:schemeClr val="tx1"/>
                </a:solidFill>
                <a:latin typeface="Arial" panose="020B0604020202020204" pitchFamily="34" charset="0"/>
              </a:defRPr>
            </a:lvl1pPr>
            <a:lvl2pPr marL="742950" indent="-285750">
              <a:spcBef>
                <a:spcPct val="20000"/>
              </a:spcBef>
              <a:buChar char="–"/>
              <a:tabLst>
                <a:tab pos="3205163" algn="l"/>
              </a:tabLst>
              <a:defRPr sz="2000">
                <a:solidFill>
                  <a:schemeClr val="tx1"/>
                </a:solidFill>
                <a:latin typeface="Arial" panose="020B0604020202020204" pitchFamily="34" charset="0"/>
              </a:defRPr>
            </a:lvl2pPr>
            <a:lvl3pPr marL="1143000" indent="-228600">
              <a:spcBef>
                <a:spcPct val="20000"/>
              </a:spcBef>
              <a:buChar char="•"/>
              <a:tabLst>
                <a:tab pos="3205163" algn="l"/>
              </a:tabLst>
              <a:defRPr>
                <a:solidFill>
                  <a:schemeClr val="tx1"/>
                </a:solidFill>
                <a:latin typeface="Arial" panose="020B0604020202020204" pitchFamily="34" charset="0"/>
              </a:defRPr>
            </a:lvl3pPr>
            <a:lvl4pPr marL="1600200" indent="-228600">
              <a:spcBef>
                <a:spcPct val="20000"/>
              </a:spcBef>
              <a:buChar char="–"/>
              <a:tabLst>
                <a:tab pos="3205163" algn="l"/>
              </a:tabLst>
              <a:defRPr>
                <a:solidFill>
                  <a:schemeClr val="tx1"/>
                </a:solidFill>
                <a:latin typeface="Arial" panose="020B0604020202020204" pitchFamily="34" charset="0"/>
              </a:defRPr>
            </a:lvl4pPr>
            <a:lvl5pPr marL="2057400" indent="-228600">
              <a:spcBef>
                <a:spcPct val="20000"/>
              </a:spcBef>
              <a:buChar char="»"/>
              <a:tabLst>
                <a:tab pos="320516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9pPr>
          </a:lstStyle>
          <a:p>
            <a:pPr eaLnBrk="1" hangingPunct="1">
              <a:spcBef>
                <a:spcPct val="0"/>
              </a:spcBef>
              <a:buFontTx/>
              <a:buNone/>
            </a:pPr>
            <a:r>
              <a:rPr lang="en-US" altLang="en-US" sz="1800" b="0">
                <a:hlinkClick r:id="rId3"/>
              </a:rPr>
              <a:t>craish@ercot.com</a:t>
            </a:r>
            <a:r>
              <a:rPr lang="en-US" altLang="en-US" sz="1800" b="0"/>
              <a:t>	512/248-3876</a:t>
            </a:r>
          </a:p>
        </p:txBody>
      </p:sp>
    </p:spTree>
    <p:extLst>
      <p:ext uri="{BB962C8B-B14F-4D97-AF65-F5344CB8AC3E}">
        <p14:creationId xmlns:p14="http://schemas.microsoft.com/office/powerpoint/2010/main" val="297115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smtClean="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p:cNvSpPr>
            <a:spLocks noGrp="1"/>
          </p:cNvSpPr>
          <p:nvPr>
            <p:ph idx="1"/>
          </p:nvPr>
        </p:nvSpPr>
        <p:spPr>
          <a:xfrm>
            <a:off x="304800" y="914400"/>
            <a:ext cx="8534400" cy="4267200"/>
          </a:xfrm>
        </p:spPr>
        <p:txBody>
          <a:bodyPr/>
          <a:lstStyle/>
          <a:p>
            <a:pPr>
              <a:defRPr/>
            </a:pPr>
            <a:r>
              <a:rPr lang="en-US" sz="1800" dirty="0" smtClean="0"/>
              <a:t>MRA Resource Types</a:t>
            </a:r>
          </a:p>
          <a:p>
            <a:pPr lvl="1">
              <a:defRPr/>
            </a:pPr>
            <a:r>
              <a:rPr lang="en-US" sz="1400" dirty="0" smtClean="0"/>
              <a:t>Demand Response – weather sensitive and non-weather sensitive</a:t>
            </a:r>
          </a:p>
          <a:p>
            <a:pPr lvl="1">
              <a:defRPr/>
            </a:pPr>
            <a:r>
              <a:rPr lang="en-US" sz="1400" dirty="0" smtClean="0"/>
              <a:t>Other Generation – registered or unregistered that is not </a:t>
            </a:r>
            <a:r>
              <a:rPr lang="en-US" sz="1400" dirty="0" err="1" smtClean="0"/>
              <a:t>dispatchable</a:t>
            </a:r>
            <a:r>
              <a:rPr lang="en-US" sz="1400" dirty="0" smtClean="0"/>
              <a:t> by SCED</a:t>
            </a:r>
          </a:p>
          <a:p>
            <a:pPr lvl="1">
              <a:defRPr/>
            </a:pPr>
            <a:r>
              <a:rPr lang="en-US" sz="1400" dirty="0" smtClean="0"/>
              <a:t>Co-located Demand Response and Other Generation MRA</a:t>
            </a:r>
            <a:endParaRPr lang="en-US" sz="1400" dirty="0" smtClean="0"/>
          </a:p>
          <a:p>
            <a:pPr lvl="1">
              <a:defRPr/>
            </a:pPr>
            <a:r>
              <a:rPr lang="en-US" sz="1400" dirty="0" smtClean="0"/>
              <a:t>Aggregated MRA consisting of multiple MRA Sites  … all sites of the same type</a:t>
            </a:r>
          </a:p>
          <a:p>
            <a:pPr lvl="1">
              <a:defRPr/>
            </a:pPr>
            <a:r>
              <a:rPr lang="en-US" sz="1400" dirty="0" smtClean="0"/>
              <a:t>MRA that is not aggregated (not referred to as an MRA Site)</a:t>
            </a:r>
          </a:p>
          <a:p>
            <a:pPr lvl="1">
              <a:defRPr/>
            </a:pPr>
            <a:r>
              <a:rPr lang="en-US" sz="1400" dirty="0" smtClean="0"/>
              <a:t>Demand Response MRA must qualify for a ‘Default’ baseline.</a:t>
            </a:r>
            <a:endParaRPr lang="en-US" sz="1400" dirty="0" smtClean="0"/>
          </a:p>
          <a:p>
            <a:pPr lvl="2">
              <a:defRPr/>
            </a:pPr>
            <a:endParaRPr lang="en-US" sz="1000" dirty="0" smtClean="0"/>
          </a:p>
          <a:p>
            <a:pPr>
              <a:defRPr/>
            </a:pPr>
            <a:r>
              <a:rPr lang="en-US" sz="1800" dirty="0" smtClean="0"/>
              <a:t>Offers from QSEs only</a:t>
            </a:r>
          </a:p>
          <a:p>
            <a:pPr lvl="1">
              <a:defRPr/>
            </a:pPr>
            <a:r>
              <a:rPr lang="en-US" sz="1400" dirty="0" smtClean="0"/>
              <a:t>QSEs may submit more than one offer</a:t>
            </a:r>
          </a:p>
          <a:p>
            <a:pPr lvl="1">
              <a:defRPr/>
            </a:pPr>
            <a:r>
              <a:rPr lang="en-US" sz="1400" dirty="0" smtClean="0"/>
              <a:t>ERCOT may award more than one offer to a QSE</a:t>
            </a:r>
          </a:p>
          <a:p>
            <a:pPr lvl="1">
              <a:defRPr/>
            </a:pPr>
            <a:r>
              <a:rPr lang="en-US" sz="1400" dirty="0" smtClean="0"/>
              <a:t>An MRA and an MRA Site may not be included in more than one offer</a:t>
            </a:r>
          </a:p>
          <a:p>
            <a:pPr lvl="1">
              <a:defRPr/>
            </a:pPr>
            <a:r>
              <a:rPr lang="en-US" sz="1400" dirty="0" smtClean="0"/>
              <a:t>No clearing price … payment based on offer</a:t>
            </a:r>
          </a:p>
          <a:p>
            <a:pPr lvl="1">
              <a:defRPr/>
            </a:pPr>
            <a:r>
              <a:rPr lang="en-US" sz="1400" dirty="0" smtClean="0"/>
              <a:t>Minimum offer 5 MW</a:t>
            </a:r>
          </a:p>
          <a:p>
            <a:pPr lvl="1">
              <a:defRPr/>
            </a:pPr>
            <a:r>
              <a:rPr lang="en-US" sz="1400" dirty="0" smtClean="0"/>
              <a:t>QSE must be capable of receiving XML and VDI instructions from ERCOT</a:t>
            </a:r>
          </a:p>
          <a:p>
            <a:pPr lvl="1">
              <a:defRPr/>
            </a:pPr>
            <a:r>
              <a:rPr lang="en-US" sz="1400" dirty="0" smtClean="0"/>
              <a:t>If a Load Resource, the QSE representing the LR is the only QSE that can offer it as MRA</a:t>
            </a:r>
          </a:p>
          <a:p>
            <a:pPr marL="57150" indent="0">
              <a:buNone/>
              <a:defRPr/>
            </a:pPr>
            <a:endParaRPr lang="en-US" sz="1200" b="1" dirty="0" smtClean="0"/>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p:cNvSpPr>
            <a:spLocks noGrp="1"/>
          </p:cNvSpPr>
          <p:nvPr>
            <p:ph idx="1"/>
          </p:nvPr>
        </p:nvSpPr>
        <p:spPr>
          <a:xfrm>
            <a:off x="304800" y="762000"/>
            <a:ext cx="8534400" cy="5486400"/>
          </a:xfrm>
        </p:spPr>
        <p:txBody>
          <a:bodyPr/>
          <a:lstStyle/>
          <a:p>
            <a:pPr>
              <a:defRPr/>
            </a:pPr>
            <a:r>
              <a:rPr lang="en-US" sz="1700" dirty="0"/>
              <a:t>MRA metered with AMS or EPS meter </a:t>
            </a:r>
            <a:r>
              <a:rPr lang="en-US" sz="1700" dirty="0" smtClean="0"/>
              <a:t>subject to </a:t>
            </a:r>
            <a:r>
              <a:rPr lang="en-US" sz="1700" dirty="0"/>
              <a:t>qualification testing at least 10 days prior to the first day of MRA contracted </a:t>
            </a:r>
            <a:r>
              <a:rPr lang="en-US" sz="1700" dirty="0" smtClean="0"/>
              <a:t>service</a:t>
            </a:r>
          </a:p>
          <a:p>
            <a:pPr>
              <a:defRPr/>
            </a:pPr>
            <a:r>
              <a:rPr lang="en-US" sz="1700" dirty="0" smtClean="0"/>
              <a:t>Other MRAs – 45 days</a:t>
            </a:r>
            <a:endParaRPr lang="en-US" sz="1700" dirty="0"/>
          </a:p>
          <a:p>
            <a:pPr>
              <a:defRPr/>
            </a:pPr>
            <a:r>
              <a:rPr lang="en-US" sz="1700" dirty="0"/>
              <a:t>Availability plan submitted and updated continuously for each contracted hour for the current operating day </a:t>
            </a:r>
            <a:r>
              <a:rPr lang="en-US" sz="1700" dirty="0" smtClean="0"/>
              <a:t>and </a:t>
            </a:r>
            <a:r>
              <a:rPr lang="en-US" sz="1700" dirty="0"/>
              <a:t>the next 6 operating days.</a:t>
            </a:r>
          </a:p>
          <a:p>
            <a:pPr>
              <a:defRPr/>
            </a:pPr>
            <a:r>
              <a:rPr lang="en-US" sz="1700" dirty="0"/>
              <a:t>My not submit DAM offers or carry AS responsibility for any MRA </a:t>
            </a:r>
            <a:r>
              <a:rPr lang="en-US" sz="1700" dirty="0" smtClean="0"/>
              <a:t>contracted hours</a:t>
            </a:r>
            <a:endParaRPr lang="en-US" sz="1700" dirty="0"/>
          </a:p>
          <a:p>
            <a:pPr marL="0" indent="0">
              <a:buNone/>
              <a:defRPr/>
            </a:pPr>
            <a:endParaRPr lang="en-US" sz="800" dirty="0"/>
          </a:p>
          <a:p>
            <a:pPr>
              <a:defRPr/>
            </a:pPr>
            <a:r>
              <a:rPr lang="en-US" sz="1700" dirty="0" smtClean="0"/>
              <a:t>Offer information Required</a:t>
            </a:r>
            <a:endParaRPr lang="en-US" sz="1700" dirty="0" smtClean="0"/>
          </a:p>
          <a:p>
            <a:pPr lvl="1">
              <a:defRPr/>
            </a:pPr>
            <a:r>
              <a:rPr lang="en-US" sz="1400" dirty="0" smtClean="0"/>
              <a:t>Capacity, months and hours offered … for an aggregated MRA, the capacity allocated to each MRA site for all months and months</a:t>
            </a:r>
          </a:p>
          <a:p>
            <a:pPr lvl="1">
              <a:defRPr/>
            </a:pPr>
            <a:r>
              <a:rPr lang="en-US" sz="1400" dirty="0" smtClean="0"/>
              <a:t>Resource ID, ESIID, Unique Meter ID</a:t>
            </a:r>
            <a:endParaRPr lang="en-US" sz="1400" dirty="0" smtClean="0"/>
          </a:p>
          <a:p>
            <a:pPr lvl="1">
              <a:defRPr/>
            </a:pPr>
            <a:r>
              <a:rPr lang="en-US" sz="1400" dirty="0" smtClean="0"/>
              <a:t>The </a:t>
            </a:r>
            <a:r>
              <a:rPr lang="en-US" sz="1400" dirty="0" smtClean="0"/>
              <a:t>MRA Standby Price ($/MW/</a:t>
            </a:r>
            <a:r>
              <a:rPr lang="en-US" sz="1400" dirty="0" err="1" smtClean="0"/>
              <a:t>Hr</a:t>
            </a:r>
            <a:r>
              <a:rPr lang="en-US" sz="1400" dirty="0" smtClean="0"/>
              <a:t>)</a:t>
            </a:r>
          </a:p>
          <a:p>
            <a:pPr lvl="1">
              <a:defRPr/>
            </a:pPr>
            <a:r>
              <a:rPr lang="en-US" sz="1400" dirty="0" smtClean="0"/>
              <a:t>Capital Expenditure, if any</a:t>
            </a:r>
          </a:p>
          <a:p>
            <a:pPr lvl="1">
              <a:defRPr/>
            </a:pPr>
            <a:r>
              <a:rPr lang="en-US" sz="1400" dirty="0" smtClean="0"/>
              <a:t>MRA Event Deployment Price ($/deployment)</a:t>
            </a:r>
          </a:p>
          <a:p>
            <a:pPr lvl="1">
              <a:defRPr/>
            </a:pPr>
            <a:r>
              <a:rPr lang="en-US" sz="1400" dirty="0" smtClean="0"/>
              <a:t>Ramp Period</a:t>
            </a:r>
          </a:p>
          <a:p>
            <a:pPr lvl="1">
              <a:defRPr/>
            </a:pPr>
            <a:r>
              <a:rPr lang="en-US" sz="1400" dirty="0" smtClean="0"/>
              <a:t>MRA Variable Price </a:t>
            </a:r>
            <a:r>
              <a:rPr lang="en-US" sz="1400" dirty="0"/>
              <a:t>($/MW/</a:t>
            </a:r>
            <a:r>
              <a:rPr lang="en-US" sz="1400" dirty="0" err="1"/>
              <a:t>Hr</a:t>
            </a:r>
            <a:r>
              <a:rPr lang="en-US" sz="1400" dirty="0"/>
              <a:t>)</a:t>
            </a:r>
          </a:p>
          <a:p>
            <a:pPr lvl="1">
              <a:defRPr/>
            </a:pPr>
            <a:r>
              <a:rPr lang="en-US" sz="1400" dirty="0" smtClean="0"/>
              <a:t>Target availability</a:t>
            </a:r>
          </a:p>
          <a:p>
            <a:pPr lvl="1">
              <a:defRPr/>
            </a:pPr>
            <a:endParaRPr lang="en-US" sz="800" dirty="0"/>
          </a:p>
          <a:p>
            <a:pPr>
              <a:defRPr/>
            </a:pPr>
            <a:r>
              <a:rPr lang="en-US" sz="1700" dirty="0" smtClean="0"/>
              <a:t>Only one MRA deployment event per day … no other provision for a recovery period</a:t>
            </a:r>
          </a:p>
          <a:p>
            <a:pPr lvl="1">
              <a:defRPr/>
            </a:pPr>
            <a:endParaRPr lang="en-US" sz="1400" dirty="0" smtClean="0"/>
          </a:p>
        </p:txBody>
      </p:sp>
    </p:spTree>
    <p:extLst>
      <p:ext uri="{BB962C8B-B14F-4D97-AF65-F5344CB8AC3E}">
        <p14:creationId xmlns:p14="http://schemas.microsoft.com/office/powerpoint/2010/main" val="3109592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Content Placeholder 2"/>
          <p:cNvSpPr>
            <a:spLocks noGrp="1"/>
          </p:cNvSpPr>
          <p:nvPr>
            <p:ph idx="1"/>
          </p:nvPr>
        </p:nvSpPr>
        <p:spPr>
          <a:xfrm>
            <a:off x="304800" y="914400"/>
            <a:ext cx="8534400" cy="5181600"/>
          </a:xfrm>
        </p:spPr>
        <p:txBody>
          <a:bodyPr/>
          <a:lstStyle/>
          <a:p>
            <a:pPr>
              <a:defRPr/>
            </a:pPr>
            <a:r>
              <a:rPr lang="en-US" sz="1800" dirty="0" smtClean="0"/>
              <a:t>Preliminary review of Demand Response MRAs</a:t>
            </a:r>
            <a:endParaRPr lang="en-US" sz="1000" dirty="0"/>
          </a:p>
          <a:p>
            <a:pPr lvl="1">
              <a:defRPr/>
            </a:pPr>
            <a:r>
              <a:rPr lang="en-US" sz="1400" dirty="0" smtClean="0"/>
              <a:t>Similar to the ERS ERID Process … optional but recommended</a:t>
            </a:r>
          </a:p>
          <a:p>
            <a:pPr lvl="1">
              <a:defRPr/>
            </a:pPr>
            <a:r>
              <a:rPr lang="en-US" sz="1400" dirty="0" smtClean="0"/>
              <a:t>Schedule established in MRA RFP</a:t>
            </a:r>
          </a:p>
          <a:p>
            <a:pPr lvl="1">
              <a:defRPr/>
            </a:pPr>
            <a:r>
              <a:rPr lang="en-US" sz="1400" dirty="0"/>
              <a:t>ERCOT will </a:t>
            </a:r>
            <a:r>
              <a:rPr lang="en-US" sz="1400" dirty="0" smtClean="0"/>
              <a:t>perform validations on the MRA similar to ERS</a:t>
            </a:r>
          </a:p>
          <a:p>
            <a:pPr lvl="1">
              <a:defRPr/>
            </a:pPr>
            <a:r>
              <a:rPr lang="en-US" sz="1400" dirty="0" smtClean="0"/>
              <a:t>ERCOT will provide availability using actual meter data and effective actual load (adjusted using shift factors) and baseline information similar to ERS</a:t>
            </a:r>
          </a:p>
          <a:p>
            <a:pPr lvl="1">
              <a:defRPr/>
            </a:pPr>
            <a:r>
              <a:rPr lang="en-US" sz="1400" dirty="0" smtClean="0"/>
              <a:t>Substation information for each site in a competitive area</a:t>
            </a:r>
          </a:p>
          <a:p>
            <a:pPr lvl="1">
              <a:defRPr/>
            </a:pPr>
            <a:endParaRPr lang="en-US" sz="800" dirty="0" smtClean="0"/>
          </a:p>
          <a:p>
            <a:pPr>
              <a:defRPr/>
            </a:pPr>
            <a:r>
              <a:rPr lang="en-US" sz="1800" dirty="0" smtClean="0"/>
              <a:t>Substitutions</a:t>
            </a:r>
          </a:p>
          <a:p>
            <a:pPr lvl="1">
              <a:defRPr/>
            </a:pPr>
            <a:r>
              <a:rPr lang="en-US" sz="1400" dirty="0"/>
              <a:t>Similar to the ERS </a:t>
            </a:r>
            <a:r>
              <a:rPr lang="en-US" sz="1400" dirty="0" smtClean="0"/>
              <a:t>Substitutions</a:t>
            </a:r>
          </a:p>
          <a:p>
            <a:pPr lvl="1">
              <a:defRPr/>
            </a:pPr>
            <a:r>
              <a:rPr lang="en-US" sz="1400" dirty="0" smtClean="0"/>
              <a:t>Substitution is subject to ERCOT approval and the same obligations as the original MRA</a:t>
            </a:r>
          </a:p>
          <a:p>
            <a:pPr lvl="1">
              <a:defRPr/>
            </a:pPr>
            <a:r>
              <a:rPr lang="en-US" sz="1400" dirty="0" smtClean="0"/>
              <a:t>Effective for the whole day</a:t>
            </a:r>
          </a:p>
          <a:p>
            <a:pPr lvl="1">
              <a:defRPr/>
            </a:pPr>
            <a:r>
              <a:rPr lang="en-US" sz="1400" dirty="0" smtClean="0"/>
              <a:t>Must provide the equivalent reliability benefit as the original </a:t>
            </a:r>
          </a:p>
          <a:p>
            <a:pPr lvl="1">
              <a:defRPr/>
            </a:pPr>
            <a:r>
              <a:rPr lang="en-US" sz="1400" dirty="0" smtClean="0"/>
              <a:t>For a month in which both the original MRA and one or more substitutions are in effect, payment to QSE will be based on the combined performance</a:t>
            </a:r>
          </a:p>
          <a:p>
            <a:pPr lvl="1">
              <a:defRPr/>
            </a:pPr>
            <a:endParaRPr lang="en-US" sz="800" dirty="0"/>
          </a:p>
          <a:p>
            <a:pPr>
              <a:defRPr/>
            </a:pPr>
            <a:r>
              <a:rPr lang="en-US" sz="1800" dirty="0" smtClean="0"/>
              <a:t>Dispatch</a:t>
            </a:r>
            <a:endParaRPr lang="en-US" sz="1800" dirty="0"/>
          </a:p>
          <a:p>
            <a:pPr lvl="1">
              <a:defRPr/>
            </a:pPr>
            <a:r>
              <a:rPr lang="en-US" sz="1400" dirty="0" smtClean="0"/>
              <a:t>By VDI</a:t>
            </a:r>
          </a:p>
          <a:p>
            <a:pPr lvl="1">
              <a:defRPr/>
            </a:pPr>
            <a:r>
              <a:rPr lang="en-US" sz="1400" dirty="0"/>
              <a:t>ERCOT will consider the ramp period for the MRA and may issue the instruction prior to contracted hours so the capacity is fully deployed at the beginning of the obligation</a:t>
            </a:r>
          </a:p>
          <a:p>
            <a:pPr lvl="1">
              <a:defRPr/>
            </a:pPr>
            <a:endParaRPr lang="en-US" sz="1400" dirty="0" smtClean="0"/>
          </a:p>
        </p:txBody>
      </p:sp>
    </p:spTree>
    <p:extLst>
      <p:ext uri="{BB962C8B-B14F-4D97-AF65-F5344CB8AC3E}">
        <p14:creationId xmlns:p14="http://schemas.microsoft.com/office/powerpoint/2010/main" val="997911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Content Placeholder 2"/>
          <p:cNvSpPr>
            <a:spLocks noGrp="1"/>
          </p:cNvSpPr>
          <p:nvPr>
            <p:ph idx="1"/>
          </p:nvPr>
        </p:nvSpPr>
        <p:spPr>
          <a:xfrm>
            <a:off x="304800" y="914400"/>
            <a:ext cx="8534400" cy="3200400"/>
          </a:xfrm>
        </p:spPr>
        <p:txBody>
          <a:bodyPr/>
          <a:lstStyle/>
          <a:p>
            <a:pPr>
              <a:defRPr/>
            </a:pPr>
            <a:r>
              <a:rPr lang="en-US" sz="1800" dirty="0" smtClean="0"/>
              <a:t>Telemetry Requirements</a:t>
            </a:r>
            <a:endParaRPr lang="en-US" sz="1400" dirty="0" smtClean="0"/>
          </a:p>
          <a:p>
            <a:pPr lvl="1">
              <a:defRPr/>
            </a:pPr>
            <a:r>
              <a:rPr lang="en-US" sz="1400" dirty="0" smtClean="0"/>
              <a:t>Other Generation: Status, HSL, LSL, Current Output Level, Gross Reactive Power, Net Reactive Power</a:t>
            </a:r>
          </a:p>
          <a:p>
            <a:pPr lvl="1">
              <a:defRPr/>
            </a:pPr>
            <a:r>
              <a:rPr lang="en-US" sz="1400" dirty="0" smtClean="0"/>
              <a:t>Demand Response MRA: NPC and LPC</a:t>
            </a:r>
          </a:p>
          <a:p>
            <a:pPr lvl="1">
              <a:defRPr/>
            </a:pPr>
            <a:endParaRPr lang="en-US" sz="1400" dirty="0" smtClean="0"/>
          </a:p>
          <a:p>
            <a:pPr>
              <a:defRPr/>
            </a:pPr>
            <a:r>
              <a:rPr lang="en-US" sz="1800" dirty="0" smtClean="0"/>
              <a:t>Metering Requirements</a:t>
            </a:r>
          </a:p>
          <a:p>
            <a:pPr lvl="1">
              <a:defRPr/>
            </a:pPr>
            <a:r>
              <a:rPr lang="en-US" sz="1400" dirty="0"/>
              <a:t>Similar to the </a:t>
            </a:r>
            <a:r>
              <a:rPr lang="en-US" sz="1400" dirty="0" smtClean="0"/>
              <a:t>ERS</a:t>
            </a:r>
          </a:p>
          <a:p>
            <a:pPr lvl="1">
              <a:defRPr/>
            </a:pPr>
            <a:r>
              <a:rPr lang="en-US" sz="1400" dirty="0" smtClean="0"/>
              <a:t>For MRAs/MRA Sites in NOIE areas … QSE must arrange for NOIE TDSP to send data to ERCOT</a:t>
            </a:r>
          </a:p>
          <a:p>
            <a:pPr lvl="1">
              <a:defRPr/>
            </a:pPr>
            <a:r>
              <a:rPr lang="en-US" sz="1400" dirty="0" smtClean="0"/>
              <a:t>Meter data will be adjusted for deemed actual distribution losses as with ERS</a:t>
            </a:r>
          </a:p>
          <a:p>
            <a:pPr lvl="1">
              <a:defRPr/>
            </a:pPr>
            <a:endParaRPr lang="en-US" sz="1400" dirty="0" smtClean="0"/>
          </a:p>
          <a:p>
            <a:pPr lvl="1">
              <a:defRPr/>
            </a:pPr>
            <a:endParaRPr lang="en-US" sz="1400" dirty="0" smtClean="0"/>
          </a:p>
          <a:p>
            <a:pPr lvl="1">
              <a:defRPr/>
            </a:pPr>
            <a:endParaRPr lang="en-US" sz="1400" dirty="0"/>
          </a:p>
          <a:p>
            <a:pPr lvl="1">
              <a:defRPr/>
            </a:pPr>
            <a:endParaRPr lang="en-US" sz="1400" dirty="0" smtClean="0"/>
          </a:p>
          <a:p>
            <a:pPr lvl="1">
              <a:defRPr/>
            </a:pPr>
            <a:endParaRPr lang="en-US" sz="1400" dirty="0" smtClean="0"/>
          </a:p>
          <a:p>
            <a:pPr lvl="1">
              <a:defRPr/>
            </a:pPr>
            <a:endParaRPr lang="en-US" sz="1400" dirty="0" smtClean="0"/>
          </a:p>
        </p:txBody>
      </p:sp>
    </p:spTree>
    <p:extLst>
      <p:ext uri="{BB962C8B-B14F-4D97-AF65-F5344CB8AC3E}">
        <p14:creationId xmlns:p14="http://schemas.microsoft.com/office/powerpoint/2010/main" val="3907545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Content Placeholder 2"/>
          <p:cNvSpPr>
            <a:spLocks noGrp="1"/>
          </p:cNvSpPr>
          <p:nvPr>
            <p:ph idx="1"/>
          </p:nvPr>
        </p:nvSpPr>
        <p:spPr>
          <a:xfrm>
            <a:off x="304800" y="914400"/>
            <a:ext cx="8534400" cy="5097026"/>
          </a:xfrm>
        </p:spPr>
        <p:txBody>
          <a:bodyPr/>
          <a:lstStyle/>
          <a:p>
            <a:pPr>
              <a:defRPr/>
            </a:pPr>
            <a:r>
              <a:rPr lang="en-US" sz="1700" dirty="0" smtClean="0"/>
              <a:t>Availability (comments to use ‘effective’ quantities will be submitted by ERCOT)</a:t>
            </a:r>
          </a:p>
          <a:p>
            <a:pPr lvl="1">
              <a:defRPr/>
            </a:pPr>
            <a:r>
              <a:rPr lang="en-US" sz="1400" dirty="0" smtClean="0"/>
              <a:t>The ratio of available intervals to number of contracted intervals</a:t>
            </a:r>
            <a:endParaRPr lang="en-US" sz="1400" dirty="0"/>
          </a:p>
          <a:p>
            <a:pPr lvl="1">
              <a:defRPr/>
            </a:pPr>
            <a:r>
              <a:rPr lang="en-US" sz="1400" dirty="0" smtClean="0"/>
              <a:t>Evaluated on monthly basis, with reports provided by ERCOT within 45 days after the end of the month</a:t>
            </a:r>
          </a:p>
          <a:p>
            <a:pPr lvl="1">
              <a:defRPr/>
            </a:pPr>
            <a:r>
              <a:rPr lang="en-US" sz="1400" dirty="0" smtClean="0"/>
              <a:t>Intervals with missing </a:t>
            </a:r>
            <a:r>
              <a:rPr lang="en-US" sz="1400" dirty="0"/>
              <a:t>meter data </a:t>
            </a:r>
            <a:r>
              <a:rPr lang="en-US" sz="1400" dirty="0" smtClean="0"/>
              <a:t>will be treated as unavailable</a:t>
            </a:r>
          </a:p>
          <a:p>
            <a:pPr lvl="1">
              <a:defRPr/>
            </a:pPr>
            <a:r>
              <a:rPr lang="en-US" sz="1400" dirty="0" smtClean="0"/>
              <a:t>Based on contracted intervals and the most current Availability Plan</a:t>
            </a:r>
          </a:p>
          <a:p>
            <a:pPr lvl="1">
              <a:defRPr/>
            </a:pPr>
            <a:r>
              <a:rPr lang="en-US" sz="1400" dirty="0" smtClean="0"/>
              <a:t>Evaluated </a:t>
            </a:r>
            <a:r>
              <a:rPr lang="en-US" sz="1400" dirty="0"/>
              <a:t>on monthly basis, with reports provided by ERCOT within 45 days after the end of the </a:t>
            </a:r>
            <a:r>
              <a:rPr lang="en-US" sz="1400" dirty="0" smtClean="0"/>
              <a:t>month</a:t>
            </a:r>
          </a:p>
          <a:p>
            <a:pPr lvl="1">
              <a:defRPr/>
            </a:pPr>
            <a:r>
              <a:rPr lang="en-US" sz="1400" dirty="0"/>
              <a:t>Intervals during deployment events and tests as well as the </a:t>
            </a:r>
            <a:r>
              <a:rPr lang="en-US" sz="1400" dirty="0" smtClean="0"/>
              <a:t>intervals on </a:t>
            </a:r>
            <a:r>
              <a:rPr lang="en-US" sz="1400" dirty="0"/>
              <a:t>that </a:t>
            </a:r>
            <a:r>
              <a:rPr lang="en-US" sz="1400" dirty="0" smtClean="0"/>
              <a:t>day following the recall are </a:t>
            </a:r>
            <a:r>
              <a:rPr lang="en-US" sz="1400" dirty="0"/>
              <a:t>excluded from the availability </a:t>
            </a:r>
            <a:r>
              <a:rPr lang="en-US" sz="1400" dirty="0" smtClean="0"/>
              <a:t>calculation</a:t>
            </a:r>
          </a:p>
          <a:p>
            <a:pPr lvl="1">
              <a:defRPr/>
            </a:pPr>
            <a:endParaRPr lang="en-US" sz="800" dirty="0"/>
          </a:p>
          <a:p>
            <a:pPr>
              <a:defRPr/>
            </a:pPr>
            <a:r>
              <a:rPr lang="en-US" sz="1700" dirty="0" smtClean="0"/>
              <a:t>Demand Response MRA Availability</a:t>
            </a:r>
            <a:endParaRPr lang="en-US" sz="1700" dirty="0"/>
          </a:p>
          <a:p>
            <a:pPr lvl="1">
              <a:defRPr/>
            </a:pPr>
            <a:r>
              <a:rPr lang="en-US" sz="1400" dirty="0" smtClean="0"/>
              <a:t>Interval deemed available if effective actual load is greater than 95% of the effective contract capacity and if the availability plan indicates the interval is available</a:t>
            </a:r>
          </a:p>
          <a:p>
            <a:pPr lvl="1">
              <a:defRPr/>
            </a:pPr>
            <a:r>
              <a:rPr lang="en-US" sz="1400" dirty="0" smtClean="0"/>
              <a:t>For a non-aggregated MRA, effective quantities are multiplied by the absolute value of the MRA shift factor</a:t>
            </a:r>
          </a:p>
          <a:p>
            <a:pPr lvl="1">
              <a:defRPr/>
            </a:pPr>
            <a:r>
              <a:rPr lang="en-US" sz="1400" dirty="0"/>
              <a:t>For </a:t>
            </a:r>
            <a:r>
              <a:rPr lang="en-US" sz="1400" dirty="0" smtClean="0"/>
              <a:t>an aggregated </a:t>
            </a:r>
            <a:r>
              <a:rPr lang="en-US" sz="1400" dirty="0"/>
              <a:t>MRA, effective quantities are </a:t>
            </a:r>
            <a:r>
              <a:rPr lang="en-US" sz="1400" dirty="0" smtClean="0"/>
              <a:t>the sum of the MRA Site quantity weighted by </a:t>
            </a:r>
            <a:r>
              <a:rPr lang="en-US" sz="1400" dirty="0"/>
              <a:t>the absolute value of the MRA shift </a:t>
            </a:r>
            <a:r>
              <a:rPr lang="en-US" sz="1400" dirty="0" smtClean="0"/>
              <a:t>factor</a:t>
            </a:r>
          </a:p>
          <a:p>
            <a:pPr lvl="1">
              <a:defRPr/>
            </a:pPr>
            <a:endParaRPr lang="en-US" sz="800" dirty="0"/>
          </a:p>
          <a:p>
            <a:pPr>
              <a:defRPr/>
            </a:pPr>
            <a:r>
              <a:rPr lang="en-US" sz="1700" dirty="0" smtClean="0"/>
              <a:t>Other Generation MRA </a:t>
            </a:r>
            <a:r>
              <a:rPr lang="en-US" sz="1700" dirty="0"/>
              <a:t>Availability</a:t>
            </a:r>
          </a:p>
          <a:p>
            <a:pPr lvl="1">
              <a:defRPr/>
            </a:pPr>
            <a:r>
              <a:rPr lang="en-US" sz="1400" dirty="0"/>
              <a:t>Interval deemed available if </a:t>
            </a:r>
            <a:r>
              <a:rPr lang="en-US" sz="1400" dirty="0" smtClean="0"/>
              <a:t>export to the grid is zero and the </a:t>
            </a:r>
            <a:r>
              <a:rPr lang="en-US" sz="1400" dirty="0"/>
              <a:t>availability plan indicates the interval is available</a:t>
            </a:r>
          </a:p>
          <a:p>
            <a:pPr lvl="1">
              <a:defRPr/>
            </a:pPr>
            <a:endParaRPr lang="en-US" sz="1400" dirty="0"/>
          </a:p>
          <a:p>
            <a:pPr lvl="1">
              <a:defRPr/>
            </a:pPr>
            <a:endParaRPr lang="en-US" sz="1400" dirty="0" smtClean="0"/>
          </a:p>
          <a:p>
            <a:pPr lvl="1">
              <a:defRPr/>
            </a:pPr>
            <a:endParaRPr lang="en-US" sz="1400" dirty="0" smtClean="0"/>
          </a:p>
          <a:p>
            <a:pPr lvl="1">
              <a:defRPr/>
            </a:pPr>
            <a:endParaRPr lang="en-US" sz="1400" dirty="0" smtClean="0"/>
          </a:p>
        </p:txBody>
      </p:sp>
    </p:spTree>
    <p:extLst>
      <p:ext uri="{BB962C8B-B14F-4D97-AF65-F5344CB8AC3E}">
        <p14:creationId xmlns:p14="http://schemas.microsoft.com/office/powerpoint/2010/main" val="137790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Content Placeholder 2"/>
          <p:cNvSpPr>
            <a:spLocks noGrp="1"/>
          </p:cNvSpPr>
          <p:nvPr>
            <p:ph idx="1"/>
          </p:nvPr>
        </p:nvSpPr>
        <p:spPr>
          <a:xfrm>
            <a:off x="304800" y="914400"/>
            <a:ext cx="8534400" cy="5097026"/>
          </a:xfrm>
        </p:spPr>
        <p:txBody>
          <a:bodyPr/>
          <a:lstStyle/>
          <a:p>
            <a:pPr>
              <a:defRPr/>
            </a:pPr>
            <a:r>
              <a:rPr lang="en-US" sz="1800" dirty="0" smtClean="0"/>
              <a:t>Event Performance (comments to use ‘effective’ quantities will be submitted by ERCOT)</a:t>
            </a:r>
            <a:endParaRPr lang="en-US" sz="1800" dirty="0"/>
          </a:p>
          <a:p>
            <a:pPr lvl="1">
              <a:defRPr/>
            </a:pPr>
            <a:r>
              <a:rPr lang="en-US" sz="1300" dirty="0" smtClean="0"/>
              <a:t>Ramp Period is specified by the QSE and is part of the MRA </a:t>
            </a:r>
          </a:p>
          <a:p>
            <a:pPr lvl="1">
              <a:defRPr/>
            </a:pPr>
            <a:r>
              <a:rPr lang="en-US" sz="1300" dirty="0" smtClean="0"/>
              <a:t>MRA Deployment Period starts at the later of the end of the Ramp Period or the beginning of the MRA Contracted hours and ends at the earlier of the last full interval prior to the recall instruction or at the end of the last contracted hour</a:t>
            </a:r>
          </a:p>
          <a:p>
            <a:pPr lvl="1">
              <a:defRPr/>
            </a:pPr>
            <a:r>
              <a:rPr lang="en-US" sz="1300" dirty="0" smtClean="0"/>
              <a:t>Within 45 days after a test or deployment event ERCOT will provide a performance report to the QSE</a:t>
            </a:r>
          </a:p>
          <a:p>
            <a:pPr lvl="1">
              <a:defRPr/>
            </a:pPr>
            <a:endParaRPr lang="en-US" sz="800" dirty="0" smtClean="0"/>
          </a:p>
          <a:p>
            <a:pPr>
              <a:defRPr/>
            </a:pPr>
            <a:r>
              <a:rPr lang="en-US" sz="1800" dirty="0" smtClean="0"/>
              <a:t>Event </a:t>
            </a:r>
            <a:r>
              <a:rPr lang="en-US" sz="1800" dirty="0"/>
              <a:t>Performance</a:t>
            </a:r>
            <a:r>
              <a:rPr lang="en-US" sz="1800" dirty="0" smtClean="0"/>
              <a:t> Calculations (Demand Response MRA)</a:t>
            </a:r>
          </a:p>
          <a:p>
            <a:pPr lvl="1">
              <a:defRPr/>
            </a:pPr>
            <a:r>
              <a:rPr lang="en-US" sz="1300" dirty="0" smtClean="0"/>
              <a:t>MRAEPRF: time weighted average of MRAIPF for the event/test</a:t>
            </a:r>
          </a:p>
          <a:p>
            <a:pPr lvl="1">
              <a:defRPr/>
            </a:pPr>
            <a:r>
              <a:rPr lang="en-US" sz="1300" dirty="0" smtClean="0"/>
              <a:t>MRAIPF:  </a:t>
            </a:r>
            <a:r>
              <a:rPr lang="en-US" sz="1300" dirty="0"/>
              <a:t>Max(Min(((Effective </a:t>
            </a:r>
            <a:r>
              <a:rPr lang="en-US" sz="1300" dirty="0" err="1"/>
              <a:t>Base_MW</a:t>
            </a:r>
            <a:r>
              <a:rPr lang="en-US" sz="1300" dirty="0"/>
              <a:t> </a:t>
            </a:r>
            <a:r>
              <a:rPr lang="en-US" sz="1300" i="1" baseline="-25000" dirty="0" err="1"/>
              <a:t>i</a:t>
            </a:r>
            <a:r>
              <a:rPr lang="en-US" sz="1300" dirty="0"/>
              <a:t> – Effective </a:t>
            </a:r>
            <a:r>
              <a:rPr lang="en-US" sz="1300" dirty="0" err="1"/>
              <a:t>Actual_MW</a:t>
            </a:r>
            <a:r>
              <a:rPr lang="en-US" sz="1300" dirty="0"/>
              <a:t> </a:t>
            </a:r>
            <a:r>
              <a:rPr lang="en-US" sz="1300" i="1" baseline="-25000" dirty="0" err="1"/>
              <a:t>i</a:t>
            </a:r>
            <a:r>
              <a:rPr lang="en-US" sz="1300" dirty="0"/>
              <a:t>) / (</a:t>
            </a:r>
            <a:r>
              <a:rPr lang="en-US" sz="1300" dirty="0" err="1"/>
              <a:t>IntFrac</a:t>
            </a:r>
            <a:r>
              <a:rPr lang="en-US" sz="1300" dirty="0"/>
              <a:t> </a:t>
            </a:r>
            <a:r>
              <a:rPr lang="en-US" sz="1300" i="1" baseline="-25000" dirty="0" err="1"/>
              <a:t>i</a:t>
            </a:r>
            <a:r>
              <a:rPr lang="en-US" sz="1300" dirty="0"/>
              <a:t> </a:t>
            </a:r>
          </a:p>
          <a:p>
            <a:pPr marL="0" indent="0">
              <a:buNone/>
            </a:pPr>
            <a:r>
              <a:rPr lang="en-US" sz="1300" dirty="0" smtClean="0"/>
              <a:t>			* </a:t>
            </a:r>
            <a:r>
              <a:rPr lang="en-US" sz="1300" dirty="0"/>
              <a:t>Effective </a:t>
            </a:r>
            <a:r>
              <a:rPr lang="en-US" sz="1300" dirty="0" err="1"/>
              <a:t>Contracted_Capacity_MW</a:t>
            </a:r>
            <a:r>
              <a:rPr lang="en-US" sz="1300" dirty="0"/>
              <a:t> </a:t>
            </a:r>
            <a:r>
              <a:rPr lang="en-US" sz="1300" i="1" baseline="-25000" dirty="0" err="1"/>
              <a:t>i</a:t>
            </a:r>
            <a:r>
              <a:rPr lang="en-US" sz="1300" dirty="0"/>
              <a:t>)),1),0</a:t>
            </a:r>
            <a:r>
              <a:rPr lang="en-US" sz="1300" dirty="0" smtClean="0"/>
              <a:t>)</a:t>
            </a:r>
            <a:endParaRPr lang="en-US" sz="1300" dirty="0"/>
          </a:p>
          <a:p>
            <a:pPr lvl="1">
              <a:defRPr/>
            </a:pPr>
            <a:r>
              <a:rPr lang="en-US" sz="1300" dirty="0" smtClean="0"/>
              <a:t>Effective </a:t>
            </a:r>
            <a:r>
              <a:rPr lang="en-US" sz="1300" dirty="0" err="1" smtClean="0"/>
              <a:t>Base_MW</a:t>
            </a:r>
            <a:r>
              <a:rPr lang="en-US" sz="1300" dirty="0" smtClean="0"/>
              <a:t>: For aggregated MRA, the sum of the product of the absolute value of the MRA Site Shift Factor and the MRA Site baseline MW.</a:t>
            </a:r>
            <a:r>
              <a:rPr lang="en-US" sz="1300" dirty="0"/>
              <a:t> For </a:t>
            </a:r>
            <a:r>
              <a:rPr lang="en-US" sz="1300" dirty="0" smtClean="0"/>
              <a:t>non-aggregated </a:t>
            </a:r>
            <a:r>
              <a:rPr lang="en-US" sz="1300" dirty="0"/>
              <a:t>MRA, </a:t>
            </a:r>
            <a:r>
              <a:rPr lang="en-US" sz="1300" dirty="0" smtClean="0"/>
              <a:t>the </a:t>
            </a:r>
            <a:r>
              <a:rPr lang="en-US" sz="1300" dirty="0"/>
              <a:t>product of the absolute value of the MRA Site Shift Factor </a:t>
            </a:r>
            <a:r>
              <a:rPr lang="en-US" sz="1300" dirty="0" smtClean="0"/>
              <a:t>and the MRA baseline </a:t>
            </a:r>
            <a:r>
              <a:rPr lang="en-US" sz="1300" dirty="0"/>
              <a:t>MW</a:t>
            </a:r>
            <a:r>
              <a:rPr lang="en-US" sz="1300" dirty="0" smtClean="0"/>
              <a:t>.</a:t>
            </a:r>
          </a:p>
          <a:p>
            <a:pPr lvl="1">
              <a:defRPr/>
            </a:pPr>
            <a:r>
              <a:rPr lang="en-US" sz="1300" dirty="0" smtClean="0"/>
              <a:t>Effective </a:t>
            </a:r>
            <a:r>
              <a:rPr lang="en-US" sz="1300" dirty="0" err="1" smtClean="0"/>
              <a:t>Actual_MW</a:t>
            </a:r>
            <a:r>
              <a:rPr lang="en-US" sz="1300" dirty="0"/>
              <a:t>: For aggregated MRA, the sum of the product of the absolute value of the MRA Site Shift Factor </a:t>
            </a:r>
            <a:r>
              <a:rPr lang="en-US" sz="1300" dirty="0" smtClean="0"/>
              <a:t>and the </a:t>
            </a:r>
            <a:r>
              <a:rPr lang="en-US" sz="1300" dirty="0"/>
              <a:t>MRA Site </a:t>
            </a:r>
            <a:r>
              <a:rPr lang="en-US" sz="1300" dirty="0" smtClean="0"/>
              <a:t>metered </a:t>
            </a:r>
            <a:r>
              <a:rPr lang="en-US" sz="1300" dirty="0"/>
              <a:t>MW. For non-aggregated MRA, the product of the absolute value of the MRA Site Shift Factor and the MRA </a:t>
            </a:r>
            <a:r>
              <a:rPr lang="en-US" sz="1300" dirty="0" smtClean="0"/>
              <a:t>metered </a:t>
            </a:r>
            <a:r>
              <a:rPr lang="en-US" sz="1300" dirty="0"/>
              <a:t>MW</a:t>
            </a:r>
            <a:r>
              <a:rPr lang="en-US" sz="1300" dirty="0" smtClean="0"/>
              <a:t>.</a:t>
            </a:r>
          </a:p>
          <a:p>
            <a:pPr lvl="1">
              <a:defRPr/>
            </a:pPr>
            <a:r>
              <a:rPr lang="en-US" sz="1300" dirty="0" smtClean="0"/>
              <a:t>Effective </a:t>
            </a:r>
            <a:r>
              <a:rPr lang="en-US" sz="1300" dirty="0" err="1" smtClean="0"/>
              <a:t>Contracted_Capacity_MW</a:t>
            </a:r>
            <a:r>
              <a:rPr lang="en-US" sz="1300" dirty="0"/>
              <a:t>: For aggregated MRA, the sum of the product of the absolute value of the MRA Site Shift Factor and the MRA Site </a:t>
            </a:r>
            <a:r>
              <a:rPr lang="en-US" sz="1300" dirty="0" smtClean="0"/>
              <a:t>portion of the MRA Contracted Capacity. </a:t>
            </a:r>
            <a:r>
              <a:rPr lang="en-US" sz="1300" dirty="0"/>
              <a:t>For non-aggregated MRA, the product of the absolute value of the MRA Site Shift Factor and the MRA </a:t>
            </a:r>
            <a:r>
              <a:rPr lang="en-US" sz="1300" dirty="0" smtClean="0"/>
              <a:t>Contracted Capacity</a:t>
            </a:r>
          </a:p>
          <a:p>
            <a:pPr lvl="1">
              <a:defRPr/>
            </a:pPr>
            <a:r>
              <a:rPr lang="en-US" sz="1300" dirty="0" err="1" smtClean="0"/>
              <a:t>IntFrac</a:t>
            </a:r>
            <a:r>
              <a:rPr lang="en-US" sz="1300" dirty="0" smtClean="0"/>
              <a:t>: the fraction of the interval in the deployment period</a:t>
            </a:r>
            <a:endParaRPr lang="en-US" sz="1300" dirty="0"/>
          </a:p>
          <a:p>
            <a:pPr lvl="1">
              <a:defRPr/>
            </a:pPr>
            <a:endParaRPr lang="en-US" sz="1400" dirty="0"/>
          </a:p>
          <a:p>
            <a:pPr lvl="1">
              <a:defRPr/>
            </a:pPr>
            <a:endParaRPr lang="en-US" sz="1400" dirty="0"/>
          </a:p>
          <a:p>
            <a:pPr lvl="1">
              <a:defRPr/>
            </a:pPr>
            <a:endParaRPr lang="en-US" sz="1400" dirty="0" smtClean="0"/>
          </a:p>
        </p:txBody>
      </p:sp>
    </p:spTree>
    <p:extLst>
      <p:ext uri="{BB962C8B-B14F-4D97-AF65-F5344CB8AC3E}">
        <p14:creationId xmlns:p14="http://schemas.microsoft.com/office/powerpoint/2010/main" val="896780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6" name="Content Placeholder 2"/>
          <p:cNvSpPr>
            <a:spLocks noGrp="1"/>
          </p:cNvSpPr>
          <p:nvPr>
            <p:ph idx="1"/>
          </p:nvPr>
        </p:nvSpPr>
        <p:spPr>
          <a:xfrm>
            <a:off x="304800" y="914400"/>
            <a:ext cx="8534400" cy="5097026"/>
          </a:xfrm>
        </p:spPr>
        <p:txBody>
          <a:bodyPr/>
          <a:lstStyle/>
          <a:p>
            <a:pPr>
              <a:defRPr/>
            </a:pPr>
            <a:r>
              <a:rPr lang="en-US" sz="1800" dirty="0" smtClean="0"/>
              <a:t>Event </a:t>
            </a:r>
            <a:r>
              <a:rPr lang="en-US" sz="1800" dirty="0"/>
              <a:t>Performance</a:t>
            </a:r>
            <a:r>
              <a:rPr lang="en-US" sz="1800" dirty="0" smtClean="0"/>
              <a:t> Calculations (Other Generation MRA)</a:t>
            </a:r>
          </a:p>
          <a:p>
            <a:pPr marL="0" indent="0">
              <a:buNone/>
              <a:defRPr/>
            </a:pPr>
            <a:endParaRPr lang="en-US" sz="800" dirty="0" smtClean="0"/>
          </a:p>
          <a:p>
            <a:pPr lvl="1">
              <a:defRPr/>
            </a:pPr>
            <a:r>
              <a:rPr lang="en-US" sz="1400" dirty="0" smtClean="0"/>
              <a:t>MRAEPRF: time weighted average of MRAIPF for the event/test</a:t>
            </a:r>
          </a:p>
          <a:p>
            <a:pPr lvl="1">
              <a:defRPr/>
            </a:pPr>
            <a:r>
              <a:rPr lang="en-US" sz="1400" dirty="0" smtClean="0"/>
              <a:t>MRAIPF:  </a:t>
            </a:r>
            <a:r>
              <a:rPr lang="en-US" sz="1400" dirty="0"/>
              <a:t>Max(Min(((Effective </a:t>
            </a:r>
            <a:r>
              <a:rPr lang="en-US" sz="1400" dirty="0" err="1"/>
              <a:t>Base_MW</a:t>
            </a:r>
            <a:r>
              <a:rPr lang="en-US" sz="1400" dirty="0"/>
              <a:t> </a:t>
            </a:r>
            <a:r>
              <a:rPr lang="en-US" sz="1400" i="1" baseline="-25000" dirty="0" err="1"/>
              <a:t>i</a:t>
            </a:r>
            <a:r>
              <a:rPr lang="en-US" sz="1400" dirty="0"/>
              <a:t> – Effective </a:t>
            </a:r>
            <a:r>
              <a:rPr lang="en-US" sz="1400" dirty="0" err="1"/>
              <a:t>Actual_MW</a:t>
            </a:r>
            <a:r>
              <a:rPr lang="en-US" sz="1400" dirty="0"/>
              <a:t> </a:t>
            </a:r>
            <a:r>
              <a:rPr lang="en-US" sz="1400" i="1" baseline="-25000" dirty="0" err="1"/>
              <a:t>i</a:t>
            </a:r>
            <a:r>
              <a:rPr lang="en-US" sz="1400" dirty="0"/>
              <a:t>) / (</a:t>
            </a:r>
            <a:r>
              <a:rPr lang="en-US" sz="1400" dirty="0" err="1"/>
              <a:t>IntFrac</a:t>
            </a:r>
            <a:r>
              <a:rPr lang="en-US" sz="1400" dirty="0"/>
              <a:t> </a:t>
            </a:r>
            <a:r>
              <a:rPr lang="en-US" sz="1400" i="1" baseline="-25000" dirty="0" err="1"/>
              <a:t>i</a:t>
            </a:r>
            <a:r>
              <a:rPr lang="en-US" sz="1400" dirty="0"/>
              <a:t> </a:t>
            </a:r>
          </a:p>
          <a:p>
            <a:pPr marL="0" indent="0">
              <a:buNone/>
            </a:pPr>
            <a:r>
              <a:rPr lang="en-US" sz="1400" dirty="0" smtClean="0"/>
              <a:t>			* </a:t>
            </a:r>
            <a:r>
              <a:rPr lang="en-US" sz="1400" dirty="0"/>
              <a:t>Effective </a:t>
            </a:r>
            <a:r>
              <a:rPr lang="en-US" sz="1400" dirty="0" err="1"/>
              <a:t>Contracted_Capacity_MW</a:t>
            </a:r>
            <a:r>
              <a:rPr lang="en-US" sz="1400" dirty="0"/>
              <a:t> </a:t>
            </a:r>
            <a:r>
              <a:rPr lang="en-US" sz="1400" i="1" baseline="-25000" dirty="0" err="1"/>
              <a:t>i</a:t>
            </a:r>
            <a:r>
              <a:rPr lang="en-US" sz="1400" dirty="0"/>
              <a:t>)),1),0</a:t>
            </a:r>
            <a:r>
              <a:rPr lang="en-US" sz="1400" dirty="0" smtClean="0"/>
              <a:t>)</a:t>
            </a:r>
            <a:endParaRPr lang="en-US" sz="1400" dirty="0"/>
          </a:p>
          <a:p>
            <a:pPr lvl="1">
              <a:defRPr/>
            </a:pPr>
            <a:r>
              <a:rPr lang="en-US" sz="1400" dirty="0" smtClean="0"/>
              <a:t>Effective </a:t>
            </a:r>
            <a:r>
              <a:rPr lang="en-US" sz="1400" dirty="0" err="1" smtClean="0"/>
              <a:t>Base_MW</a:t>
            </a:r>
            <a:r>
              <a:rPr lang="en-US" sz="1400" dirty="0" smtClean="0"/>
              <a:t>: For aggregated MRA, the sum of the product of the absolute value of the MRA Site Shift Factor and the MRA Site MW injection to the ERCOT system. </a:t>
            </a:r>
            <a:r>
              <a:rPr lang="en-US" sz="1400" dirty="0"/>
              <a:t>For </a:t>
            </a:r>
            <a:r>
              <a:rPr lang="en-US" sz="1400" dirty="0" smtClean="0"/>
              <a:t>non-aggregated </a:t>
            </a:r>
            <a:r>
              <a:rPr lang="en-US" sz="1400" dirty="0"/>
              <a:t>MRA, </a:t>
            </a:r>
            <a:r>
              <a:rPr lang="en-US" sz="1400" dirty="0" smtClean="0"/>
              <a:t>the </a:t>
            </a:r>
            <a:r>
              <a:rPr lang="en-US" sz="1400" dirty="0"/>
              <a:t>product of the absolute value of the MRA Site Shift Factor </a:t>
            </a:r>
            <a:r>
              <a:rPr lang="en-US" sz="1400" dirty="0" smtClean="0"/>
              <a:t>and the MRA </a:t>
            </a:r>
            <a:r>
              <a:rPr lang="en-US" sz="1400" dirty="0"/>
              <a:t>MW injection to the ERCOT system</a:t>
            </a:r>
            <a:r>
              <a:rPr lang="en-US" sz="1400" dirty="0" smtClean="0"/>
              <a:t>.</a:t>
            </a:r>
          </a:p>
          <a:p>
            <a:pPr lvl="1">
              <a:defRPr/>
            </a:pPr>
            <a:r>
              <a:rPr lang="en-US" sz="1400" dirty="0" smtClean="0"/>
              <a:t>Effective </a:t>
            </a:r>
            <a:r>
              <a:rPr lang="en-US" sz="1400" dirty="0" err="1" smtClean="0"/>
              <a:t>Actual_MW</a:t>
            </a:r>
            <a:r>
              <a:rPr lang="en-US" sz="1400" dirty="0"/>
              <a:t>: </a:t>
            </a:r>
            <a:r>
              <a:rPr lang="en-US" sz="1400" dirty="0" smtClean="0"/>
              <a:t>always set to zero.</a:t>
            </a:r>
          </a:p>
          <a:p>
            <a:pPr lvl="1">
              <a:defRPr/>
            </a:pPr>
            <a:r>
              <a:rPr lang="en-US" sz="1400" dirty="0" smtClean="0"/>
              <a:t>Effective </a:t>
            </a:r>
            <a:r>
              <a:rPr lang="en-US" sz="1400" dirty="0" err="1" smtClean="0"/>
              <a:t>Contracted_Capacity_MW</a:t>
            </a:r>
            <a:r>
              <a:rPr lang="en-US" sz="1400" dirty="0"/>
              <a:t>: For aggregated MRA, the sum of the product of the absolute value of the MRA Site Shift Factor and the MRA Site </a:t>
            </a:r>
            <a:r>
              <a:rPr lang="en-US" sz="1400" dirty="0" smtClean="0"/>
              <a:t>portion of the MRA Contracted Capacity. </a:t>
            </a:r>
            <a:r>
              <a:rPr lang="en-US" sz="1400" dirty="0"/>
              <a:t>For non-aggregated MRA, the product of the absolute value of the MRA Site Shift Factor and the MRA </a:t>
            </a:r>
            <a:r>
              <a:rPr lang="en-US" sz="1400" dirty="0" smtClean="0"/>
              <a:t>Contracted Capacity</a:t>
            </a:r>
          </a:p>
          <a:p>
            <a:pPr lvl="1">
              <a:defRPr/>
            </a:pPr>
            <a:r>
              <a:rPr lang="en-US" sz="1400" dirty="0" err="1" smtClean="0"/>
              <a:t>IntFrac</a:t>
            </a:r>
            <a:r>
              <a:rPr lang="en-US" sz="1400" dirty="0" smtClean="0"/>
              <a:t>: the fraction of the interval in the deployment period</a:t>
            </a:r>
            <a:endParaRPr lang="en-US" sz="1400" dirty="0"/>
          </a:p>
          <a:p>
            <a:pPr lvl="1">
              <a:defRPr/>
            </a:pPr>
            <a:endParaRPr lang="en-US" sz="1400" dirty="0"/>
          </a:p>
          <a:p>
            <a:pPr lvl="1">
              <a:defRPr/>
            </a:pPr>
            <a:endParaRPr lang="en-US" sz="1400" dirty="0"/>
          </a:p>
          <a:p>
            <a:pPr lvl="1">
              <a:defRPr/>
            </a:pPr>
            <a:endParaRPr lang="en-US" sz="1400" dirty="0" smtClean="0"/>
          </a:p>
        </p:txBody>
      </p:sp>
    </p:spTree>
    <p:extLst>
      <p:ext uri="{BB962C8B-B14F-4D97-AF65-F5344CB8AC3E}">
        <p14:creationId xmlns:p14="http://schemas.microsoft.com/office/powerpoint/2010/main" val="2626007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Demand Response &amp; Other Generation MRAs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6" name="Content Placeholder 2"/>
          <p:cNvSpPr>
            <a:spLocks noGrp="1"/>
          </p:cNvSpPr>
          <p:nvPr>
            <p:ph idx="1"/>
          </p:nvPr>
        </p:nvSpPr>
        <p:spPr>
          <a:xfrm>
            <a:off x="304800" y="914400"/>
            <a:ext cx="8534400" cy="5097026"/>
          </a:xfrm>
        </p:spPr>
        <p:txBody>
          <a:bodyPr/>
          <a:lstStyle/>
          <a:p>
            <a:pPr>
              <a:defRPr/>
            </a:pPr>
            <a:r>
              <a:rPr lang="en-US" sz="1800" dirty="0" smtClean="0"/>
              <a:t>Event Performance (continued)</a:t>
            </a:r>
            <a:endParaRPr lang="en-US" sz="1400" dirty="0"/>
          </a:p>
          <a:p>
            <a:pPr lvl="1">
              <a:defRPr/>
            </a:pPr>
            <a:r>
              <a:rPr lang="en-US" sz="1400" dirty="0" smtClean="0"/>
              <a:t>If the MRAEPRF &lt; 0.95 for a test or event, or the MRAIPF for the first full interval of the deployment period &lt; 0.95 the MRAIPF values are multiplied by an adjustment factor, such that the adjusted MRAEPRF is equal to the square of the original value</a:t>
            </a:r>
          </a:p>
          <a:p>
            <a:pPr lvl="1">
              <a:defRPr/>
            </a:pPr>
            <a:r>
              <a:rPr lang="en-US" sz="1400" dirty="0" smtClean="0"/>
              <a:t>For a weather sensitive Demand Response MRA, the adjustment above is not applied if the normalized peak demand reduction across the contracted hours is greater than 95% of the largest contracted capacity offered for any hour</a:t>
            </a:r>
          </a:p>
          <a:p>
            <a:pPr lvl="1">
              <a:defRPr/>
            </a:pPr>
            <a:endParaRPr lang="en-US" sz="1400" dirty="0" smtClean="0"/>
          </a:p>
          <a:p>
            <a:pPr>
              <a:defRPr/>
            </a:pPr>
            <a:r>
              <a:rPr lang="en-US" sz="1800" dirty="0" smtClean="0"/>
              <a:t>Co-located Demand Response and Other Generation</a:t>
            </a:r>
            <a:endParaRPr lang="en-US" sz="1800" dirty="0"/>
          </a:p>
          <a:p>
            <a:pPr lvl="1">
              <a:defRPr/>
            </a:pPr>
            <a:r>
              <a:rPr lang="en-US" sz="1400" dirty="0" smtClean="0"/>
              <a:t>For an Aggregated Demand Response MRA each site is also in the Aggregated Other Generation MRA</a:t>
            </a:r>
          </a:p>
          <a:p>
            <a:pPr lvl="1">
              <a:defRPr/>
            </a:pPr>
            <a:r>
              <a:rPr lang="en-US" sz="1400" dirty="0" smtClean="0"/>
              <a:t>A non-aggregated </a:t>
            </a:r>
            <a:r>
              <a:rPr lang="en-US" sz="1400" dirty="0"/>
              <a:t>Demand Response MRA </a:t>
            </a:r>
            <a:r>
              <a:rPr lang="en-US" sz="1400" dirty="0" smtClean="0"/>
              <a:t>is also in an </a:t>
            </a:r>
            <a:r>
              <a:rPr lang="en-US" sz="1400" dirty="0"/>
              <a:t>Other Generation </a:t>
            </a:r>
            <a:r>
              <a:rPr lang="en-US" sz="1400" dirty="0" smtClean="0"/>
              <a:t>MRA</a:t>
            </a:r>
          </a:p>
          <a:p>
            <a:pPr lvl="1">
              <a:defRPr/>
            </a:pPr>
            <a:r>
              <a:rPr lang="en-US" sz="1400" dirty="0" smtClean="0"/>
              <a:t>The contracted hours are the same </a:t>
            </a:r>
            <a:endParaRPr lang="en-US" sz="1400" dirty="0"/>
          </a:p>
          <a:p>
            <a:pPr lvl="1">
              <a:defRPr/>
            </a:pPr>
            <a:r>
              <a:rPr lang="en-US" sz="1400" dirty="0" smtClean="0"/>
              <a:t>The Demand Response MRA is not classified as a Weather Sensitive MRA</a:t>
            </a:r>
          </a:p>
          <a:p>
            <a:pPr lvl="1">
              <a:defRPr/>
            </a:pPr>
            <a:r>
              <a:rPr lang="en-US" sz="1400" dirty="0" smtClean="0"/>
              <a:t>If co-located, event and test performance will be calculated as a combination … the Effective </a:t>
            </a:r>
            <a:r>
              <a:rPr lang="en-US" sz="1400" dirty="0" err="1" smtClean="0"/>
              <a:t>Base_MW</a:t>
            </a:r>
            <a:r>
              <a:rPr lang="en-US" sz="1400" dirty="0" smtClean="0"/>
              <a:t>, Effective </a:t>
            </a:r>
            <a:r>
              <a:rPr lang="en-US" sz="1400" dirty="0" err="1" smtClean="0"/>
              <a:t>Actual_MW</a:t>
            </a:r>
            <a:r>
              <a:rPr lang="en-US" sz="1400" dirty="0" smtClean="0"/>
              <a:t> and Effective Contracted Capacity will be summed and the MRAEPRF for the combination will be deemed to apply to both the Demand Response MRA and the Other Generation MRA</a:t>
            </a:r>
          </a:p>
          <a:p>
            <a:pPr lvl="1">
              <a:defRPr/>
            </a:pPr>
            <a:endParaRPr lang="en-US" sz="1400" dirty="0" smtClean="0"/>
          </a:p>
          <a:p>
            <a:pPr lvl="1">
              <a:defRPr/>
            </a:pPr>
            <a:endParaRPr lang="en-US" sz="1400" dirty="0" smtClean="0"/>
          </a:p>
        </p:txBody>
      </p:sp>
    </p:spTree>
    <p:extLst>
      <p:ext uri="{BB962C8B-B14F-4D97-AF65-F5344CB8AC3E}">
        <p14:creationId xmlns:p14="http://schemas.microsoft.com/office/powerpoint/2010/main" val="3201850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schemas.microsoft.com/office/2006/metadata/properties"/>
    <ds:schemaRef ds:uri="http://schemas.microsoft.com/office/infopath/2007/PartnerControls"/>
    <ds:schemaRef ds:uri="http://purl.org/dc/dcmitype/"/>
    <ds:schemaRef ds:uri="http://purl.org/dc/terms/"/>
    <ds:schemaRef ds:uri="http://schemas.microsoft.com/office/2006/documentManagement/type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11503</TotalTime>
  <Words>1300</Words>
  <Application>Microsoft Office PowerPoint</Application>
  <PresentationFormat>On-screen Show (4:3)</PresentationFormat>
  <Paragraphs>165</Paragraphs>
  <Slides>12</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Britannic Bold</vt:lpstr>
      <vt:lpstr>Calibri</vt:lpstr>
      <vt:lpstr>1_Custom Design</vt:lpstr>
      <vt:lpstr>Office Theme</vt:lpstr>
      <vt:lpstr>PowerPoint Presentation</vt:lpstr>
      <vt:lpstr>Demand Response &amp; Other Generation MRAs</vt:lpstr>
      <vt:lpstr>Demand Response &amp; Other Generation MRAs</vt:lpstr>
      <vt:lpstr>Demand Response &amp; Other Generation MRAs</vt:lpstr>
      <vt:lpstr>Demand Response &amp; Other Generation MRAs</vt:lpstr>
      <vt:lpstr>Demand Response &amp; Other Generation MRAs</vt:lpstr>
      <vt:lpstr>Demand Response &amp; Other Generation MRAs</vt:lpstr>
      <vt:lpstr>Demand Response &amp; Other Generation MRAs</vt:lpstr>
      <vt:lpstr>Demand Response &amp; Other Generation MRAs</vt:lpstr>
      <vt:lpstr>Demand Response &amp; Other Generation MRAs</vt:lpstr>
      <vt:lpstr>Demand Response &amp; Other Generation MRAs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Raish, Carl</cp:lastModifiedBy>
  <cp:revision>144</cp:revision>
  <cp:lastPrinted>2018-02-22T22:03:26Z</cp:lastPrinted>
  <dcterms:created xsi:type="dcterms:W3CDTF">2016-01-21T15:20:31Z</dcterms:created>
  <dcterms:modified xsi:type="dcterms:W3CDTF">2018-12-13T22:29:52Z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