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3" r:id="rId6"/>
  </p:sldMasterIdLst>
  <p:notesMasterIdLst>
    <p:notesMasterId r:id="rId16"/>
  </p:notesMasterIdLst>
  <p:handoutMasterIdLst>
    <p:handoutMasterId r:id="rId17"/>
  </p:handoutMasterIdLst>
  <p:sldIdLst>
    <p:sldId id="283" r:id="rId7"/>
    <p:sldId id="284" r:id="rId8"/>
    <p:sldId id="285" r:id="rId9"/>
    <p:sldId id="286" r:id="rId10"/>
    <p:sldId id="292" r:id="rId11"/>
    <p:sldId id="287" r:id="rId12"/>
    <p:sldId id="291" r:id="rId13"/>
    <p:sldId id="289" r:id="rId14"/>
    <p:sldId id="290"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E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2" d="100"/>
          <a:sy n="122" d="100"/>
        </p:scale>
        <p:origin x="1206"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pysh\Documents\WIND%20and%20SOLAR%20Chart%20Updates\DP%20USE%20THIS%20TO%20CHANGE%20WIND%20AND%20SOLAR%20CHART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58395691161295E-2"/>
          <c:y val="5.3389854046022027E-2"/>
          <c:w val="0.91736610691845799"/>
          <c:h val="0.90190340790734491"/>
        </c:manualLayout>
      </c:layout>
      <c:barChart>
        <c:barDir val="col"/>
        <c:grouping val="stacked"/>
        <c:varyColors val="0"/>
        <c:ser>
          <c:idx val="0"/>
          <c:order val="0"/>
          <c:spPr>
            <a:solidFill>
              <a:srgbClr val="00AEC7"/>
            </a:solidFill>
          </c:spPr>
          <c:invertIfNegative val="0"/>
          <c:dLbls>
            <c:dLbl>
              <c:idx val="7"/>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9"/>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5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'Wind Chart'!$L$51:$L$69</c:f>
              <c:numCache>
                <c:formatCode>General</c:formatCode>
                <c:ptCount val="19"/>
                <c:pt idx="0">
                  <c:v>2011</c:v>
                </c:pt>
                <c:pt idx="1">
                  <c:v>2012</c:v>
                </c:pt>
                <c:pt idx="2">
                  <c:v>2013</c:v>
                </c:pt>
                <c:pt idx="3">
                  <c:v>2014</c:v>
                </c:pt>
                <c:pt idx="4">
                  <c:v>2015</c:v>
                </c:pt>
                <c:pt idx="5">
                  <c:v>2016</c:v>
                </c:pt>
                <c:pt idx="6">
                  <c:v>2017</c:v>
                </c:pt>
                <c:pt idx="7">
                  <c:v>2018</c:v>
                </c:pt>
                <c:pt idx="8">
                  <c:v>2019</c:v>
                </c:pt>
                <c:pt idx="9">
                  <c:v>2020</c:v>
                </c:pt>
              </c:numCache>
            </c:numRef>
          </c:cat>
          <c:val>
            <c:numRef>
              <c:f>'Wind Chart'!$M$51:$M$69</c:f>
              <c:numCache>
                <c:formatCode>#,##0</c:formatCode>
                <c:ptCount val="19"/>
                <c:pt idx="0">
                  <c:v>9604</c:v>
                </c:pt>
                <c:pt idx="1">
                  <c:v>10407</c:v>
                </c:pt>
                <c:pt idx="2">
                  <c:v>11065</c:v>
                </c:pt>
                <c:pt idx="3">
                  <c:v>12470</c:v>
                </c:pt>
                <c:pt idx="4">
                  <c:v>15764</c:v>
                </c:pt>
                <c:pt idx="5">
                  <c:v>17604</c:v>
                </c:pt>
                <c:pt idx="6">
                  <c:v>20682</c:v>
                </c:pt>
                <c:pt idx="7">
                  <c:v>21550</c:v>
                </c:pt>
                <c:pt idx="8">
                  <c:v>21550</c:v>
                </c:pt>
                <c:pt idx="9">
                  <c:v>21550</c:v>
                </c:pt>
              </c:numCache>
            </c:numRef>
          </c:val>
        </c:ser>
        <c:ser>
          <c:idx val="3"/>
          <c:order val="1"/>
          <c:spPr>
            <a:solidFill>
              <a:srgbClr val="890C58"/>
            </a:solidFill>
          </c:spPr>
          <c:invertIfNegative val="0"/>
          <c:dLbls>
            <c:dLbl>
              <c:idx val="16"/>
              <c:layout>
                <c:manualLayout>
                  <c:x val="0"/>
                  <c:y val="2.0628170224055485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95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'Wind Chart'!$L$51:$L$69</c:f>
              <c:numCache>
                <c:formatCode>General</c:formatCode>
                <c:ptCount val="19"/>
                <c:pt idx="0">
                  <c:v>2011</c:v>
                </c:pt>
                <c:pt idx="1">
                  <c:v>2012</c:v>
                </c:pt>
                <c:pt idx="2">
                  <c:v>2013</c:v>
                </c:pt>
                <c:pt idx="3">
                  <c:v>2014</c:v>
                </c:pt>
                <c:pt idx="4">
                  <c:v>2015</c:v>
                </c:pt>
                <c:pt idx="5">
                  <c:v>2016</c:v>
                </c:pt>
                <c:pt idx="6">
                  <c:v>2017</c:v>
                </c:pt>
                <c:pt idx="7">
                  <c:v>2018</c:v>
                </c:pt>
                <c:pt idx="8">
                  <c:v>2019</c:v>
                </c:pt>
                <c:pt idx="9">
                  <c:v>2020</c:v>
                </c:pt>
              </c:numCache>
            </c:numRef>
          </c:cat>
          <c:val>
            <c:numRef>
              <c:f>'Wind Chart'!$P$51:$P$69</c:f>
              <c:numCache>
                <c:formatCode>General</c:formatCode>
                <c:ptCount val="19"/>
                <c:pt idx="7" formatCode="#,##0">
                  <c:v>1265</c:v>
                </c:pt>
                <c:pt idx="8" formatCode="#,##0">
                  <c:v>6263</c:v>
                </c:pt>
                <c:pt idx="9" formatCode="#,##0">
                  <c:v>7835</c:v>
                </c:pt>
              </c:numCache>
            </c:numRef>
          </c:val>
        </c:ser>
        <c:ser>
          <c:idx val="1"/>
          <c:order val="2"/>
          <c:spPr>
            <a:solidFill>
              <a:srgbClr val="26D07C"/>
            </a:solidFill>
          </c:spPr>
          <c:invertIfNegative val="0"/>
          <c:dLbls>
            <c:dLbl>
              <c:idx val="7"/>
              <c:layout>
                <c:manualLayout>
                  <c:x val="-7.2452715070164736E-2"/>
                  <c:y val="-1.2938224686367832E-2"/>
                </c:manualLayout>
              </c:layout>
              <c:spPr>
                <a:xfrm>
                  <a:off x="5646816" y="1087559"/>
                  <a:ext cx="355791" cy="118681"/>
                </a:xfrm>
                <a:solidFill>
                  <a:srgbClr val="F1F1F1"/>
                </a:solidFill>
                <a:ln w="9525" cap="flat" cmpd="sng" algn="ctr">
                  <a:solidFill>
                    <a:prstClr val="black">
                      <a:lumMod val="65000"/>
                      <a:lumOff val="35000"/>
                    </a:prstClr>
                  </a:solidFill>
                  <a:prstDash val="solid"/>
                  <a:round/>
                  <a:headEnd type="none" w="med" len="med"/>
                  <a:tailEnd type="none" w="med" len="med"/>
                </a:ln>
                <a:effectLst/>
              </c:spPr>
              <c:txPr>
                <a:bodyPr anchorCtr="0"/>
                <a:lstStyle/>
                <a:p>
                  <a:pPr algn="r">
                    <a:defRPr sz="950" b="1"/>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accentCallout1">
                      <a:avLst>
                        <a:gd name="adj1" fmla="val 42466"/>
                        <a:gd name="adj2" fmla="val 104616"/>
                        <a:gd name="adj3" fmla="val 107501"/>
                        <a:gd name="adj4" fmla="val 185784"/>
                      </a:avLst>
                    </a:prstGeom>
                  </c15:spPr>
                  <c15:layout>
                    <c:manualLayout>
                      <c:w val="4.2731908740205521E-2"/>
                      <c:h val="2.4181834222749894E-2"/>
                    </c:manualLayout>
                  </c15:layout>
                </c:ext>
              </c:extLst>
            </c:dLbl>
            <c:dLbl>
              <c:idx val="11"/>
              <c:layout>
                <c:manualLayout>
                  <c:x val="-1.4642731757260477E-3"/>
                  <c:y val="2.4186045921112231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0"/>
                  <c:y val="1.8982833987643221E-3"/>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1.1928428676543656E-3"/>
                  <c:y val="5.0383391212312119E-3"/>
                </c:manualLayout>
              </c:layout>
              <c:numFmt formatCode="#,##0" sourceLinked="0"/>
              <c:spPr/>
              <c:txPr>
                <a:bodyPr anchorCtr="0"/>
                <a:lstStyle/>
                <a:p>
                  <a:pPr algn="r">
                    <a:defRPr sz="950" b="1" baseline="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6"/>
              <c:layout>
                <c:manualLayout>
                  <c:x val="0"/>
                  <c:y val="-4.5226137811283391E-3"/>
                </c:manualLayout>
              </c:layout>
              <c:tx>
                <c:rich>
                  <a:bodyPr/>
                  <a:lstStyle/>
                  <a:p>
                    <a:fld id="{1233ED9D-D70E-441F-8778-5F2FB15C7787}" type="VALUE">
                      <a:rPr lang="en-US" sz="950">
                        <a:solidFill>
                          <a:srgbClr val="5B677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8"/>
              <c:layout>
                <c:manualLayout>
                  <c:x val="-4.3542939172778209E-8"/>
                  <c:y val="-3.5400835286265048E-3"/>
                </c:manualLayout>
              </c:layout>
              <c:showLegendKey val="0"/>
              <c:showVal val="1"/>
              <c:showCatName val="0"/>
              <c:showSerName val="0"/>
              <c:showPercent val="0"/>
              <c:showBubbleSize val="0"/>
              <c:extLst>
                <c:ext xmlns:c15="http://schemas.microsoft.com/office/drawing/2012/chart" uri="{CE6537A1-D6FC-4f65-9D91-7224C49458BB}">
                  <c15:layout>
                    <c:manualLayout>
                      <c:w val="4.8724461848460458E-2"/>
                      <c:h val="2.3133228842358061E-2"/>
                    </c:manualLayout>
                  </c15:layout>
                </c:ext>
              </c:extLst>
            </c:dLbl>
            <c:numFmt formatCode="#,##0" sourceLinked="0"/>
            <c:spPr>
              <a:noFill/>
            </c:spPr>
            <c:txPr>
              <a:bodyPr anchorCtr="0"/>
              <a:lstStyle/>
              <a:p>
                <a:pPr algn="r">
                  <a:defRPr sz="95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'Wind Chart'!$L$51:$L$69</c:f>
              <c:numCache>
                <c:formatCode>General</c:formatCode>
                <c:ptCount val="19"/>
                <c:pt idx="0">
                  <c:v>2011</c:v>
                </c:pt>
                <c:pt idx="1">
                  <c:v>2012</c:v>
                </c:pt>
                <c:pt idx="2">
                  <c:v>2013</c:v>
                </c:pt>
                <c:pt idx="3">
                  <c:v>2014</c:v>
                </c:pt>
                <c:pt idx="4">
                  <c:v>2015</c:v>
                </c:pt>
                <c:pt idx="5">
                  <c:v>2016</c:v>
                </c:pt>
                <c:pt idx="6">
                  <c:v>2017</c:v>
                </c:pt>
                <c:pt idx="7">
                  <c:v>2018</c:v>
                </c:pt>
                <c:pt idx="8">
                  <c:v>2019</c:v>
                </c:pt>
                <c:pt idx="9">
                  <c:v>2020</c:v>
                </c:pt>
              </c:numCache>
            </c:numRef>
          </c:cat>
          <c:val>
            <c:numRef>
              <c:f>'Wind Chart'!$N$51:$N$69</c:f>
              <c:numCache>
                <c:formatCode>General</c:formatCode>
                <c:ptCount val="19"/>
                <c:pt idx="7" formatCode="#,##0">
                  <c:v>14</c:v>
                </c:pt>
                <c:pt idx="8" formatCode="#,##0">
                  <c:v>3719</c:v>
                </c:pt>
                <c:pt idx="9" formatCode="#,##0">
                  <c:v>5739</c:v>
                </c:pt>
              </c:numCache>
            </c:numRef>
          </c:val>
        </c:ser>
        <c:ser>
          <c:idx val="2"/>
          <c:order val="3"/>
          <c:tx>
            <c:v>Cumulative Installed and Planned</c:v>
          </c:tx>
          <c:spPr>
            <a:noFill/>
            <a:ln>
              <a:noFill/>
            </a:ln>
          </c:spPr>
          <c:invertIfNegative val="0"/>
          <c:dLbls>
            <c:dLbl>
              <c:idx val="12"/>
              <c:tx>
                <c:strRef>
                  <c:f>'Wind Chart'!$M$62</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{93638AA7-4704-4DF2-B565-A5BA2846F8E8}</c15:txfldGUID>
                      <c15:f>'Wind Chart'!$M$62</c15:f>
                      <c15:dlblFieldTableCache>
                        <c:ptCount val="1"/>
                      </c15:dlblFieldTableCache>
                    </c15:dlblFTEntry>
                  </c15:dlblFieldTable>
                  <c15:showDataLabelsRange val="0"/>
                </c:ext>
              </c:extLst>
            </c:dLbl>
            <c:dLbl>
              <c:idx val="14"/>
              <c:tx>
                <c:strRef>
                  <c:f>'Wind Chart'!$O$64</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{83D48C47-58D1-4E59-B3DA-8C8A6B3D321E}</c15:txfldGUID>
                      <c15:f>'Wind Chart'!$O$64</c15:f>
                      <c15:dlblFieldTableCache>
                        <c:ptCount val="1"/>
                      </c15:dlblFieldTableCache>
                    </c15:dlblFTEntry>
                  </c15:dlblFieldTable>
                  <c15:showDataLabelsRange val="0"/>
                </c:ext>
              </c:extLst>
            </c:dLbl>
            <c:dLbl>
              <c:idx val="15"/>
              <c:tx>
                <c:strRef>
                  <c:f>'Wind Chart'!$O$65</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{2BD2E456-AB21-4EDB-BB7B-6FABEF648594}</c15:txfldGUID>
                      <c15:f>'Wind Chart'!$O$65</c15:f>
                      <c15:dlblFieldTableCache>
                        <c:ptCount val="1"/>
                      </c15:dlblFieldTableCache>
                    </c15:dlblFTEntry>
                  </c15:dlblFieldTable>
                  <c15:showDataLabelsRange val="0"/>
                </c:ext>
              </c:extLst>
            </c:dLbl>
            <c:dLbl>
              <c:idx val="16"/>
              <c:tx>
                <c:strRef>
                  <c:f>'Wind Chart'!$O$66</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{CBCEFDD4-3F63-41A6-A548-19BCDBE184CE}</c15:txfldGUID>
                      <c15:f>'Wind Chart'!$O$66</c15:f>
                      <c15:dlblFieldTableCache>
                        <c:ptCount val="1"/>
                      </c15:dlblFieldTableCache>
                    </c15:dlblFTEntry>
                  </c15:dlblFieldTable>
                  <c15:showDataLabelsRange val="0"/>
                </c:ext>
              </c:extLst>
            </c:dLbl>
            <c:dLbl>
              <c:idx val="17"/>
              <c:tx>
                <c:strRef>
                  <c:f>'Wind Chart'!$O$67</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{42ECF9CB-DDBD-410C-ACF1-89110A9CCF9B}</c15:txfldGUID>
                      <c15:f>'Wind Chart'!$O$67</c15:f>
                      <c15:dlblFieldTableCache>
                        <c:ptCount val="1"/>
                      </c15:dlblFieldTableCache>
                    </c15:dlblFTEntry>
                  </c15:dlblFieldTable>
                  <c15:showDataLabelsRange val="0"/>
                </c:ext>
              </c:extLst>
            </c:dLbl>
            <c:numFmt formatCode="#,##0" sourceLinked="0"/>
            <c:spPr>
              <a:noFill/>
              <a:ln>
                <a:noFill/>
              </a:ln>
              <a:effectLst/>
            </c:spPr>
            <c:txPr>
              <a:bodyPr/>
              <a:lstStyle/>
              <a:p>
                <a:pPr>
                  <a:defRPr sz="950" b="1">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'Wind Chart'!$L$51:$L$69</c:f>
              <c:numCache>
                <c:formatCode>General</c:formatCode>
                <c:ptCount val="19"/>
                <c:pt idx="0">
                  <c:v>2011</c:v>
                </c:pt>
                <c:pt idx="1">
                  <c:v>2012</c:v>
                </c:pt>
                <c:pt idx="2">
                  <c:v>2013</c:v>
                </c:pt>
                <c:pt idx="3">
                  <c:v>2014</c:v>
                </c:pt>
                <c:pt idx="4">
                  <c:v>2015</c:v>
                </c:pt>
                <c:pt idx="5">
                  <c:v>2016</c:v>
                </c:pt>
                <c:pt idx="6">
                  <c:v>2017</c:v>
                </c:pt>
                <c:pt idx="7">
                  <c:v>2018</c:v>
                </c:pt>
                <c:pt idx="8">
                  <c:v>2019</c:v>
                </c:pt>
                <c:pt idx="9">
                  <c:v>2020</c:v>
                </c:pt>
              </c:numCache>
            </c:numRef>
          </c:cat>
          <c:val>
            <c:numRef>
              <c:f>'Wind Chart'!$O$51:$O$69</c:f>
              <c:numCache>
                <c:formatCode>#,##0</c:formatCode>
                <c:ptCount val="19"/>
                <c:pt idx="0">
                  <c:v>9604</c:v>
                </c:pt>
                <c:pt idx="1">
                  <c:v>10407</c:v>
                </c:pt>
                <c:pt idx="2">
                  <c:v>11065</c:v>
                </c:pt>
                <c:pt idx="3">
                  <c:v>12470</c:v>
                </c:pt>
                <c:pt idx="4">
                  <c:v>15764</c:v>
                </c:pt>
                <c:pt idx="5">
                  <c:v>17604</c:v>
                </c:pt>
                <c:pt idx="6">
                  <c:v>20682</c:v>
                </c:pt>
                <c:pt idx="7">
                  <c:v>22829</c:v>
                </c:pt>
                <c:pt idx="8">
                  <c:v>31531</c:v>
                </c:pt>
                <c:pt idx="9">
                  <c:v>35124</c:v>
                </c:pt>
              </c:numCache>
            </c:numRef>
          </c:val>
        </c:ser>
        <c:dLbls>
          <c:showLegendKey val="0"/>
          <c:showVal val="0"/>
          <c:showCatName val="0"/>
          <c:showSerName val="0"/>
          <c:showPercent val="0"/>
          <c:showBubbleSize val="0"/>
        </c:dLbls>
        <c:gapWidth val="37"/>
        <c:overlap val="100"/>
        <c:axId val="213992512"/>
        <c:axId val="213992904"/>
      </c:barChart>
      <c:dateAx>
        <c:axId val="213992512"/>
        <c:scaling>
          <c:orientation val="minMax"/>
        </c:scaling>
        <c:delete val="0"/>
        <c:axPos val="b"/>
        <c:numFmt formatCode="General" sourceLinked="1"/>
        <c:majorTickMark val="none"/>
        <c:minorTickMark val="none"/>
        <c:tickLblPos val="nextTo"/>
        <c:spPr>
          <a:ln/>
        </c:spPr>
        <c:txPr>
          <a:bodyPr rot="0" vert="horz" anchor="t" anchorCtr="0"/>
          <a:lstStyle/>
          <a:p>
            <a:pPr>
              <a:defRPr sz="950" b="1">
                <a:solidFill>
                  <a:schemeClr val="tx1"/>
                </a:solidFill>
              </a:defRPr>
            </a:pPr>
            <a:endParaRPr lang="en-US"/>
          </a:p>
        </c:txPr>
        <c:crossAx val="213992904"/>
        <c:crossesAt val="0"/>
        <c:auto val="0"/>
        <c:lblOffset val="100"/>
        <c:baseTimeUnit val="days"/>
      </c:dateAx>
      <c:valAx>
        <c:axId val="213992904"/>
        <c:scaling>
          <c:orientation val="minMax"/>
          <c:max val="37000"/>
          <c:min val="0"/>
        </c:scaling>
        <c:delete val="0"/>
        <c:axPos val="l"/>
        <c:majorGridlines>
          <c:spPr>
            <a:ln w="3175">
              <a:prstDash val="sysDot"/>
            </a:ln>
          </c:spPr>
        </c:majorGridlines>
        <c:numFmt formatCode="###,##0\ &quot; MW&quot;" sourceLinked="0"/>
        <c:majorTickMark val="out"/>
        <c:minorTickMark val="none"/>
        <c:tickLblPos val="nextTo"/>
        <c:txPr>
          <a:bodyPr/>
          <a:lstStyle/>
          <a:p>
            <a:pPr>
              <a:defRPr sz="950" b="1">
                <a:solidFill>
                  <a:schemeClr val="tx1"/>
                </a:solidFill>
              </a:defRPr>
            </a:pPr>
            <a:endParaRPr lang="en-US"/>
          </a:p>
        </c:txPr>
        <c:crossAx val="213992512"/>
        <c:crossesAt val="2010"/>
        <c:crossBetween val="between"/>
      </c:valAx>
      <c:spPr>
        <a:solidFill>
          <a:schemeClr val="bg1">
            <a:lumMod val="85000"/>
            <a:alpha val="47000"/>
          </a:schemeClr>
        </a:solidFill>
        <a:ln>
          <a:noFill/>
        </a:ln>
        <a:effectLst/>
        <a:scene3d>
          <a:camera prst="orthographicFront"/>
          <a:lightRig rig="threePt" dir="t"/>
        </a:scene3d>
        <a:sp3d prstMaterial="matte"/>
      </c:spPr>
    </c:plotArea>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86328517942524E-2"/>
          <c:y val="6.8288666438340029E-2"/>
          <c:w val="0.91736610691845799"/>
          <c:h val="0.77403746195025447"/>
        </c:manualLayout>
      </c:layout>
      <c:barChart>
        <c:barDir val="col"/>
        <c:grouping val="stacked"/>
        <c:varyColors val="0"/>
        <c:ser>
          <c:idx val="0"/>
          <c:order val="0"/>
          <c:tx>
            <c:v>Cumulative MW Installed</c:v>
          </c:tx>
          <c:spPr>
            <a:solidFill>
              <a:srgbClr val="00AEC7"/>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numFmt formatCode="#,##0" sourceLinked="0"/>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'Solar Chart'!$L$51:$L$64</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'Solar Chart'!$M$51:$M$61</c:f>
              <c:numCache>
                <c:formatCode>#,##0</c:formatCode>
                <c:ptCount val="11"/>
                <c:pt idx="0">
                  <c:v>15</c:v>
                </c:pt>
                <c:pt idx="1">
                  <c:v>42</c:v>
                </c:pt>
                <c:pt idx="2">
                  <c:v>82</c:v>
                </c:pt>
                <c:pt idx="3">
                  <c:v>121</c:v>
                </c:pt>
                <c:pt idx="4">
                  <c:v>193</c:v>
                </c:pt>
                <c:pt idx="5">
                  <c:v>287.7</c:v>
                </c:pt>
                <c:pt idx="6">
                  <c:v>556</c:v>
                </c:pt>
                <c:pt idx="7">
                  <c:v>1000</c:v>
                </c:pt>
                <c:pt idx="8">
                  <c:v>1487</c:v>
                </c:pt>
                <c:pt idx="9">
                  <c:v>1487</c:v>
                </c:pt>
                <c:pt idx="10">
                  <c:v>1487</c:v>
                </c:pt>
              </c:numCache>
            </c:numRef>
          </c:val>
        </c:ser>
        <c:ser>
          <c:idx val="3"/>
          <c:order val="1"/>
          <c:tx>
            <c:v>IA Signed-Financial Security Posted </c:v>
          </c:tx>
          <c:spPr>
            <a:solidFill>
              <a:srgbClr val="890C58"/>
            </a:solidFill>
          </c:spPr>
          <c:invertIfNegative val="0"/>
          <c:dLbls>
            <c:dLbl>
              <c:idx val="16"/>
              <c:layout>
                <c:manualLayout>
                  <c:x val="0"/>
                  <c:y val="1.209068105997192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'Solar Chart'!$L$51:$L$64</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'Solar Chart'!$P$51:$P$61</c:f>
              <c:numCache>
                <c:formatCode>General</c:formatCode>
                <c:ptCount val="11"/>
                <c:pt idx="8" formatCode="#,##0">
                  <c:v>269</c:v>
                </c:pt>
                <c:pt idx="9" formatCode="#,##0">
                  <c:v>1370</c:v>
                </c:pt>
                <c:pt idx="10" formatCode="#,##0">
                  <c:v>1795</c:v>
                </c:pt>
              </c:numCache>
            </c:numRef>
          </c:val>
        </c:ser>
        <c:ser>
          <c:idx val="1"/>
          <c:order val="2"/>
          <c:tx>
            <c:v>IA Signed-No Financial Security </c:v>
          </c:tx>
          <c:spPr>
            <a:solidFill>
              <a:srgbClr val="26D07C"/>
            </a:solidFill>
          </c:spPr>
          <c:invertIfNegative val="0"/>
          <c:dLbls>
            <c:dLbl>
              <c:idx val="6"/>
              <c:layout>
                <c:manualLayout>
                  <c:x val="1.1928428676543656E-3"/>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3856857353087312E-3"/>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4642731757260477E-3"/>
                  <c:y val="2.4186045921112231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0"/>
                  <c:y val="1.8982833987643221E-3"/>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1.1928428676543656E-3"/>
                  <c:y val="5.0383391212312119E-3"/>
                </c:manualLayout>
              </c:layout>
              <c:numFmt formatCode="#,##0" sourceLinked="0"/>
              <c:spPr/>
              <c:txPr>
                <a:bodyPr/>
                <a:lstStyle/>
                <a:p>
                  <a:pPr>
                    <a:defRPr sz="900" b="1" baseline="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c:spPr>
            <c:txPr>
              <a:bodyPr/>
              <a:lstStyle/>
              <a:p>
                <a:pPr>
                  <a:defRPr sz="9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'Solar Chart'!$L$51:$L$64</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'Solar Chart'!$N$51:$N$61</c:f>
              <c:numCache>
                <c:formatCode>General</c:formatCode>
                <c:ptCount val="11"/>
                <c:pt idx="9" formatCode="#,##0">
                  <c:v>1324</c:v>
                </c:pt>
                <c:pt idx="10" formatCode="#,##0">
                  <c:v>2111</c:v>
                </c:pt>
              </c:numCache>
            </c:numRef>
          </c:val>
        </c:ser>
        <c:ser>
          <c:idx val="2"/>
          <c:order val="3"/>
          <c:tx>
            <c:v>Cumulative Installed and Planned</c:v>
          </c:tx>
          <c:spPr>
            <a:noFill/>
            <a:ln>
              <a:noFill/>
            </a:ln>
          </c:spPr>
          <c:invertIfNegative val="0"/>
          <c:dLbls>
            <c:dLbl>
              <c:idx val="9"/>
              <c:numFmt formatCode="#,##0" sourceLinked="0"/>
              <c:spPr>
                <a:noFill/>
                <a:ln>
                  <a:noFill/>
                </a:ln>
                <a:effectLst/>
              </c:spPr>
              <c:txPr>
                <a:bodyPr bIns="0"/>
                <a:lstStyle/>
                <a:p>
                  <a:pPr>
                    <a:defRPr sz="900" b="1">
                      <a:solidFill>
                        <a:srgbClr val="5B6770"/>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1"/>
              <c:layout>
                <c:manualLayout>
                  <c:x val="-1.3168959940613484E-3"/>
                  <c:y val="0.1280691409626492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2"/>
              <c:layout>
                <c:manualLayout>
                  <c:x val="-5.6619740714228903E-3"/>
                  <c:y val="0.15046533264310735"/>
                </c:manualLayout>
              </c:layout>
              <c:tx>
                <c:strRef>
                  <c:f>'Solar Chart'!$M$66</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{102BA95B-E5A2-4AB9-A082-7C11C4FB938D}</c15:txfldGUID>
                      <c15:f>'Solar Chart'!$M$66</c15:f>
                      <c15:dlblFieldTableCache>
                        <c:ptCount val="1"/>
                      </c15:dlblFieldTableCache>
                    </c15:dlblFTEntry>
                  </c15:dlblFieldTable>
                  <c15:showDataLabelsRange val="0"/>
                </c:ext>
              </c:extLst>
            </c:dLbl>
            <c:dLbl>
              <c:idx val="13"/>
              <c:layout>
                <c:manualLayout>
                  <c:x val="-3.7869508735640593E-4"/>
                  <c:y val="0.1528242977121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4"/>
              <c:layout>
                <c:manualLayout>
                  <c:x val="-2.3453431957368965E-3"/>
                  <c:y val="0.17566881632452294"/>
                </c:manualLayout>
              </c:layout>
              <c:tx>
                <c:strRef>
                  <c:f>'Solar Chart'!$O$68</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{7326C508-BB3E-4C89-9CFB-CDECFCF0AFDB}</c15:txfldGUID>
                      <c15:f>'Solar Chart'!$O$68</c15:f>
                      <c15:dlblFieldTableCache>
                        <c:ptCount val="1"/>
                      </c15:dlblFieldTableCache>
                    </c15:dlblFTEntry>
                  </c15:dlblFieldTable>
                  <c15:showDataLabelsRange val="0"/>
                </c:ext>
              </c:extLst>
            </c:dLbl>
            <c:dLbl>
              <c:idx val="15"/>
              <c:layout>
                <c:manualLayout>
                  <c:x val="-5.6148146951478725E-4"/>
                  <c:y val="0.23053037390907188"/>
                </c:manualLayout>
              </c:layout>
              <c:tx>
                <c:strRef>
                  <c:f>'Solar Chart'!$O$69</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{E6001096-9C11-4612-9940-11896A906106}</c15:txfldGUID>
                      <c15:f>'Solar Chart'!$O$69</c15:f>
                      <c15:dlblFieldTableCache>
                        <c:ptCount val="1"/>
                      </c15:dlblFieldTableCache>
                    </c15:dlblFTEntry>
                  </c15:dlblFieldTable>
                  <c15:showDataLabelsRange val="0"/>
                </c:ext>
              </c:extLst>
            </c:dLbl>
            <c:dLbl>
              <c:idx val="16"/>
              <c:layout>
                <c:manualLayout>
                  <c:x val="1.5394247717208704E-4"/>
                  <c:y val="0.13310138107470446"/>
                </c:manualLayout>
              </c:layout>
              <c:tx>
                <c:strRef>
                  <c:f>'Solar Chart'!$O$70</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{860A2F83-37CF-4EE3-80B8-777291624C1B}</c15:txfldGUID>
                      <c15:f>'Solar Chart'!$O$70</c15:f>
                      <c15:dlblFieldTableCache>
                        <c:ptCount val="1"/>
                      </c15:dlblFieldTableCache>
                    </c15:dlblFTEntry>
                  </c15:dlblFieldTable>
                  <c15:showDataLabelsRange val="0"/>
                </c:ext>
              </c:extLst>
            </c:dLbl>
            <c:dLbl>
              <c:idx val="17"/>
              <c:tx>
                <c:strRef>
                  <c:f>'Solar Chart'!$O$71</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{F5EB3FFC-1BF0-4C5C-82F2-D2572EB7C091}</c15:txfldGUID>
                      <c15:f>'Solar Chart'!$O$71</c15:f>
                      <c15:dlblFieldTableCache>
                        <c:ptCount val="1"/>
                      </c15:dlblFieldTableCache>
                    </c15:dlblFTEntry>
                  </c15:dlblFieldTable>
                  <c15:showDataLabelsRange val="0"/>
                </c:ext>
              </c:extLst>
            </c:dLbl>
            <c:numFmt formatCode="#,##0" sourceLinked="0"/>
            <c:spPr>
              <a:noFill/>
              <a:ln>
                <a:noFill/>
              </a:ln>
              <a:effectLst/>
            </c:spPr>
            <c:txPr>
              <a:bodyPr/>
              <a:lstStyle/>
              <a:p>
                <a:pPr>
                  <a:defRPr sz="900" b="1">
                    <a:solidFill>
                      <a:srgbClr val="5B6770"/>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'Solar Chart'!$L$51:$L$64</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'Solar Chart'!$O$51:$O$61</c:f>
              <c:numCache>
                <c:formatCode>#,##0</c:formatCode>
                <c:ptCount val="11"/>
                <c:pt idx="0">
                  <c:v>15</c:v>
                </c:pt>
                <c:pt idx="1">
                  <c:v>42</c:v>
                </c:pt>
                <c:pt idx="2">
                  <c:v>82</c:v>
                </c:pt>
                <c:pt idx="3">
                  <c:v>121</c:v>
                </c:pt>
                <c:pt idx="4">
                  <c:v>193</c:v>
                </c:pt>
                <c:pt idx="5">
                  <c:v>287.7</c:v>
                </c:pt>
                <c:pt idx="6">
                  <c:v>556</c:v>
                </c:pt>
                <c:pt idx="7">
                  <c:v>1000</c:v>
                </c:pt>
                <c:pt idx="8">
                  <c:v>1756</c:v>
                </c:pt>
                <c:pt idx="9">
                  <c:v>4181</c:v>
                </c:pt>
                <c:pt idx="10">
                  <c:v>5394</c:v>
                </c:pt>
              </c:numCache>
            </c:numRef>
          </c:val>
        </c:ser>
        <c:dLbls>
          <c:showLegendKey val="0"/>
          <c:showVal val="0"/>
          <c:showCatName val="0"/>
          <c:showSerName val="0"/>
          <c:showPercent val="0"/>
          <c:showBubbleSize val="0"/>
        </c:dLbls>
        <c:gapWidth val="12"/>
        <c:overlap val="100"/>
        <c:axId val="71549160"/>
        <c:axId val="155384104"/>
      </c:barChart>
      <c:catAx>
        <c:axId val="71549160"/>
        <c:scaling>
          <c:orientation val="minMax"/>
        </c:scaling>
        <c:delete val="0"/>
        <c:axPos val="b"/>
        <c:numFmt formatCode="0" sourceLinked="0"/>
        <c:majorTickMark val="out"/>
        <c:minorTickMark val="none"/>
        <c:tickLblPos val="nextTo"/>
        <c:txPr>
          <a:bodyPr/>
          <a:lstStyle/>
          <a:p>
            <a:pPr>
              <a:defRPr sz="1400" b="1">
                <a:solidFill>
                  <a:srgbClr val="5B6770"/>
                </a:solidFill>
              </a:defRPr>
            </a:pPr>
            <a:endParaRPr lang="en-US"/>
          </a:p>
        </c:txPr>
        <c:crossAx val="155384104"/>
        <c:crossesAt val="0"/>
        <c:auto val="1"/>
        <c:lblAlgn val="ctr"/>
        <c:lblOffset val="100"/>
        <c:noMultiLvlLbl val="0"/>
      </c:catAx>
      <c:valAx>
        <c:axId val="155384104"/>
        <c:scaling>
          <c:orientation val="minMax"/>
          <c:max val="5500"/>
          <c:min val="0"/>
        </c:scaling>
        <c:delete val="0"/>
        <c:axPos val="l"/>
        <c:majorGridlines>
          <c:spPr>
            <a:ln w="3175">
              <a:prstDash val="sysDot"/>
            </a:ln>
          </c:spPr>
        </c:majorGridlines>
        <c:numFmt formatCode="###,##0\ &quot; MW&quot;" sourceLinked="0"/>
        <c:majorTickMark val="out"/>
        <c:minorTickMark val="none"/>
        <c:tickLblPos val="nextTo"/>
        <c:txPr>
          <a:bodyPr/>
          <a:lstStyle/>
          <a:p>
            <a:pPr>
              <a:defRPr sz="900" b="1">
                <a:solidFill>
                  <a:srgbClr val="5B6770"/>
                </a:solidFill>
              </a:defRPr>
            </a:pPr>
            <a:endParaRPr lang="en-US"/>
          </a:p>
        </c:txPr>
        <c:crossAx val="71549160"/>
        <c:crosses val="autoZero"/>
        <c:crossBetween val="between"/>
      </c:valAx>
      <c:spPr>
        <a:solidFill>
          <a:schemeClr val="bg1">
            <a:lumMod val="85000"/>
            <a:alpha val="32000"/>
          </a:schemeClr>
        </a:solidFill>
        <a:ln>
          <a:noFill/>
        </a:ln>
        <a:effectLst/>
        <a:scene3d>
          <a:camera prst="orthographicFront"/>
          <a:lightRig rig="threePt" dir="t"/>
        </a:scene3d>
        <a:sp3d prstMaterial="matte"/>
      </c:spPr>
    </c:plotArea>
    <c:legend>
      <c:legendPos val="t"/>
      <c:legendEntry>
        <c:idx val="3"/>
        <c:delete val="1"/>
      </c:legendEntry>
      <c:layout>
        <c:manualLayout>
          <c:xMode val="edge"/>
          <c:yMode val="edge"/>
          <c:x val="6.7154187963346684E-2"/>
          <c:y val="1.6992335522600887E-2"/>
          <c:w val="0.85005537136805276"/>
          <c:h val="7.7839114448054456E-2"/>
        </c:manualLayout>
      </c:layout>
      <c:overlay val="0"/>
      <c:txPr>
        <a:bodyPr/>
        <a:lstStyle/>
        <a:p>
          <a:pPr>
            <a:defRPr sz="1100" baseline="0">
              <a:solidFill>
                <a:srgbClr val="5B6770"/>
              </a:solidFill>
            </a:defRPr>
          </a:pPr>
          <a:endParaRPr lang="en-US"/>
        </a:p>
      </c:txPr>
    </c:legend>
    <c:plotVisOnly val="1"/>
    <c:dispBlanksAs val="gap"/>
    <c:showDLblsOverMax val="0"/>
  </c:chart>
  <c:spPr>
    <a:noFill/>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0.1398</cdr:x>
      <cdr:y>0.93016</cdr:y>
    </cdr:from>
    <cdr:to>
      <cdr:x>0.76583</cdr:x>
      <cdr:y>0.98236</cdr:y>
    </cdr:to>
    <cdr:sp macro="" textlink="">
      <cdr:nvSpPr>
        <cdr:cNvPr id="5" name="TextBox 4"/>
        <cdr:cNvSpPr txBox="1"/>
      </cdr:nvSpPr>
      <cdr:spPr>
        <a:xfrm xmlns:a="http://schemas.openxmlformats.org/drawingml/2006/main">
          <a:off x="1257301" y="6223000"/>
          <a:ext cx="5630334" cy="349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0.1398</cdr:x>
      <cdr:y>0.93016</cdr:y>
    </cdr:from>
    <cdr:to>
      <cdr:x>0.76583</cdr:x>
      <cdr:y>0.98236</cdr:y>
    </cdr:to>
    <cdr:sp macro="" textlink="">
      <cdr:nvSpPr>
        <cdr:cNvPr id="5" name="TextBox 4"/>
        <cdr:cNvSpPr txBox="1"/>
      </cdr:nvSpPr>
      <cdr:spPr>
        <a:xfrm xmlns:a="http://schemas.openxmlformats.org/drawingml/2006/main">
          <a:off x="1257301" y="6223000"/>
          <a:ext cx="5630334" cy="349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12/12/2018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315589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249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2421162477"/>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3800" y="2667000"/>
            <a:ext cx="5105400" cy="1477328"/>
          </a:xfrm>
          <a:prstGeom prst="rect">
            <a:avLst/>
          </a:prstGeom>
          <a:noFill/>
        </p:spPr>
        <p:txBody>
          <a:bodyPr wrap="square" rtlCol="0">
            <a:spAutoFit/>
          </a:bodyPr>
          <a:lstStyle/>
          <a:p>
            <a:r>
              <a:rPr lang="en-US" b="1" dirty="0" smtClean="0"/>
              <a:t>Proposed Changes to ERS Time Period</a:t>
            </a:r>
          </a:p>
          <a:p>
            <a:endParaRPr lang="en-US" dirty="0" smtClean="0"/>
          </a:p>
          <a:p>
            <a:r>
              <a:rPr lang="en-US" dirty="0" smtClean="0"/>
              <a:t>Sandip Sharma</a:t>
            </a:r>
          </a:p>
          <a:p>
            <a:r>
              <a:rPr lang="en-US" dirty="0"/>
              <a:t>Manager Operations Planning</a:t>
            </a:r>
            <a:endParaRPr lang="en-US" dirty="0"/>
          </a:p>
          <a:p>
            <a:r>
              <a:rPr lang="en-US" dirty="0" smtClean="0"/>
              <a:t>Dec. 14, 2018</a:t>
            </a:r>
            <a:endParaRPr lang="en-US" dirty="0"/>
          </a:p>
        </p:txBody>
      </p:sp>
    </p:spTree>
    <p:extLst>
      <p:ext uri="{BB962C8B-B14F-4D97-AF65-F5344CB8AC3E}">
        <p14:creationId xmlns:p14="http://schemas.microsoft.com/office/powerpoint/2010/main" val="114877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ERS Time Periods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pic>
        <p:nvPicPr>
          <p:cNvPr id="5" name="Picture 4"/>
          <p:cNvPicPr>
            <a:picLocks noChangeAspect="1"/>
          </p:cNvPicPr>
          <p:nvPr/>
        </p:nvPicPr>
        <p:blipFill>
          <a:blip r:embed="rId2"/>
          <a:stretch>
            <a:fillRect/>
          </a:stretch>
        </p:blipFill>
        <p:spPr>
          <a:xfrm>
            <a:off x="622555" y="1143000"/>
            <a:ext cx="8207828" cy="4644549"/>
          </a:xfrm>
          <a:prstGeom prst="rect">
            <a:avLst/>
          </a:prstGeom>
        </p:spPr>
      </p:pic>
    </p:spTree>
    <p:extLst>
      <p:ext uri="{BB962C8B-B14F-4D97-AF65-F5344CB8AC3E}">
        <p14:creationId xmlns:p14="http://schemas.microsoft.com/office/powerpoint/2010/main" val="308282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ERS Time </a:t>
            </a:r>
            <a:r>
              <a:rPr lang="en-US" dirty="0" smtClean="0"/>
              <a:t>Periods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7" name="Picture 6"/>
          <p:cNvPicPr>
            <a:picLocks noChangeAspect="1"/>
          </p:cNvPicPr>
          <p:nvPr/>
        </p:nvPicPr>
        <p:blipFill>
          <a:blip r:embed="rId2"/>
          <a:stretch>
            <a:fillRect/>
          </a:stretch>
        </p:blipFill>
        <p:spPr>
          <a:xfrm>
            <a:off x="76200" y="1219200"/>
            <a:ext cx="8795484" cy="4284574"/>
          </a:xfrm>
          <a:prstGeom prst="rect">
            <a:avLst/>
          </a:prstGeom>
        </p:spPr>
      </p:pic>
    </p:spTree>
    <p:extLst>
      <p:ext uri="{BB962C8B-B14F-4D97-AF65-F5344CB8AC3E}">
        <p14:creationId xmlns:p14="http://schemas.microsoft.com/office/powerpoint/2010/main" val="276116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Comparison between Existing and Proposed Time Periods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5" name="Rectangle 4"/>
          <p:cNvSpPr/>
          <p:nvPr/>
        </p:nvSpPr>
        <p:spPr>
          <a:xfrm>
            <a:off x="1793731" y="882650"/>
            <a:ext cx="1108075" cy="368300"/>
          </a:xfrm>
          <a:prstGeom prst="rect">
            <a:avLst/>
          </a:prstGeom>
        </p:spPr>
        <p:txBody>
          <a:bodyPr wrap="none">
            <a:spAutoFit/>
          </a:bodyPr>
          <a:lstStyle/>
          <a:p>
            <a:r>
              <a:rPr lang="en-US" dirty="0">
                <a:solidFill>
                  <a:srgbClr val="000000"/>
                </a:solidFill>
                <a:latin typeface="Calibri" panose="020F0502020204030204" pitchFamily="34" charset="0"/>
              </a:rPr>
              <a:t>Weekday</a:t>
            </a:r>
            <a:r>
              <a:rPr lang="en-US" dirty="0"/>
              <a:t> </a:t>
            </a:r>
          </a:p>
        </p:txBody>
      </p:sp>
      <p:graphicFrame>
        <p:nvGraphicFramePr>
          <p:cNvPr id="9" name="Table 8"/>
          <p:cNvGraphicFramePr>
            <a:graphicFrameLocks noGrp="1"/>
          </p:cNvGraphicFramePr>
          <p:nvPr>
            <p:extLst>
              <p:ext uri="{D42A27DB-BD31-4B8C-83A1-F6EECF244321}">
                <p14:modId xmlns:p14="http://schemas.microsoft.com/office/powerpoint/2010/main" val="1626087174"/>
              </p:ext>
            </p:extLst>
          </p:nvPr>
        </p:nvGraphicFramePr>
        <p:xfrm>
          <a:off x="685800" y="1371600"/>
          <a:ext cx="3323939" cy="4351344"/>
        </p:xfrm>
        <a:graphic>
          <a:graphicData uri="http://schemas.openxmlformats.org/drawingml/2006/table">
            <a:tbl>
              <a:tblPr/>
              <a:tblGrid>
                <a:gridCol w="579651"/>
                <a:gridCol w="1267988"/>
                <a:gridCol w="1476300"/>
              </a:tblGrid>
              <a:tr h="181306">
                <a:tc>
                  <a:txBody>
                    <a:bodyPr/>
                    <a:lstStyle/>
                    <a:p>
                      <a:pPr algn="l" fontAlgn="b"/>
                      <a:r>
                        <a:rPr lang="en-US" sz="1000" b="0" i="0" u="none" strike="noStrike">
                          <a:solidFill>
                            <a:srgbClr val="000000"/>
                          </a:solidFill>
                          <a:effectLst/>
                          <a:latin typeface="Calibri" panose="020F0502020204030204" pitchFamily="34" charset="0"/>
                        </a:rPr>
                        <a:t>HE01</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HE02</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HE03</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HE04</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HE05</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HE06</a:t>
                      </a:r>
                    </a:p>
                  </a:txBody>
                  <a:tcPr marL="9065" marR="9065" marT="9065" marB="0" anchor="b">
                    <a:lnL>
                      <a:noFill/>
                    </a:lnL>
                    <a:lnR>
                      <a:noFill/>
                    </a:lnR>
                    <a:lnT>
                      <a:noFill/>
                    </a:lnT>
                    <a:lnB>
                      <a:noFill/>
                    </a:lnB>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r>
              <a:tr h="181306">
                <a:tc>
                  <a:txBody>
                    <a:bodyPr/>
                    <a:lstStyle/>
                    <a:p>
                      <a:pPr algn="l" fontAlgn="b"/>
                      <a:r>
                        <a:rPr lang="en-US" sz="1000" b="0" i="0" u="none" strike="noStrike">
                          <a:solidFill>
                            <a:srgbClr val="000000"/>
                          </a:solidFill>
                          <a:effectLst/>
                          <a:latin typeface="Calibri" panose="020F0502020204030204" pitchFamily="34" charset="0"/>
                        </a:rPr>
                        <a:t>HE07</a:t>
                      </a:r>
                    </a:p>
                  </a:txBody>
                  <a:tcPr marL="9065" marR="9065" marT="9065" marB="0" anchor="b">
                    <a:lnL>
                      <a:noFill/>
                    </a:lnL>
                    <a:lnR>
                      <a:noFill/>
                    </a:lnR>
                    <a:lnT>
                      <a:noFill/>
                    </a:lnT>
                    <a:lnB>
                      <a:noFill/>
                    </a:lnB>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r>
              <a:tr h="181306">
                <a:tc>
                  <a:txBody>
                    <a:bodyPr/>
                    <a:lstStyle/>
                    <a:p>
                      <a:pPr algn="l" fontAlgn="b"/>
                      <a:r>
                        <a:rPr lang="en-US" sz="1000" b="0" i="0" u="none" strike="noStrike">
                          <a:solidFill>
                            <a:srgbClr val="000000"/>
                          </a:solidFill>
                          <a:effectLst/>
                          <a:latin typeface="Calibri" panose="020F0502020204030204" pitchFamily="34" charset="0"/>
                        </a:rPr>
                        <a:t>HE08</a:t>
                      </a:r>
                    </a:p>
                  </a:txBody>
                  <a:tcPr marL="9065" marR="9065" marT="9065" marB="0" anchor="b">
                    <a:lnL>
                      <a:noFill/>
                    </a:lnL>
                    <a:lnR>
                      <a:noFill/>
                    </a:lnR>
                    <a:lnT>
                      <a:noFill/>
                    </a:lnT>
                    <a:lnB>
                      <a:noFill/>
                    </a:lnB>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r>
              <a:tr h="181306">
                <a:tc>
                  <a:txBody>
                    <a:bodyPr/>
                    <a:lstStyle/>
                    <a:p>
                      <a:pPr algn="l" fontAlgn="b"/>
                      <a:r>
                        <a:rPr lang="en-US" sz="1000" b="0" i="0" u="none" strike="noStrike">
                          <a:solidFill>
                            <a:srgbClr val="000000"/>
                          </a:solidFill>
                          <a:effectLst/>
                          <a:latin typeface="Calibri" panose="020F0502020204030204" pitchFamily="34" charset="0"/>
                        </a:rPr>
                        <a:t>HE09</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r>
              <a:tr h="181306">
                <a:tc>
                  <a:txBody>
                    <a:bodyPr/>
                    <a:lstStyle/>
                    <a:p>
                      <a:pPr algn="l" fontAlgn="b"/>
                      <a:r>
                        <a:rPr lang="en-US" sz="1000" b="0" i="0" u="none" strike="noStrike">
                          <a:solidFill>
                            <a:srgbClr val="000000"/>
                          </a:solidFill>
                          <a:effectLst/>
                          <a:latin typeface="Calibri" panose="020F0502020204030204" pitchFamily="34" charset="0"/>
                        </a:rPr>
                        <a:t>HE10</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r>
              <a:tr h="181306">
                <a:tc>
                  <a:txBody>
                    <a:bodyPr/>
                    <a:lstStyle/>
                    <a:p>
                      <a:pPr algn="l" fontAlgn="b"/>
                      <a:r>
                        <a:rPr lang="en-US" sz="1000" b="0" i="0" u="none" strike="noStrike">
                          <a:solidFill>
                            <a:srgbClr val="000000"/>
                          </a:solidFill>
                          <a:effectLst/>
                          <a:latin typeface="Calibri" panose="020F0502020204030204" pitchFamily="34" charset="0"/>
                        </a:rPr>
                        <a:t>HE11</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r>
              <a:tr h="181306">
                <a:tc>
                  <a:txBody>
                    <a:bodyPr/>
                    <a:lstStyle/>
                    <a:p>
                      <a:pPr algn="l" fontAlgn="b"/>
                      <a:r>
                        <a:rPr lang="en-US" sz="1000" b="0" i="0" u="none" strike="noStrike">
                          <a:solidFill>
                            <a:srgbClr val="000000"/>
                          </a:solidFill>
                          <a:effectLst/>
                          <a:latin typeface="Calibri" panose="020F0502020204030204" pitchFamily="34" charset="0"/>
                        </a:rPr>
                        <a:t>HE12</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r>
              <a:tr h="181306">
                <a:tc>
                  <a:txBody>
                    <a:bodyPr/>
                    <a:lstStyle/>
                    <a:p>
                      <a:pPr algn="l" fontAlgn="b"/>
                      <a:r>
                        <a:rPr lang="en-US" sz="1000" b="0" i="0" u="none" strike="noStrike">
                          <a:solidFill>
                            <a:srgbClr val="000000"/>
                          </a:solidFill>
                          <a:effectLst/>
                          <a:latin typeface="Calibri" panose="020F0502020204030204" pitchFamily="34" charset="0"/>
                        </a:rPr>
                        <a:t>HE13</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w="6350" cap="flat" cmpd="sng" algn="ctr">
                      <a:solidFill>
                        <a:srgbClr val="B2B2B2"/>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r>
              <a:tr h="181306">
                <a:tc>
                  <a:txBody>
                    <a:bodyPr/>
                    <a:lstStyle/>
                    <a:p>
                      <a:pPr algn="l" fontAlgn="b"/>
                      <a:r>
                        <a:rPr lang="en-US" sz="1000" b="0" i="0" u="none" strike="noStrike">
                          <a:solidFill>
                            <a:srgbClr val="000000"/>
                          </a:solidFill>
                          <a:effectLst/>
                          <a:latin typeface="Calibri" panose="020F0502020204030204" pitchFamily="34" charset="0"/>
                        </a:rPr>
                        <a:t>HE14</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w="6350" cap="flat" cmpd="sng" algn="ctr">
                      <a:solidFill>
                        <a:srgbClr val="B2B2B2"/>
                      </a:solidFill>
                      <a:prstDash val="solid"/>
                      <a:round/>
                      <a:headEnd type="none" w="med" len="med"/>
                      <a:tailEnd type="none" w="med" len="med"/>
                    </a:lnL>
                    <a:lnR>
                      <a:noFill/>
                    </a:lnR>
                    <a:lnT>
                      <a:noFill/>
                    </a:lnT>
                    <a:lnB>
                      <a:noFill/>
                    </a:lnB>
                    <a:solidFill>
                      <a:srgbClr val="FFFF00"/>
                    </a:solidFill>
                  </a:tcPr>
                </a:tc>
              </a:tr>
              <a:tr h="181306">
                <a:tc>
                  <a:txBody>
                    <a:bodyPr/>
                    <a:lstStyle/>
                    <a:p>
                      <a:pPr algn="l" fontAlgn="b"/>
                      <a:r>
                        <a:rPr lang="en-US" sz="1000" b="0" i="0" u="none" strike="noStrike">
                          <a:solidFill>
                            <a:srgbClr val="000000"/>
                          </a:solidFill>
                          <a:effectLst/>
                          <a:latin typeface="Calibri" panose="020F0502020204030204" pitchFamily="34" charset="0"/>
                        </a:rPr>
                        <a:t>HE15</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w="6350" cap="flat" cmpd="sng" algn="ctr">
                      <a:solidFill>
                        <a:srgbClr val="B2B2B2"/>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solidFill>
                      <a:srgbClr val="FFFF00"/>
                    </a:solidFill>
                  </a:tcPr>
                </a:tc>
              </a:tr>
              <a:tr h="181306">
                <a:tc>
                  <a:txBody>
                    <a:bodyPr/>
                    <a:lstStyle/>
                    <a:p>
                      <a:pPr algn="l" fontAlgn="b"/>
                      <a:r>
                        <a:rPr lang="en-US" sz="1000" b="0" i="0" u="none" strike="noStrike">
                          <a:solidFill>
                            <a:srgbClr val="000000"/>
                          </a:solidFill>
                          <a:effectLst/>
                          <a:latin typeface="Calibri" panose="020F0502020204030204" pitchFamily="34" charset="0"/>
                        </a:rPr>
                        <a:t>HE16</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r>
              <a:tr h="181306">
                <a:tc>
                  <a:txBody>
                    <a:bodyPr/>
                    <a:lstStyle/>
                    <a:p>
                      <a:pPr algn="l" fontAlgn="b"/>
                      <a:r>
                        <a:rPr lang="en-US" sz="1000" b="0" i="0" u="none" strike="noStrike">
                          <a:solidFill>
                            <a:srgbClr val="000000"/>
                          </a:solidFill>
                          <a:effectLst/>
                          <a:latin typeface="Calibri" panose="020F0502020204030204" pitchFamily="34" charset="0"/>
                        </a:rPr>
                        <a:t>HE17</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r>
              <a:tr h="181306">
                <a:tc>
                  <a:txBody>
                    <a:bodyPr/>
                    <a:lstStyle/>
                    <a:p>
                      <a:pPr algn="l" fontAlgn="b"/>
                      <a:r>
                        <a:rPr lang="en-US" sz="1000" b="0" i="0" u="none" strike="noStrike">
                          <a:solidFill>
                            <a:srgbClr val="000000"/>
                          </a:solidFill>
                          <a:effectLst/>
                          <a:latin typeface="Calibri" panose="020F0502020204030204" pitchFamily="34" charset="0"/>
                        </a:rPr>
                        <a:t>HE18</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r>
              <a:tr h="181306">
                <a:tc>
                  <a:txBody>
                    <a:bodyPr/>
                    <a:lstStyle/>
                    <a:p>
                      <a:pPr algn="l" fontAlgn="b"/>
                      <a:r>
                        <a:rPr lang="en-US" sz="1000" b="0" i="0" u="none" strike="noStrike">
                          <a:solidFill>
                            <a:srgbClr val="000000"/>
                          </a:solidFill>
                          <a:effectLst/>
                          <a:latin typeface="Calibri" panose="020F0502020204030204" pitchFamily="34" charset="0"/>
                        </a:rPr>
                        <a:t>HE19</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r>
              <a:tr h="181306">
                <a:tc>
                  <a:txBody>
                    <a:bodyPr/>
                    <a:lstStyle/>
                    <a:p>
                      <a:pPr algn="l" fontAlgn="b"/>
                      <a:r>
                        <a:rPr lang="en-US" sz="1000" b="0" i="0" u="none" strike="noStrike">
                          <a:solidFill>
                            <a:srgbClr val="000000"/>
                          </a:solidFill>
                          <a:effectLst/>
                          <a:latin typeface="Calibri" panose="020F0502020204030204" pitchFamily="34" charset="0"/>
                        </a:rPr>
                        <a:t>HE20</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a:noFill/>
                    </a:lnB>
                    <a:solidFill>
                      <a:srgbClr val="D9E1F2"/>
                    </a:solidFill>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r>
              <a:tr h="181306">
                <a:tc>
                  <a:txBody>
                    <a:bodyPr/>
                    <a:lstStyle/>
                    <a:p>
                      <a:pPr algn="l" fontAlgn="b"/>
                      <a:r>
                        <a:rPr lang="en-US" sz="1000" b="0" i="0" u="none" strike="noStrike">
                          <a:solidFill>
                            <a:srgbClr val="000000"/>
                          </a:solidFill>
                          <a:effectLst/>
                          <a:latin typeface="Calibri" panose="020F0502020204030204" pitchFamily="34" charset="0"/>
                        </a:rPr>
                        <a:t>HE21</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a:noFill/>
                    </a:lnT>
                    <a:lnB>
                      <a:noFill/>
                    </a:lnB>
                    <a:solidFill>
                      <a:srgbClr val="D9E1F2"/>
                    </a:solidFill>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r>
              <a:tr h="181306">
                <a:tc>
                  <a:txBody>
                    <a:bodyPr/>
                    <a:lstStyle/>
                    <a:p>
                      <a:pPr algn="l" fontAlgn="b"/>
                      <a:r>
                        <a:rPr lang="en-US" sz="1000" b="0" i="0" u="none" strike="noStrike">
                          <a:solidFill>
                            <a:srgbClr val="000000"/>
                          </a:solidFill>
                          <a:effectLst/>
                          <a:latin typeface="Calibri" panose="020F0502020204030204" pitchFamily="34" charset="0"/>
                        </a:rPr>
                        <a:t>HE22</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a:noFill/>
                    </a:lnT>
                    <a:lnB>
                      <a:noFill/>
                    </a:lnB>
                    <a:solidFill>
                      <a:srgbClr val="D9E1F2"/>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w="6350" cap="flat" cmpd="sng" algn="ctr">
                      <a:solidFill>
                        <a:srgbClr val="B2B2B2"/>
                      </a:solidFill>
                      <a:prstDash val="solid"/>
                      <a:round/>
                      <a:headEnd type="none" w="med" len="med"/>
                      <a:tailEnd type="none" w="med" len="med"/>
                    </a:lnL>
                    <a:lnR>
                      <a:noFill/>
                    </a:lnR>
                    <a:lnT w="6350" cap="flat" cmpd="sng" algn="ctr">
                      <a:solidFill>
                        <a:srgbClr val="B2B2B2"/>
                      </a:solidFill>
                      <a:prstDash val="solid"/>
                      <a:round/>
                      <a:headEnd type="none" w="med" len="med"/>
                      <a:tailEnd type="none" w="med" len="med"/>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HE23</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HE24</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dirty="0">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bl>
          </a:graphicData>
        </a:graphic>
      </p:graphicFrame>
      <p:sp>
        <p:nvSpPr>
          <p:cNvPr id="10" name="Rectangle 9"/>
          <p:cNvSpPr/>
          <p:nvPr/>
        </p:nvSpPr>
        <p:spPr>
          <a:xfrm>
            <a:off x="6019799" y="876300"/>
            <a:ext cx="1133475" cy="368300"/>
          </a:xfrm>
          <a:prstGeom prst="rect">
            <a:avLst/>
          </a:prstGeom>
        </p:spPr>
        <p:txBody>
          <a:bodyPr wrap="none">
            <a:spAutoFit/>
          </a:bodyPr>
          <a:lstStyle/>
          <a:p>
            <a:r>
              <a:rPr lang="en-US" dirty="0">
                <a:solidFill>
                  <a:srgbClr val="000000"/>
                </a:solidFill>
                <a:latin typeface="Calibri" panose="020F0502020204030204" pitchFamily="34" charset="0"/>
              </a:rPr>
              <a:t>Weekend</a:t>
            </a:r>
            <a:r>
              <a:rPr lang="en-US" dirty="0"/>
              <a:t> </a:t>
            </a:r>
          </a:p>
        </p:txBody>
      </p:sp>
      <p:graphicFrame>
        <p:nvGraphicFramePr>
          <p:cNvPr id="11" name="Table 10"/>
          <p:cNvGraphicFramePr>
            <a:graphicFrameLocks noGrp="1"/>
          </p:cNvGraphicFramePr>
          <p:nvPr>
            <p:extLst>
              <p:ext uri="{D42A27DB-BD31-4B8C-83A1-F6EECF244321}">
                <p14:modId xmlns:p14="http://schemas.microsoft.com/office/powerpoint/2010/main" val="402393280"/>
              </p:ext>
            </p:extLst>
          </p:nvPr>
        </p:nvGraphicFramePr>
        <p:xfrm>
          <a:off x="5075656" y="1422400"/>
          <a:ext cx="3021762" cy="4351344"/>
        </p:xfrm>
        <a:graphic>
          <a:graphicData uri="http://schemas.openxmlformats.org/drawingml/2006/table">
            <a:tbl>
              <a:tblPr/>
              <a:tblGrid>
                <a:gridCol w="579020"/>
                <a:gridCol w="1329937"/>
                <a:gridCol w="1112805"/>
              </a:tblGrid>
              <a:tr h="181306">
                <a:tc>
                  <a:txBody>
                    <a:bodyPr/>
                    <a:lstStyle/>
                    <a:p>
                      <a:pPr algn="l" fontAlgn="b"/>
                      <a:r>
                        <a:rPr lang="en-US" sz="1000" b="0" i="0" u="none" strike="noStrike">
                          <a:solidFill>
                            <a:srgbClr val="000000"/>
                          </a:solidFill>
                          <a:effectLst/>
                          <a:latin typeface="Calibri" panose="020F0502020204030204" pitchFamily="34" charset="0"/>
                        </a:rPr>
                        <a:t>HE01</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HE02</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HE03</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HE04</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HE05</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HE06</a:t>
                      </a:r>
                    </a:p>
                  </a:txBody>
                  <a:tcPr marL="9065" marR="9065" marT="9065" marB="0" anchor="b">
                    <a:lnL>
                      <a:noFill/>
                    </a:lnL>
                    <a:lnR>
                      <a:noFill/>
                    </a:lnR>
                    <a:lnT>
                      <a:noFill/>
                    </a:lnT>
                    <a:lnB>
                      <a:noFill/>
                    </a:lnB>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a:noFill/>
                    </a:lnL>
                    <a:lnR>
                      <a:noFill/>
                    </a:lnR>
                    <a:lnT>
                      <a:noFill/>
                    </a:lnT>
                    <a:lnB>
                      <a:noFill/>
                    </a:lnB>
                    <a:solidFill>
                      <a:srgbClr val="D0CECE"/>
                    </a:solidFill>
                  </a:tcPr>
                </a:tc>
              </a:tr>
              <a:tr h="181306">
                <a:tc>
                  <a:txBody>
                    <a:bodyPr/>
                    <a:lstStyle/>
                    <a:p>
                      <a:pPr algn="l" fontAlgn="b"/>
                      <a:r>
                        <a:rPr lang="en-US" sz="1000" b="0" i="0" u="none" strike="noStrike">
                          <a:solidFill>
                            <a:srgbClr val="000000"/>
                          </a:solidFill>
                          <a:effectLst/>
                          <a:latin typeface="Calibri" panose="020F0502020204030204" pitchFamily="34" charset="0"/>
                        </a:rPr>
                        <a:t>HE07</a:t>
                      </a:r>
                    </a:p>
                  </a:txBody>
                  <a:tcPr marL="9065" marR="9065" marT="9065" marB="0" anchor="b">
                    <a:lnL>
                      <a:noFill/>
                    </a:lnL>
                    <a:lnR>
                      <a:noFill/>
                    </a:lnR>
                    <a:lnT>
                      <a:noFill/>
                    </a:lnT>
                    <a:lnB>
                      <a:noFill/>
                    </a:lnB>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a:noFill/>
                    </a:lnL>
                    <a:lnR>
                      <a:noFill/>
                    </a:lnR>
                    <a:lnT>
                      <a:noFill/>
                    </a:lnT>
                    <a:lnB>
                      <a:noFill/>
                    </a:lnB>
                    <a:solidFill>
                      <a:srgbClr val="D0CECE"/>
                    </a:solidFill>
                  </a:tcPr>
                </a:tc>
              </a:tr>
              <a:tr h="181306">
                <a:tc>
                  <a:txBody>
                    <a:bodyPr/>
                    <a:lstStyle/>
                    <a:p>
                      <a:pPr algn="l" fontAlgn="b"/>
                      <a:r>
                        <a:rPr lang="en-US" sz="1000" b="0" i="0" u="none" strike="noStrike">
                          <a:solidFill>
                            <a:srgbClr val="000000"/>
                          </a:solidFill>
                          <a:effectLst/>
                          <a:latin typeface="Calibri" panose="020F0502020204030204" pitchFamily="34" charset="0"/>
                        </a:rPr>
                        <a:t>HE08</a:t>
                      </a:r>
                    </a:p>
                  </a:txBody>
                  <a:tcPr marL="9065" marR="9065" marT="9065" marB="0" anchor="b">
                    <a:lnL>
                      <a:noFill/>
                    </a:lnL>
                    <a:lnR>
                      <a:noFill/>
                    </a:lnR>
                    <a:lnT>
                      <a:noFill/>
                    </a:lnT>
                    <a:lnB>
                      <a:noFill/>
                    </a:lnB>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a:noFill/>
                    </a:lnL>
                    <a:lnR>
                      <a:noFill/>
                    </a:lnR>
                    <a:lnT>
                      <a:noFill/>
                    </a:lnT>
                    <a:lnB>
                      <a:noFill/>
                    </a:lnB>
                    <a:solidFill>
                      <a:srgbClr val="D0CECE"/>
                    </a:solidFill>
                  </a:tcPr>
                </a:tc>
              </a:tr>
              <a:tr h="181306">
                <a:tc>
                  <a:txBody>
                    <a:bodyPr/>
                    <a:lstStyle/>
                    <a:p>
                      <a:pPr algn="l" fontAlgn="b"/>
                      <a:r>
                        <a:rPr lang="en-US" sz="1000" b="0" i="0" u="none" strike="noStrike">
                          <a:solidFill>
                            <a:srgbClr val="000000"/>
                          </a:solidFill>
                          <a:effectLst/>
                          <a:latin typeface="Calibri" panose="020F0502020204030204" pitchFamily="34" charset="0"/>
                        </a:rPr>
                        <a:t>HE09</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a:noFill/>
                    </a:lnL>
                    <a:lnR>
                      <a:noFill/>
                    </a:lnR>
                    <a:lnT>
                      <a:noFill/>
                    </a:lnT>
                    <a:lnB>
                      <a:noFill/>
                    </a:lnB>
                    <a:solidFill>
                      <a:srgbClr val="D0CECE"/>
                    </a:solidFill>
                  </a:tcPr>
                </a:tc>
              </a:tr>
              <a:tr h="181306">
                <a:tc>
                  <a:txBody>
                    <a:bodyPr/>
                    <a:lstStyle/>
                    <a:p>
                      <a:pPr algn="l" fontAlgn="b"/>
                      <a:r>
                        <a:rPr lang="en-US" sz="1000" b="0" i="0" u="none" strike="noStrike">
                          <a:solidFill>
                            <a:srgbClr val="000000"/>
                          </a:solidFill>
                          <a:effectLst/>
                          <a:latin typeface="Calibri" panose="020F0502020204030204" pitchFamily="34" charset="0"/>
                        </a:rPr>
                        <a:t>HE10</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HE11</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HE12</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HE13</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w="6350" cap="flat" cmpd="sng" algn="ctr">
                      <a:solidFill>
                        <a:srgbClr val="B2B2B2"/>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HE14</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w="6350" cap="flat" cmpd="sng" algn="ctr">
                      <a:solidFill>
                        <a:srgbClr val="B2B2B2"/>
                      </a:solidFill>
                      <a:prstDash val="solid"/>
                      <a:round/>
                      <a:headEnd type="none" w="med" len="med"/>
                      <a:tailEnd type="none" w="med" len="med"/>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HE15</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w="6350" cap="flat" cmpd="sng" algn="ctr">
                      <a:solidFill>
                        <a:srgbClr val="B2B2B2"/>
                      </a:solidFill>
                      <a:prstDash val="solid"/>
                      <a:round/>
                      <a:headEnd type="none" w="med" len="med"/>
                      <a:tailEnd type="none" w="med" len="med"/>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HE16</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r>
                        <a:rPr lang="en-US" sz="1000" b="0" i="0" u="none" strike="noStrike">
                          <a:solidFill>
                            <a:srgbClr val="000000"/>
                          </a:solidFill>
                          <a:effectLst/>
                          <a:latin typeface="Calibri" panose="020F0502020204030204" pitchFamily="34" charset="0"/>
                        </a:rPr>
                        <a:t>Time Period 6*</a:t>
                      </a:r>
                    </a:p>
                  </a:txBody>
                  <a:tcPr marL="9065" marR="9065" marT="9065" marB="0" anchor="b">
                    <a:lnL w="6350" cap="flat" cmpd="sng" algn="ctr">
                      <a:solidFill>
                        <a:srgbClr val="B2B2B2"/>
                      </a:solidFill>
                      <a:prstDash val="solid"/>
                      <a:round/>
                      <a:headEnd type="none" w="med" len="med"/>
                      <a:tailEnd type="none" w="med" len="med"/>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HE17</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c>
                  <a:txBody>
                    <a:bodyPr/>
                    <a:lstStyle/>
                    <a:p>
                      <a:pPr algn="l" fontAlgn="b"/>
                      <a:r>
                        <a:rPr lang="en-US" sz="1000" b="0" i="0" u="none" strike="noStrike">
                          <a:solidFill>
                            <a:srgbClr val="000000"/>
                          </a:solidFill>
                          <a:effectLst/>
                          <a:latin typeface="Calibri" panose="020F0502020204030204" pitchFamily="34" charset="0"/>
                        </a:rPr>
                        <a:t>Time Period 6*</a:t>
                      </a:r>
                    </a:p>
                  </a:txBody>
                  <a:tcPr marL="9065" marR="9065" marT="9065" marB="0" anchor="b">
                    <a:lnL w="6350" cap="flat" cmpd="sng" algn="ctr">
                      <a:solidFill>
                        <a:srgbClr val="B2B2B2"/>
                      </a:solidFill>
                      <a:prstDash val="solid"/>
                      <a:round/>
                      <a:headEnd type="none" w="med" len="med"/>
                      <a:tailEnd type="none" w="med" len="med"/>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HE18</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c>
                  <a:txBody>
                    <a:bodyPr/>
                    <a:lstStyle/>
                    <a:p>
                      <a:pPr algn="l" fontAlgn="b"/>
                      <a:r>
                        <a:rPr lang="en-US" sz="1000" b="0" i="0" u="none" strike="noStrike">
                          <a:solidFill>
                            <a:srgbClr val="000000"/>
                          </a:solidFill>
                          <a:effectLst/>
                          <a:latin typeface="Calibri" panose="020F0502020204030204" pitchFamily="34" charset="0"/>
                        </a:rPr>
                        <a:t>Time Period 6*</a:t>
                      </a:r>
                    </a:p>
                  </a:txBody>
                  <a:tcPr marL="9065" marR="9065" marT="9065" marB="0" anchor="b">
                    <a:lnL w="6350" cap="flat" cmpd="sng" algn="ctr">
                      <a:solidFill>
                        <a:srgbClr val="B2B2B2"/>
                      </a:solidFill>
                      <a:prstDash val="solid"/>
                      <a:round/>
                      <a:headEnd type="none" w="med" len="med"/>
                      <a:tailEnd type="none" w="med" len="med"/>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HE19</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c>
                  <a:txBody>
                    <a:bodyPr/>
                    <a:lstStyle/>
                    <a:p>
                      <a:pPr algn="l" fontAlgn="b"/>
                      <a:r>
                        <a:rPr lang="en-US" sz="1000" b="0" i="0" u="none" strike="noStrike">
                          <a:solidFill>
                            <a:srgbClr val="000000"/>
                          </a:solidFill>
                          <a:effectLst/>
                          <a:latin typeface="Calibri" panose="020F0502020204030204" pitchFamily="34" charset="0"/>
                        </a:rPr>
                        <a:t>Time Period 6*</a:t>
                      </a:r>
                    </a:p>
                  </a:txBody>
                  <a:tcPr marL="9065" marR="9065" marT="9065" marB="0" anchor="b">
                    <a:lnL w="6350" cap="flat" cmpd="sng" algn="ctr">
                      <a:solidFill>
                        <a:srgbClr val="B2B2B2"/>
                      </a:solidFill>
                      <a:prstDash val="solid"/>
                      <a:round/>
                      <a:headEnd type="none" w="med" len="med"/>
                      <a:tailEnd type="none" w="med" len="med"/>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HE20</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a:noFill/>
                    </a:lnB>
                    <a:solidFill>
                      <a:srgbClr val="D9E1F2"/>
                    </a:solidFill>
                  </a:tcPr>
                </a:tc>
                <a:tc>
                  <a:txBody>
                    <a:bodyPr/>
                    <a:lstStyle/>
                    <a:p>
                      <a:pPr algn="l" fontAlgn="b"/>
                      <a:r>
                        <a:rPr lang="en-US" sz="1000" b="0" i="0" u="none" strike="noStrike">
                          <a:solidFill>
                            <a:srgbClr val="000000"/>
                          </a:solidFill>
                          <a:effectLst/>
                          <a:latin typeface="Calibri" panose="020F0502020204030204" pitchFamily="34" charset="0"/>
                        </a:rPr>
                        <a:t>Time Period 6*</a:t>
                      </a:r>
                    </a:p>
                  </a:txBody>
                  <a:tcPr marL="9065" marR="9065" marT="9065" marB="0" anchor="b">
                    <a:lnL w="6350" cap="flat" cmpd="sng" algn="ctr">
                      <a:solidFill>
                        <a:srgbClr val="B2B2B2"/>
                      </a:solidFill>
                      <a:prstDash val="solid"/>
                      <a:round/>
                      <a:headEnd type="none" w="med" len="med"/>
                      <a:tailEnd type="none" w="med" len="med"/>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HE21</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a:noFill/>
                    </a:lnT>
                    <a:lnB>
                      <a:noFill/>
                    </a:lnB>
                    <a:solidFill>
                      <a:srgbClr val="D9E1F2"/>
                    </a:solidFill>
                  </a:tcPr>
                </a:tc>
                <a:tc>
                  <a:txBody>
                    <a:bodyPr/>
                    <a:lstStyle/>
                    <a:p>
                      <a:pPr algn="l" fontAlgn="b"/>
                      <a:r>
                        <a:rPr lang="en-US" sz="1000" b="0" i="0" u="none" strike="noStrike">
                          <a:solidFill>
                            <a:srgbClr val="000000"/>
                          </a:solidFill>
                          <a:effectLst/>
                          <a:latin typeface="Calibri" panose="020F0502020204030204" pitchFamily="34" charset="0"/>
                        </a:rPr>
                        <a:t>Time Period 6*</a:t>
                      </a:r>
                    </a:p>
                  </a:txBody>
                  <a:tcPr marL="9065" marR="9065" marT="9065" marB="0" anchor="b">
                    <a:lnL w="6350" cap="flat" cmpd="sng" algn="ctr">
                      <a:solidFill>
                        <a:srgbClr val="B2B2B2"/>
                      </a:solidFill>
                      <a:prstDash val="solid"/>
                      <a:round/>
                      <a:headEnd type="none" w="med" len="med"/>
                      <a:tailEnd type="none" w="med" len="med"/>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HE22</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a:noFill/>
                    </a:lnT>
                    <a:lnB>
                      <a:noFill/>
                    </a:lnB>
                    <a:solidFill>
                      <a:srgbClr val="D9E1F2"/>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w="6350" cap="flat" cmpd="sng" algn="ctr">
                      <a:solidFill>
                        <a:srgbClr val="B2B2B2"/>
                      </a:solidFill>
                      <a:prstDash val="solid"/>
                      <a:round/>
                      <a:headEnd type="none" w="med" len="med"/>
                      <a:tailEnd type="none" w="med" len="med"/>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HE23</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HE24</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dirty="0">
                          <a:solidFill>
                            <a:srgbClr val="006100"/>
                          </a:solidFill>
                          <a:effectLst/>
                          <a:latin typeface="Calibri" panose="020F0502020204030204" pitchFamily="34" charset="0"/>
                        </a:rPr>
                        <a:t>Time Period 7*</a:t>
                      </a:r>
                    </a:p>
                  </a:txBody>
                  <a:tcPr marL="9065" marR="9065" marT="9065" marB="0" anchor="b">
                    <a:lnL>
                      <a:noFill/>
                    </a:lnL>
                    <a:lnR>
                      <a:noFill/>
                    </a:lnR>
                    <a:lnT>
                      <a:noFill/>
                    </a:lnT>
                    <a:lnB>
                      <a:noFill/>
                    </a:lnB>
                    <a:solidFill>
                      <a:srgbClr val="E2EFDA"/>
                    </a:solidFill>
                  </a:tcPr>
                </a:tc>
              </a:tr>
            </a:tbl>
          </a:graphicData>
        </a:graphic>
      </p:graphicFrame>
    </p:spTree>
    <p:extLst>
      <p:ext uri="{BB962C8B-B14F-4D97-AF65-F5344CB8AC3E}">
        <p14:creationId xmlns:p14="http://schemas.microsoft.com/office/powerpoint/2010/main" val="186989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Load Ramp Risk Factor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7" name="Picture 6"/>
          <p:cNvPicPr>
            <a:picLocks noChangeAspect="1"/>
          </p:cNvPicPr>
          <p:nvPr/>
        </p:nvPicPr>
        <p:blipFill>
          <a:blip r:embed="rId2"/>
          <a:stretch>
            <a:fillRect/>
          </a:stretch>
        </p:blipFill>
        <p:spPr>
          <a:xfrm>
            <a:off x="1049502" y="762630"/>
            <a:ext cx="7121195" cy="5342491"/>
          </a:xfrm>
          <a:prstGeom prst="rect">
            <a:avLst/>
          </a:prstGeom>
        </p:spPr>
      </p:pic>
    </p:spTree>
    <p:extLst>
      <p:ext uri="{BB962C8B-B14F-4D97-AF65-F5344CB8AC3E}">
        <p14:creationId xmlns:p14="http://schemas.microsoft.com/office/powerpoint/2010/main" val="399323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Load Profile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6" name="Picture 5"/>
          <p:cNvPicPr preferRelativeResize="0">
            <a:picLocks/>
          </p:cNvPicPr>
          <p:nvPr/>
        </p:nvPicPr>
        <p:blipFill>
          <a:blip r:embed="rId2"/>
          <a:stretch>
            <a:fillRect/>
          </a:stretch>
        </p:blipFill>
        <p:spPr>
          <a:xfrm>
            <a:off x="177329" y="609600"/>
            <a:ext cx="4114800" cy="2834640"/>
          </a:xfrm>
          <a:prstGeom prst="rect">
            <a:avLst/>
          </a:prstGeom>
        </p:spPr>
      </p:pic>
      <p:pic>
        <p:nvPicPr>
          <p:cNvPr id="7" name="Picture 6"/>
          <p:cNvPicPr preferRelativeResize="0">
            <a:picLocks/>
          </p:cNvPicPr>
          <p:nvPr/>
        </p:nvPicPr>
        <p:blipFill>
          <a:blip r:embed="rId3"/>
          <a:stretch>
            <a:fillRect/>
          </a:stretch>
        </p:blipFill>
        <p:spPr>
          <a:xfrm>
            <a:off x="4508264" y="685800"/>
            <a:ext cx="4114800" cy="2834640"/>
          </a:xfrm>
          <a:prstGeom prst="rect">
            <a:avLst/>
          </a:prstGeom>
        </p:spPr>
      </p:pic>
      <p:pic>
        <p:nvPicPr>
          <p:cNvPr id="8" name="Picture 7"/>
          <p:cNvPicPr preferRelativeResize="0">
            <a:picLocks/>
          </p:cNvPicPr>
          <p:nvPr/>
        </p:nvPicPr>
        <p:blipFill>
          <a:blip r:embed="rId4"/>
          <a:stretch>
            <a:fillRect/>
          </a:stretch>
        </p:blipFill>
        <p:spPr>
          <a:xfrm>
            <a:off x="170401" y="3594765"/>
            <a:ext cx="4114800" cy="2834640"/>
          </a:xfrm>
          <a:prstGeom prst="rect">
            <a:avLst/>
          </a:prstGeom>
        </p:spPr>
      </p:pic>
      <p:pic>
        <p:nvPicPr>
          <p:cNvPr id="9" name="Picture 8"/>
          <p:cNvPicPr preferRelativeResize="0">
            <a:picLocks/>
          </p:cNvPicPr>
          <p:nvPr/>
        </p:nvPicPr>
        <p:blipFill>
          <a:blip r:embed="rId5"/>
          <a:stretch>
            <a:fillRect/>
          </a:stretch>
        </p:blipFill>
        <p:spPr>
          <a:xfrm>
            <a:off x="4610100" y="3548807"/>
            <a:ext cx="4114800" cy="2834640"/>
          </a:xfrm>
          <a:prstGeom prst="rect">
            <a:avLst/>
          </a:prstGeom>
        </p:spPr>
      </p:pic>
    </p:spTree>
    <p:extLst>
      <p:ext uri="{BB962C8B-B14F-4D97-AF65-F5344CB8AC3E}">
        <p14:creationId xmlns:p14="http://schemas.microsoft.com/office/powerpoint/2010/main" val="385954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Questions?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349098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noChangeAspect="1"/>
          </p:cNvGraphicFramePr>
          <p:nvPr>
            <p:extLst/>
          </p:nvPr>
        </p:nvGraphicFramePr>
        <p:xfrm>
          <a:off x="381000" y="774550"/>
          <a:ext cx="8326120" cy="49078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243682"/>
            <a:ext cx="8458200" cy="365918"/>
          </a:xfrm>
        </p:spPr>
        <p:txBody>
          <a:bodyPr/>
          <a:lstStyle/>
          <a:p>
            <a:r>
              <a:rPr lang="en-US" dirty="0" smtClean="0"/>
              <a:t>Wind </a:t>
            </a:r>
            <a:r>
              <a:rPr lang="en-US" dirty="0"/>
              <a:t>Generation Capacity </a:t>
            </a:r>
            <a:r>
              <a:rPr lang="en-US" dirty="0" smtClean="0"/>
              <a:t>– October 2018</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
        <p:nvSpPr>
          <p:cNvPr id="12" name="Rectangle 11"/>
          <p:cNvSpPr/>
          <p:nvPr/>
        </p:nvSpPr>
        <p:spPr>
          <a:xfrm>
            <a:off x="206374" y="5638800"/>
            <a:ext cx="8731251" cy="738664"/>
          </a:xfrm>
          <a:prstGeom prst="rect">
            <a:avLst/>
          </a:prstGeom>
        </p:spPr>
        <p:txBody>
          <a:bodyPr wrap="square">
            <a:spAutoFit/>
          </a:bodyPr>
          <a:lstStyle/>
          <a:p>
            <a:r>
              <a:rPr lang="en-US" sz="750" dirty="0"/>
              <a:t>The data presented here is based upon the latest registration data provided to ERCOT by the resource owners and can change without notice. Any capacity changes will be reflected in current and subsequent years' totals. Scheduling delays will also be reflected in the planned projects as that information is received. This chart reflects planned units in the calendar year of submission rather than installations by peak of year shown</a:t>
            </a:r>
            <a:r>
              <a:rPr lang="en-US" sz="800" dirty="0"/>
              <a:t>.</a:t>
            </a:r>
            <a:br>
              <a:rPr lang="en-US" sz="800" dirty="0"/>
            </a:br>
            <a:r>
              <a:rPr lang="en-US" sz="400" dirty="0"/>
              <a:t/>
            </a:r>
            <a:br>
              <a:rPr lang="en-US" sz="400" dirty="0"/>
            </a:br>
            <a:r>
              <a:rPr lang="en-US" sz="750" dirty="0"/>
              <a:t>Financial security posted for funding interconnection facilities does not include CREZ security deposits, which are refunded to the Interconnecting Entity when an IA is signed</a:t>
            </a:r>
            <a:r>
              <a:rPr lang="en-US" sz="750" dirty="0" smtClean="0"/>
              <a:t>.</a:t>
            </a:r>
          </a:p>
          <a:p>
            <a:pPr algn="r"/>
            <a:r>
              <a:rPr lang="en-US" sz="750" dirty="0" smtClean="0"/>
              <a:t>As of October 31, 2018</a:t>
            </a:r>
            <a:endParaRPr lang="en-US" sz="750" dirty="0"/>
          </a:p>
        </p:txBody>
      </p:sp>
      <p:sp>
        <p:nvSpPr>
          <p:cNvPr id="8" name="TextBox 7"/>
          <p:cNvSpPr txBox="1"/>
          <p:nvPr/>
        </p:nvSpPr>
        <p:spPr>
          <a:xfrm>
            <a:off x="1343125" y="1447800"/>
            <a:ext cx="3457475" cy="1482457"/>
          </a:xfrm>
          <a:prstGeom prst="rect">
            <a:avLst/>
          </a:prstGeom>
          <a:solidFill>
            <a:schemeClr val="tx2">
              <a:lumMod val="20000"/>
              <a:lumOff val="80000"/>
            </a:schemeClr>
          </a:solidFill>
        </p:spPr>
        <p:txBody>
          <a:bodyPr wrap="square" rtlCol="0">
            <a:spAutoFit/>
          </a:bodyPr>
          <a:lstStyle/>
          <a:p>
            <a:pPr marL="182880" indent="-125413">
              <a:spcAft>
                <a:spcPts val="400"/>
              </a:spcAft>
              <a:buFont typeface="Arial" pitchFamily="34" charset="0"/>
              <a:buChar char="•"/>
            </a:pPr>
            <a:r>
              <a:rPr lang="en-US" sz="1100" dirty="0" smtClean="0">
                <a:solidFill>
                  <a:schemeClr val="tx2"/>
                </a:solidFill>
              </a:rPr>
              <a:t>Steady growth continues, with some spikes.</a:t>
            </a:r>
          </a:p>
          <a:p>
            <a:pPr marL="182880" indent="-125413">
              <a:spcAft>
                <a:spcPts val="400"/>
              </a:spcAft>
              <a:buFont typeface="Arial" pitchFamily="34" charset="0"/>
              <a:buChar char="•"/>
            </a:pPr>
            <a:r>
              <a:rPr lang="en-US" sz="1100" dirty="0" smtClean="0">
                <a:solidFill>
                  <a:schemeClr val="tx2"/>
                </a:solidFill>
              </a:rPr>
              <a:t>Largest annual increase: 3,294 MW in 2015 </a:t>
            </a:r>
            <a:br>
              <a:rPr lang="en-US" sz="1100" dirty="0" smtClean="0">
                <a:solidFill>
                  <a:schemeClr val="tx2"/>
                </a:solidFill>
              </a:rPr>
            </a:br>
            <a:r>
              <a:rPr lang="en-US" sz="1100" dirty="0" smtClean="0">
                <a:solidFill>
                  <a:schemeClr val="tx2"/>
                </a:solidFill>
              </a:rPr>
              <a:t>(A close second: 3,220 MW in 2008)</a:t>
            </a:r>
          </a:p>
          <a:p>
            <a:pPr marL="182880" indent="-125413">
              <a:spcAft>
                <a:spcPts val="400"/>
              </a:spcAft>
              <a:buFont typeface="Arial" pitchFamily="34" charset="0"/>
              <a:buChar char="•"/>
            </a:pPr>
            <a:r>
              <a:rPr lang="en-US" sz="1100" dirty="0" smtClean="0">
                <a:solidFill>
                  <a:schemeClr val="tx2"/>
                </a:solidFill>
              </a:rPr>
              <a:t>Incentives, uncertainty and other factors affect construction decisions and schedules.</a:t>
            </a:r>
          </a:p>
          <a:p>
            <a:pPr marL="182880" indent="-125413">
              <a:spcAft>
                <a:spcPts val="400"/>
              </a:spcAft>
              <a:buFont typeface="Arial" pitchFamily="34" charset="0"/>
              <a:buChar char="•"/>
            </a:pPr>
            <a:r>
              <a:rPr lang="en-US" sz="1100" dirty="0" smtClean="0">
                <a:solidFill>
                  <a:schemeClr val="tx2"/>
                </a:solidFill>
              </a:rPr>
              <a:t>Not all planned projects will get built.</a:t>
            </a:r>
          </a:p>
          <a:p>
            <a:pPr marL="182880" indent="-125413">
              <a:spcAft>
                <a:spcPts val="400"/>
              </a:spcAft>
              <a:buFont typeface="Arial" pitchFamily="34" charset="0"/>
              <a:buChar char="•"/>
            </a:pPr>
            <a:r>
              <a:rPr lang="en-US" sz="1100" dirty="0" smtClean="0">
                <a:solidFill>
                  <a:schemeClr val="tx2"/>
                </a:solidFill>
              </a:rPr>
              <a:t>Texas continues to lead U.S. in wind capacity.</a:t>
            </a:r>
          </a:p>
        </p:txBody>
      </p:sp>
      <p:sp>
        <p:nvSpPr>
          <p:cNvPr id="9" name="Left Brace 8"/>
          <p:cNvSpPr/>
          <p:nvPr/>
        </p:nvSpPr>
        <p:spPr>
          <a:xfrm rot="5400000">
            <a:off x="7610529" y="-206578"/>
            <a:ext cx="115462" cy="2077720"/>
          </a:xfrm>
          <a:prstGeom prst="leftBrace">
            <a:avLst>
              <a:gd name="adj1" fmla="val 29503"/>
              <a:gd name="adj2" fmla="val 50000"/>
            </a:avLst>
          </a:pr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727007" y="324723"/>
            <a:ext cx="1905250" cy="461665"/>
          </a:xfrm>
          <a:prstGeom prst="rect">
            <a:avLst/>
          </a:prstGeom>
          <a:noFill/>
        </p:spPr>
        <p:txBody>
          <a:bodyPr wrap="square" rtlCol="0">
            <a:spAutoFit/>
          </a:bodyPr>
          <a:lstStyle/>
          <a:p>
            <a:pPr algn="ctr"/>
            <a:r>
              <a:rPr lang="en-US" sz="1200" b="1" i="1" dirty="0" smtClean="0">
                <a:solidFill>
                  <a:schemeClr val="tx2"/>
                </a:solidFill>
              </a:rPr>
              <a:t>Future outcomes uncertain</a:t>
            </a:r>
            <a:endParaRPr lang="en-US" sz="1200" b="1" i="1" dirty="0">
              <a:solidFill>
                <a:schemeClr val="tx2"/>
              </a:solidFill>
            </a:endParaRPr>
          </a:p>
        </p:txBody>
      </p:sp>
      <p:pic>
        <p:nvPicPr>
          <p:cNvPr id="5" name="Picture 4"/>
          <p:cNvPicPr>
            <a:picLocks noChangeAspect="1"/>
          </p:cNvPicPr>
          <p:nvPr/>
        </p:nvPicPr>
        <p:blipFill rotWithShape="1">
          <a:blip r:embed="rId4"/>
          <a:srcRect t="18411"/>
          <a:stretch/>
        </p:blipFill>
        <p:spPr>
          <a:xfrm>
            <a:off x="1219200" y="1069401"/>
            <a:ext cx="5867400" cy="331653"/>
          </a:xfrm>
          <a:prstGeom prst="rect">
            <a:avLst/>
          </a:prstGeom>
        </p:spPr>
      </p:pic>
    </p:spTree>
    <p:extLst>
      <p:ext uri="{BB962C8B-B14F-4D97-AF65-F5344CB8AC3E}">
        <p14:creationId xmlns:p14="http://schemas.microsoft.com/office/powerpoint/2010/main" val="2033831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nvPr>
        </p:nvGraphicFramePr>
        <p:xfrm>
          <a:off x="173255" y="569267"/>
          <a:ext cx="8686800" cy="587959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1000" y="243682"/>
            <a:ext cx="8458200" cy="365918"/>
          </a:xfrm>
        </p:spPr>
        <p:txBody>
          <a:bodyPr/>
          <a:lstStyle/>
          <a:p>
            <a:r>
              <a:rPr lang="en-US" sz="2200" dirty="0" smtClean="0"/>
              <a:t>Utility Scale Solar Generation Capacity – October 2018</a:t>
            </a: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66" name="Rectangle 65"/>
          <p:cNvSpPr/>
          <p:nvPr/>
        </p:nvSpPr>
        <p:spPr>
          <a:xfrm>
            <a:off x="381000" y="5853150"/>
            <a:ext cx="8458200" cy="553998"/>
          </a:xfrm>
          <a:prstGeom prst="rect">
            <a:avLst/>
          </a:prstGeom>
        </p:spPr>
        <p:txBody>
          <a:bodyPr wrap="square">
            <a:spAutoFit/>
          </a:bodyPr>
          <a:lstStyle/>
          <a:p>
            <a:r>
              <a:rPr lang="en-US" sz="750" dirty="0">
                <a:solidFill>
                  <a:srgbClr val="5B6770"/>
                </a:solidFill>
              </a:rPr>
              <a:t>The data presented here is based upon the latest registration data provided to ERCOT by the resource owners and can change without notice. Any capacity changes will be reflected in current and subsequent years' totals. Scheduling delays will also be reflected in the planned projects as that information is received.  This chart reflects planned units in the calendar year of submission rather than installations by peak of year shown</a:t>
            </a:r>
            <a:r>
              <a:rPr lang="en-US" sz="750" dirty="0" smtClean="0">
                <a:solidFill>
                  <a:srgbClr val="5B6770"/>
                </a:solidFill>
              </a:rPr>
              <a:t>.						                             </a:t>
            </a:r>
          </a:p>
          <a:p>
            <a:r>
              <a:rPr lang="en-US" sz="750" dirty="0">
                <a:solidFill>
                  <a:srgbClr val="5B6770"/>
                </a:solidFill>
              </a:rPr>
              <a:t>	</a:t>
            </a:r>
            <a:r>
              <a:rPr lang="en-US" sz="750" dirty="0" smtClean="0">
                <a:solidFill>
                  <a:srgbClr val="5B6770"/>
                </a:solidFill>
              </a:rPr>
              <a:t>						                            As of October 31, 2018</a:t>
            </a:r>
            <a:endParaRPr lang="en-US" sz="750" dirty="0">
              <a:solidFill>
                <a:srgbClr val="5B6770"/>
              </a:solidFill>
            </a:endParaRPr>
          </a:p>
        </p:txBody>
      </p:sp>
    </p:spTree>
    <p:extLst>
      <p:ext uri="{BB962C8B-B14F-4D97-AF65-F5344CB8AC3E}">
        <p14:creationId xmlns:p14="http://schemas.microsoft.com/office/powerpoint/2010/main" val="627448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73B813C5-B896-4665-8CDA-23C23DD459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E9AA12-8AF9-4AA6-90FE-24669859CDF3}">
  <ds:schemaRefs>
    <ds:schemaRef ds:uri="http://schemas.openxmlformats.org/package/2006/metadata/core-properties"/>
    <ds:schemaRef ds:uri="http://purl.org/dc/dcmitype/"/>
    <ds:schemaRef ds:uri="http://purl.org/dc/terms/"/>
    <ds:schemaRef ds:uri="c34af464-7aa1-4edd-9be4-83dffc1cb926"/>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654</TotalTime>
  <Words>618</Words>
  <Application>Microsoft Office PowerPoint</Application>
  <PresentationFormat>On-screen Show (4:3)</PresentationFormat>
  <Paragraphs>179</Paragraphs>
  <Slides>9</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Arial</vt:lpstr>
      <vt:lpstr>Calibri</vt:lpstr>
      <vt:lpstr>1_Custom Design</vt:lpstr>
      <vt:lpstr>Office Theme</vt:lpstr>
      <vt:lpstr>2_Custom Design</vt:lpstr>
      <vt:lpstr>PowerPoint Presentation</vt:lpstr>
      <vt:lpstr>Existing ERS Time Periods </vt:lpstr>
      <vt:lpstr>Proposed ERS Time Periods</vt:lpstr>
      <vt:lpstr>Comparison between Existing and Proposed Time Periods</vt:lpstr>
      <vt:lpstr>Net Load Ramp Risk Factor</vt:lpstr>
      <vt:lpstr>Net Load Profile</vt:lpstr>
      <vt:lpstr>PowerPoint Presentation</vt:lpstr>
      <vt:lpstr>Wind Generation Capacity – October 2018</vt:lpstr>
      <vt:lpstr>Utility Scale Solar Generation Capacity – October 2018</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Du, Pengwei</cp:lastModifiedBy>
  <cp:revision>76</cp:revision>
  <cp:lastPrinted>2016-01-21T20:53:15Z</cp:lastPrinted>
  <dcterms:created xsi:type="dcterms:W3CDTF">2016-01-21T15:20:31Z</dcterms:created>
  <dcterms:modified xsi:type="dcterms:W3CDTF">2018-12-12T22:21:22Z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ies>
</file>