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2"/>
  </p:notesMasterIdLst>
  <p:handoutMasterIdLst>
    <p:handoutMasterId r:id="rId23"/>
  </p:handoutMasterIdLst>
  <p:sldIdLst>
    <p:sldId id="260" r:id="rId6"/>
    <p:sldId id="257" r:id="rId7"/>
    <p:sldId id="311" r:id="rId8"/>
    <p:sldId id="297" r:id="rId9"/>
    <p:sldId id="302" r:id="rId10"/>
    <p:sldId id="298" r:id="rId11"/>
    <p:sldId id="303" r:id="rId12"/>
    <p:sldId id="299" r:id="rId13"/>
    <p:sldId id="312" r:id="rId14"/>
    <p:sldId id="300" r:id="rId15"/>
    <p:sldId id="313" r:id="rId16"/>
    <p:sldId id="301" r:id="rId17"/>
    <p:sldId id="314" r:id="rId18"/>
    <p:sldId id="315" r:id="rId19"/>
    <p:sldId id="316" r:id="rId20"/>
    <p:sldId id="296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5" d="100"/>
          <a:sy n="95" d="100"/>
        </p:scale>
        <p:origin x="300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4540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5626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0845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9406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27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18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996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6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351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65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5163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7196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18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Retail Demand Response Survey Participant Headcounts 2013 - </a:t>
            </a:r>
            <a:r>
              <a:rPr lang="en-US" sz="2000" dirty="0" smtClean="0"/>
              <a:t>2018</a:t>
            </a:r>
            <a:endParaRPr lang="en-US" dirty="0" smtClean="0"/>
          </a:p>
          <a:p>
            <a:endParaRPr lang="en-US" dirty="0"/>
          </a:p>
          <a:p>
            <a:pPr algn="ctr"/>
            <a:r>
              <a:rPr lang="en-US" sz="1600" dirty="0" smtClean="0"/>
              <a:t>Carl L Raish</a:t>
            </a:r>
            <a:endParaRPr lang="en-US" sz="1600" dirty="0"/>
          </a:p>
          <a:p>
            <a:pPr algn="ctr"/>
            <a:r>
              <a:rPr lang="en-US" sz="1600" dirty="0" smtClean="0"/>
              <a:t>Principal Load Profiling and Modeling</a:t>
            </a:r>
            <a:endParaRPr lang="en-US" sz="1600" dirty="0"/>
          </a:p>
          <a:p>
            <a:pPr algn="ctr"/>
            <a:endParaRPr lang="en-US" dirty="0"/>
          </a:p>
          <a:p>
            <a:pPr algn="ctr"/>
            <a:r>
              <a:rPr lang="en-US" sz="1600" dirty="0" smtClean="0"/>
              <a:t>DSWG Meeting – </a:t>
            </a:r>
            <a:r>
              <a:rPr lang="en-US" sz="1600" dirty="0" smtClean="0"/>
              <a:t>December 14, </a:t>
            </a:r>
            <a:r>
              <a:rPr lang="en-US" sz="1600" dirty="0" smtClean="0"/>
              <a:t>2018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Real Time Pricing REP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600200"/>
            <a:ext cx="8229600" cy="2781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08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/>
              <a:t>Real Time Pricing ESIID </a:t>
            </a:r>
            <a:r>
              <a:rPr lang="en-US" altLang="en-US" dirty="0" smtClean="0"/>
              <a:t>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16681" y="762000"/>
            <a:ext cx="1341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39540" y="3429000"/>
            <a:ext cx="1318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219200"/>
            <a:ext cx="8229600" cy="21075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3810000"/>
            <a:ext cx="8229600" cy="203134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114800" y="5908852"/>
            <a:ext cx="42138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40</a:t>
            </a:r>
            <a:r>
              <a:rPr lang="en-US" sz="1600" dirty="0"/>
              <a:t>% ESIID increase 2017 – 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Different Program: 70% to BI, </a:t>
            </a:r>
            <a:r>
              <a:rPr lang="en-US" sz="1600" dirty="0"/>
              <a:t>23% to PR</a:t>
            </a:r>
          </a:p>
        </p:txBody>
      </p:sp>
    </p:spTree>
    <p:extLst>
      <p:ext uri="{BB962C8B-B14F-4D97-AF65-F5344CB8AC3E}">
        <p14:creationId xmlns:p14="http://schemas.microsoft.com/office/powerpoint/2010/main" val="191224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Time Of Use Pricing REP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057400"/>
            <a:ext cx="8229600" cy="2324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20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/>
              <a:t>Time Of Use Pricing </a:t>
            </a:r>
            <a:r>
              <a:rPr lang="en-US" altLang="en-US" dirty="0" smtClean="0"/>
              <a:t>ESIID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16681" y="762000"/>
            <a:ext cx="1341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39540" y="3429000"/>
            <a:ext cx="1318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219200"/>
            <a:ext cx="8191500" cy="20932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490" y="3810000"/>
            <a:ext cx="8191500" cy="209322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434840" y="5892225"/>
            <a:ext cx="3642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16% </a:t>
            </a:r>
            <a:r>
              <a:rPr lang="en-US" sz="1600" dirty="0"/>
              <a:t>ESIID increase 2017 – 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Different Program: 93% to PR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7330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Other DR Program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057400"/>
            <a:ext cx="8229600" cy="2324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48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/>
              <a:t>Other DR Program </a:t>
            </a:r>
            <a:r>
              <a:rPr lang="en-US" altLang="en-US" dirty="0" smtClean="0"/>
              <a:t>ESIID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16681" y="762000"/>
            <a:ext cx="1341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39540" y="3429000"/>
            <a:ext cx="1318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829" y="1295400"/>
            <a:ext cx="8229600" cy="209628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828" y="3810000"/>
            <a:ext cx="8229601" cy="212382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114800" y="5908852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24% </a:t>
            </a:r>
            <a:r>
              <a:rPr lang="en-US" sz="1600" dirty="0"/>
              <a:t>ESIID </a:t>
            </a:r>
            <a:r>
              <a:rPr lang="en-US" sz="1600" dirty="0" smtClean="0"/>
              <a:t>decrease </a:t>
            </a:r>
            <a:r>
              <a:rPr lang="en-US" sz="1600" dirty="0"/>
              <a:t>2017 – 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Different Program: 70% to TOU, 27% </a:t>
            </a:r>
            <a:r>
              <a:rPr lang="en-US" sz="1600" dirty="0"/>
              <a:t>to PR</a:t>
            </a:r>
          </a:p>
        </p:txBody>
      </p:sp>
    </p:spTree>
    <p:extLst>
      <p:ext uri="{BB962C8B-B14F-4D97-AF65-F5344CB8AC3E}">
        <p14:creationId xmlns:p14="http://schemas.microsoft.com/office/powerpoint/2010/main" val="338479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DR Survey Overview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052221"/>
          </a:xfrm>
        </p:spPr>
        <p:txBody>
          <a:bodyPr/>
          <a:lstStyle/>
          <a:p>
            <a:pPr>
              <a:defRPr/>
            </a:pPr>
            <a:r>
              <a:rPr lang="en-US" sz="1800" dirty="0" smtClean="0"/>
              <a:t>Annual surveys of retailer initiated demand response programs 2013 – </a:t>
            </a:r>
            <a:r>
              <a:rPr lang="en-US" sz="1800" dirty="0" smtClean="0"/>
              <a:t>2018.</a:t>
            </a:r>
            <a:endParaRPr lang="en-US" sz="1800" dirty="0" smtClean="0"/>
          </a:p>
          <a:p>
            <a:pPr>
              <a:defRPr/>
            </a:pPr>
            <a:r>
              <a:rPr lang="en-US" sz="1800" dirty="0" smtClean="0"/>
              <a:t>Retailers report to ERCOT on ESIID participation in four demand response categories:</a:t>
            </a:r>
          </a:p>
          <a:p>
            <a:pPr lvl="1">
              <a:defRPr/>
            </a:pPr>
            <a:r>
              <a:rPr lang="en-US" sz="1600" b="1" dirty="0" smtClean="0"/>
              <a:t>Block and Index (BI):   </a:t>
            </a:r>
            <a:r>
              <a:rPr lang="en-US" sz="1600" dirty="0" smtClean="0"/>
              <a:t>fixed </a:t>
            </a:r>
            <a:r>
              <a:rPr lang="en-US" sz="1600" dirty="0"/>
              <a:t>pricing for a defined volume of usage, coupled with pricing indexed to the wholesale market for usage exceeding the block.  Block prices and volumes may vary by time of </a:t>
            </a:r>
            <a:r>
              <a:rPr lang="en-US" sz="1600" dirty="0" smtClean="0"/>
              <a:t>day/week.</a:t>
            </a:r>
          </a:p>
          <a:p>
            <a:pPr lvl="1">
              <a:defRPr/>
            </a:pPr>
            <a:endParaRPr lang="en-US" sz="800" dirty="0"/>
          </a:p>
          <a:p>
            <a:pPr lvl="1">
              <a:defRPr/>
            </a:pPr>
            <a:r>
              <a:rPr lang="en-US" sz="1600" b="1" dirty="0"/>
              <a:t>Other Direct Load Control (OLC):</a:t>
            </a:r>
            <a:r>
              <a:rPr lang="en-US" sz="1600" dirty="0"/>
              <a:t>  contracts that allow the LSE or a third party to control the customer’s load remotely for economic or grid reliability purposes.  Customer incentive is predefined and does not vary based upon the response.</a:t>
            </a:r>
            <a:endParaRPr lang="en-US" altLang="en-US" sz="1600" dirty="0"/>
          </a:p>
          <a:p>
            <a:pPr lvl="1">
              <a:defRPr/>
            </a:pPr>
            <a:endParaRPr lang="en-US" sz="800" dirty="0" smtClean="0"/>
          </a:p>
          <a:p>
            <a:pPr lvl="1">
              <a:defRPr/>
            </a:pPr>
            <a:r>
              <a:rPr lang="en-US" sz="1600" b="1" dirty="0" smtClean="0"/>
              <a:t>Peak Rebates (PR):</a:t>
            </a:r>
            <a:r>
              <a:rPr lang="en-US" sz="1600" dirty="0" smtClean="0"/>
              <a:t>  the </a:t>
            </a:r>
            <a:r>
              <a:rPr lang="en-US" sz="1600" dirty="0"/>
              <a:t>customer is </a:t>
            </a:r>
            <a:r>
              <a:rPr lang="en-US" sz="1600" dirty="0" smtClean="0"/>
              <a:t>eligible </a:t>
            </a:r>
            <a:r>
              <a:rPr lang="en-US" sz="1600" dirty="0"/>
              <a:t>for a </a:t>
            </a:r>
            <a:r>
              <a:rPr lang="en-US" sz="1600" dirty="0" smtClean="0"/>
              <a:t>payment based on </a:t>
            </a:r>
            <a:r>
              <a:rPr lang="en-US" sz="1600" dirty="0"/>
              <a:t>load reductions </a:t>
            </a:r>
            <a:r>
              <a:rPr lang="en-US" sz="1600" dirty="0" smtClean="0"/>
              <a:t>during </a:t>
            </a:r>
            <a:r>
              <a:rPr lang="en-US" sz="1600" dirty="0"/>
              <a:t>periods of time identified </a:t>
            </a:r>
            <a:r>
              <a:rPr lang="en-US" sz="1600" dirty="0" smtClean="0"/>
              <a:t>in advance by </a:t>
            </a:r>
            <a:r>
              <a:rPr lang="en-US" sz="1600" dirty="0"/>
              <a:t>the </a:t>
            </a:r>
            <a:r>
              <a:rPr lang="en-US" sz="1600" dirty="0" smtClean="0"/>
              <a:t>LSE. Periods are communicated </a:t>
            </a:r>
            <a:r>
              <a:rPr lang="en-US" sz="1600" dirty="0"/>
              <a:t>to the customer during the prior day or the event day or both.  LSE has defined a method to </a:t>
            </a:r>
            <a:r>
              <a:rPr lang="en-US" sz="1600" dirty="0" smtClean="0"/>
              <a:t>quantify </a:t>
            </a:r>
            <a:r>
              <a:rPr lang="en-US" sz="1600" dirty="0"/>
              <a:t>the response </a:t>
            </a:r>
            <a:r>
              <a:rPr lang="en-US" sz="1600" dirty="0" smtClean="0"/>
              <a:t>amount and payment </a:t>
            </a:r>
            <a:r>
              <a:rPr lang="en-US" sz="1600" dirty="0"/>
              <a:t>(rebate) to customer is based upon </a:t>
            </a:r>
            <a:r>
              <a:rPr lang="en-US" sz="1600" dirty="0" smtClean="0"/>
              <a:t>that quantity.</a:t>
            </a:r>
          </a:p>
          <a:p>
            <a:pPr lvl="1">
              <a:defRPr/>
            </a:pPr>
            <a:endParaRPr lang="en-US" sz="800" dirty="0" smtClean="0"/>
          </a:p>
          <a:p>
            <a:pPr lvl="1">
              <a:defRPr/>
            </a:pPr>
            <a:r>
              <a:rPr lang="en-US" sz="1600" b="1" dirty="0"/>
              <a:t>Real Time Pricing (RTP):  </a:t>
            </a:r>
            <a:r>
              <a:rPr lang="en-US" sz="1600" dirty="0"/>
              <a:t>retail prices for all intervals based on ERCOT Real-Time Settlement Point Prices for the premise Load Zone</a:t>
            </a:r>
            <a:r>
              <a:rPr lang="en-US" sz="800" dirty="0"/>
              <a:t>.</a:t>
            </a:r>
          </a:p>
          <a:p>
            <a:pPr lvl="1">
              <a:defRPr/>
            </a:pPr>
            <a:endParaRPr lang="en-US" sz="800" dirty="0" smtClean="0"/>
          </a:p>
          <a:p>
            <a:pPr lvl="1">
              <a:defRPr/>
            </a:pPr>
            <a:r>
              <a:rPr lang="en-US" sz="1600" b="1" dirty="0" smtClean="0"/>
              <a:t>Time of Use (TOU):  </a:t>
            </a:r>
            <a:r>
              <a:rPr lang="en-US" sz="1600" dirty="0" smtClean="0"/>
              <a:t>prices </a:t>
            </a:r>
            <a:r>
              <a:rPr lang="en-US" sz="1600" dirty="0"/>
              <a:t>that vary across defined blocks of hours, with predefined prices and </a:t>
            </a:r>
            <a:r>
              <a:rPr lang="en-US" sz="1600" dirty="0" smtClean="0"/>
              <a:t>schedules (does not include seasonal price adjustments).</a:t>
            </a:r>
          </a:p>
          <a:p>
            <a:pPr lvl="1">
              <a:defRPr/>
            </a:pPr>
            <a:endParaRPr lang="en-US" sz="8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6757" y="243682"/>
            <a:ext cx="7239000" cy="861218"/>
          </a:xfrm>
        </p:spPr>
        <p:txBody>
          <a:bodyPr/>
          <a:lstStyle/>
          <a:p>
            <a:pPr algn="ctr"/>
            <a:r>
              <a:rPr lang="en-US" altLang="en-US" dirty="0" smtClean="0"/>
              <a:t>Number of Reported REPs &amp; Unique ESIIDs By Year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537726"/>
            <a:ext cx="2209800" cy="2272274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Individual REPs</a:t>
            </a:r>
          </a:p>
          <a:p>
            <a:r>
              <a:rPr lang="en-US" sz="1700" dirty="0" smtClean="0"/>
              <a:t>2013 – 21</a:t>
            </a:r>
          </a:p>
          <a:p>
            <a:r>
              <a:rPr lang="en-US" sz="1700" dirty="0" smtClean="0"/>
              <a:t>2014 – 33</a:t>
            </a:r>
          </a:p>
          <a:p>
            <a:r>
              <a:rPr lang="en-US" sz="1700" dirty="0" smtClean="0"/>
              <a:t>2015 – 32</a:t>
            </a:r>
          </a:p>
          <a:p>
            <a:r>
              <a:rPr lang="en-US" sz="1700" dirty="0" smtClean="0"/>
              <a:t>2016 – 35</a:t>
            </a:r>
          </a:p>
          <a:p>
            <a:r>
              <a:rPr lang="en-US" sz="1700" dirty="0" smtClean="0"/>
              <a:t>2017 </a:t>
            </a:r>
            <a:r>
              <a:rPr lang="en-US" sz="1700" dirty="0"/>
              <a:t>–</a:t>
            </a:r>
            <a:r>
              <a:rPr lang="en-US" sz="1700" dirty="0" smtClean="0"/>
              <a:t> </a:t>
            </a:r>
            <a:r>
              <a:rPr lang="en-US" sz="1700" dirty="0" smtClean="0"/>
              <a:t>38</a:t>
            </a:r>
          </a:p>
          <a:p>
            <a:r>
              <a:rPr lang="en-US" sz="1700" dirty="0" smtClean="0"/>
              <a:t>2018 </a:t>
            </a:r>
            <a:r>
              <a:rPr lang="en-US" sz="1700" dirty="0"/>
              <a:t>– </a:t>
            </a:r>
            <a:r>
              <a:rPr lang="en-US" sz="1700" dirty="0" smtClean="0"/>
              <a:t>42</a:t>
            </a:r>
            <a:endParaRPr lang="en-US" sz="17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697069"/>
            <a:ext cx="28392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Related REPs (by DUNs) are</a:t>
            </a:r>
          </a:p>
          <a:p>
            <a:r>
              <a:rPr lang="en-US" sz="1600" dirty="0" smtClean="0"/>
              <a:t>Combined into a single REP</a:t>
            </a:r>
            <a:endParaRPr lang="en-US" sz="16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486400" y="1423426"/>
            <a:ext cx="2057400" cy="1524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/>
              <a:t>REP Families</a:t>
            </a:r>
          </a:p>
          <a:p>
            <a:r>
              <a:rPr lang="en-US" sz="1700" dirty="0" smtClean="0"/>
              <a:t>2013 – 19</a:t>
            </a:r>
          </a:p>
          <a:p>
            <a:r>
              <a:rPr lang="en-US" sz="1700" dirty="0" smtClean="0"/>
              <a:t>2014 – 23</a:t>
            </a:r>
          </a:p>
          <a:p>
            <a:r>
              <a:rPr lang="en-US" sz="1700" dirty="0" smtClean="0"/>
              <a:t>2015 – 25</a:t>
            </a:r>
          </a:p>
          <a:p>
            <a:r>
              <a:rPr lang="en-US" sz="1700" dirty="0" smtClean="0"/>
              <a:t>2016 – 27</a:t>
            </a:r>
          </a:p>
          <a:p>
            <a:r>
              <a:rPr lang="en-US" sz="1700" dirty="0" smtClean="0"/>
              <a:t>2017 </a:t>
            </a:r>
            <a:r>
              <a:rPr lang="en-US" sz="1700" dirty="0"/>
              <a:t>– </a:t>
            </a:r>
            <a:r>
              <a:rPr lang="en-US" sz="1700" dirty="0" smtClean="0"/>
              <a:t>29</a:t>
            </a:r>
          </a:p>
          <a:p>
            <a:r>
              <a:rPr lang="en-US" sz="1700" dirty="0"/>
              <a:t>2018 – 29</a:t>
            </a:r>
          </a:p>
          <a:p>
            <a:endParaRPr lang="en-US" sz="18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895600" y="3886200"/>
            <a:ext cx="2667000" cy="2362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/>
              <a:t>Unique ESIIDs</a:t>
            </a:r>
          </a:p>
          <a:p>
            <a:r>
              <a:rPr lang="en-US" sz="1700" dirty="0" smtClean="0"/>
              <a:t>2013 –   179,195</a:t>
            </a:r>
            <a:endParaRPr lang="en-US" sz="1700" dirty="0" smtClean="0"/>
          </a:p>
          <a:p>
            <a:r>
              <a:rPr lang="en-US" sz="1700" dirty="0" smtClean="0"/>
              <a:t>2014 </a:t>
            </a:r>
            <a:r>
              <a:rPr lang="en-US" sz="1700" dirty="0" smtClean="0"/>
              <a:t>–   763,445</a:t>
            </a:r>
            <a:endParaRPr lang="en-US" sz="1700" dirty="0" smtClean="0"/>
          </a:p>
          <a:p>
            <a:r>
              <a:rPr lang="en-US" sz="1700" dirty="0" smtClean="0"/>
              <a:t>2015 </a:t>
            </a:r>
            <a:r>
              <a:rPr lang="en-US" sz="1700" dirty="0" smtClean="0"/>
              <a:t>–   847,574</a:t>
            </a:r>
            <a:endParaRPr lang="en-US" sz="1700" dirty="0" smtClean="0"/>
          </a:p>
          <a:p>
            <a:r>
              <a:rPr lang="en-US" sz="1700" dirty="0" smtClean="0"/>
              <a:t>2016 –  </a:t>
            </a:r>
            <a:r>
              <a:rPr lang="en-US" sz="1700" dirty="0" smtClean="0"/>
              <a:t> 906,646</a:t>
            </a:r>
            <a:endParaRPr lang="en-US" sz="1700" dirty="0" smtClean="0"/>
          </a:p>
          <a:p>
            <a:r>
              <a:rPr lang="en-US" sz="1700" dirty="0" smtClean="0"/>
              <a:t>2017</a:t>
            </a:r>
            <a:r>
              <a:rPr lang="en-US" sz="1700" dirty="0"/>
              <a:t> –  </a:t>
            </a:r>
            <a:r>
              <a:rPr lang="en-US" sz="1700" dirty="0" smtClean="0"/>
              <a:t> 975,716</a:t>
            </a:r>
          </a:p>
          <a:p>
            <a:r>
              <a:rPr lang="en-US" sz="1700" dirty="0" smtClean="0"/>
              <a:t>2018 – 1,233,222</a:t>
            </a:r>
            <a:endParaRPr lang="en-US" sz="1700" dirty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5181600" y="5791200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(26% ESIID increase 2017 – 2018)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8910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Block and Index REP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057401"/>
            <a:ext cx="8229600" cy="23012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01440" y="1244293"/>
            <a:ext cx="1341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38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Block and Index ESIID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905000"/>
            <a:ext cx="8229600" cy="244248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916681" y="1230868"/>
            <a:ext cx="1341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038600" y="5638800"/>
            <a:ext cx="42138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30% ESIID increase 2017 – 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Different Program: 97% to RTP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7722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Other Load Control REP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057400"/>
            <a:ext cx="8229600" cy="2324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23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Other Load Control ESIID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16681" y="773668"/>
            <a:ext cx="1341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39540" y="3345705"/>
            <a:ext cx="1318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688" y="1154668"/>
            <a:ext cx="8224092" cy="198303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688" y="3715037"/>
            <a:ext cx="8224092" cy="204651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939540" y="5867400"/>
            <a:ext cx="44424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ESIIDs: 8% </a:t>
            </a:r>
            <a:r>
              <a:rPr lang="en-US" sz="1600" dirty="0"/>
              <a:t>ESIID </a:t>
            </a:r>
            <a:r>
              <a:rPr lang="en-US" sz="1600" dirty="0" smtClean="0"/>
              <a:t>decrease </a:t>
            </a:r>
            <a:r>
              <a:rPr lang="en-US" sz="1600" dirty="0"/>
              <a:t>2017 – 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Different Program: 76% to TOU, 19% to PR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5944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Peak Rebate REP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057400"/>
            <a:ext cx="8229600" cy="2324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04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Peak Rebate ESIID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16681" y="762000"/>
            <a:ext cx="1341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39540" y="3429000"/>
            <a:ext cx="1318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219200"/>
            <a:ext cx="8229600" cy="202985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3810000"/>
            <a:ext cx="8153400" cy="206096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038600" y="5892225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44% </a:t>
            </a:r>
            <a:r>
              <a:rPr lang="en-US" sz="1600" dirty="0"/>
              <a:t>ESIID increase 2017 – 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Different Program: 94% to TOU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5892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infopath/2007/PartnerControls"/>
    <ds:schemaRef ds:uri="http://schemas.microsoft.com/office/2006/metadata/properties"/>
    <ds:schemaRef ds:uri="c34af464-7aa1-4edd-9be4-83dffc1cb926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8177</TotalTime>
  <Words>549</Words>
  <Application>Microsoft Office PowerPoint</Application>
  <PresentationFormat>On-screen Show (4:3)</PresentationFormat>
  <Paragraphs>112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Britannic Bold</vt:lpstr>
      <vt:lpstr>Calibri</vt:lpstr>
      <vt:lpstr>1_Custom Design</vt:lpstr>
      <vt:lpstr>Office Theme</vt:lpstr>
      <vt:lpstr>PowerPoint Presentation</vt:lpstr>
      <vt:lpstr>DR Survey Overview</vt:lpstr>
      <vt:lpstr>Number of Reported REPs &amp; Unique ESIIDs By Year</vt:lpstr>
      <vt:lpstr>Block and Index REP Participation</vt:lpstr>
      <vt:lpstr>Block and Index ESIID Participation</vt:lpstr>
      <vt:lpstr>Other Load Control REP Participation</vt:lpstr>
      <vt:lpstr>Other Load Control ESIID Participation</vt:lpstr>
      <vt:lpstr>Peak Rebate REP Participation</vt:lpstr>
      <vt:lpstr>Peak Rebate ESIID Participation</vt:lpstr>
      <vt:lpstr>Real Time Pricing REP Participation</vt:lpstr>
      <vt:lpstr>Real Time Pricing ESIID Participation</vt:lpstr>
      <vt:lpstr>Time Of Use Pricing REP Participation</vt:lpstr>
      <vt:lpstr>Time Of Use Pricing ESIID Participation</vt:lpstr>
      <vt:lpstr>Other DR Program Participation</vt:lpstr>
      <vt:lpstr>Other DR Program ESIID Participation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105</cp:revision>
  <cp:lastPrinted>2018-02-22T22:03:26Z</cp:lastPrinted>
  <dcterms:created xsi:type="dcterms:W3CDTF">2016-01-21T15:20:31Z</dcterms:created>
  <dcterms:modified xsi:type="dcterms:W3CDTF">2018-12-10T22:54:26Z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