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4"/>
  </p:notesMasterIdLst>
  <p:handoutMasterIdLst>
    <p:handoutMasterId r:id="rId15"/>
  </p:handoutMasterIdLst>
  <p:sldIdLst>
    <p:sldId id="260" r:id="rId7"/>
    <p:sldId id="298" r:id="rId8"/>
    <p:sldId id="299" r:id="rId9"/>
    <p:sldId id="300" r:id="rId10"/>
    <p:sldId id="302" r:id="rId11"/>
    <p:sldId id="301" r:id="rId12"/>
    <p:sldId id="303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7542" autoAdjust="0"/>
  </p:normalViewPr>
  <p:slideViewPr>
    <p:cSldViewPr showGuides="1">
      <p:cViewPr varScale="1">
        <p:scale>
          <a:sx n="94" d="100"/>
          <a:sy n="94" d="100"/>
        </p:scale>
        <p:origin x="102" y="13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993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964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874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4515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4945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5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emf"/><Relationship Id="rId5" Type="http://schemas.openxmlformats.org/officeDocument/2006/relationships/package" Target="../embeddings/Microsoft_Excel_Worksheet1.xlsx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413338"/>
            <a:ext cx="5029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Supply Analysis Working Group Meeting</a:t>
            </a:r>
          </a:p>
          <a:p>
            <a:endParaRPr lang="en-US" b="1" dirty="0"/>
          </a:p>
          <a:p>
            <a:r>
              <a:rPr lang="en-US" b="1" dirty="0"/>
              <a:t>DC Tie Capacity Forecast Proposal</a:t>
            </a:r>
          </a:p>
          <a:p>
            <a:endParaRPr lang="en-US" b="1" dirty="0"/>
          </a:p>
          <a:p>
            <a:r>
              <a:rPr lang="en-US" dirty="0" smtClean="0"/>
              <a:t>Pete Warnken</a:t>
            </a:r>
            <a:endParaRPr lang="en-US" dirty="0"/>
          </a:p>
          <a:p>
            <a:r>
              <a:rPr lang="en-US" dirty="0" smtClean="0"/>
              <a:t>Manager, Resource Adequacy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December 12,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DC Tie Capacity Forecast Proposal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5" name="Content Placeholder 2"/>
          <p:cNvSpPr>
            <a:spLocks noGrp="1"/>
          </p:cNvSpPr>
          <p:nvPr>
            <p:ph idx="1"/>
          </p:nvPr>
        </p:nvSpPr>
        <p:spPr>
          <a:xfrm>
            <a:off x="304800" y="741147"/>
            <a:ext cx="8305800" cy="5473386"/>
          </a:xfrm>
        </p:spPr>
        <p:txBody>
          <a:bodyPr/>
          <a:lstStyle/>
          <a:p>
            <a:r>
              <a:rPr lang="en-US" sz="2800" dirty="0" smtClean="0"/>
              <a:t>Calculate a capacity contribution percentage based on the following elements:</a:t>
            </a:r>
          </a:p>
          <a:p>
            <a:pPr lvl="1"/>
            <a:r>
              <a:rPr lang="en-US" sz="2300" dirty="0" smtClean="0"/>
              <a:t>Use SCED intervals during which the most recent summer EEA events have been declared (Currently August 2011)</a:t>
            </a:r>
          </a:p>
          <a:p>
            <a:pPr lvl="1"/>
            <a:r>
              <a:rPr lang="en-US" sz="2300" dirty="0" smtClean="0"/>
              <a:t>Base calculations on </a:t>
            </a:r>
            <a:r>
              <a:rPr lang="en-US" sz="2300" i="1" dirty="0" smtClean="0"/>
              <a:t>net</a:t>
            </a:r>
            <a:r>
              <a:rPr lang="en-US" sz="2300" dirty="0" smtClean="0"/>
              <a:t> imports (tie flow imports less tie flow exports)</a:t>
            </a:r>
          </a:p>
          <a:p>
            <a:pPr lvl="1"/>
            <a:r>
              <a:rPr lang="en-US" sz="2300" dirty="0" smtClean="0"/>
              <a:t>For the denominator, use </a:t>
            </a:r>
            <a:r>
              <a:rPr lang="en-US" sz="2300" dirty="0"/>
              <a:t>DC tie capacity in place at the time of the </a:t>
            </a:r>
            <a:r>
              <a:rPr lang="en-US" sz="2300" dirty="0" smtClean="0"/>
              <a:t>summer EEA events</a:t>
            </a:r>
          </a:p>
          <a:p>
            <a:pPr lvl="2"/>
            <a:r>
              <a:rPr lang="en-US" sz="2000" dirty="0" smtClean="0"/>
              <a:t>1,106 MW during August 2011</a:t>
            </a:r>
          </a:p>
          <a:p>
            <a:pPr lvl="1"/>
            <a:r>
              <a:rPr lang="en-US" sz="2300" dirty="0" smtClean="0"/>
              <a:t>Calculate average net imports for each DC tie, then sum the averages</a:t>
            </a:r>
          </a:p>
          <a:p>
            <a:pPr lvl="1"/>
            <a:r>
              <a:rPr lang="en-US" sz="2300" dirty="0" smtClean="0"/>
              <a:t>Capacity Contribution = total net DC tie imports / DC tie capacity</a:t>
            </a:r>
            <a:endParaRPr lang="en-US" sz="2300" dirty="0"/>
          </a:p>
          <a:p>
            <a:pPr lvl="2"/>
            <a:endParaRPr lang="en-US" sz="1800" dirty="0" smtClean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3003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EEA Events Used for the Calculations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04800" y="1332910"/>
            <a:ext cx="8305800" cy="457200"/>
          </a:xfrm>
        </p:spPr>
        <p:txBody>
          <a:bodyPr/>
          <a:lstStyle/>
          <a:p>
            <a:r>
              <a:rPr lang="en-US" sz="2800" dirty="0" smtClean="0"/>
              <a:t>EEA Events, August 2011</a:t>
            </a:r>
            <a:endParaRPr lang="en-US" sz="1800" dirty="0" smtClean="0"/>
          </a:p>
          <a:p>
            <a:pPr lvl="1"/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2209800"/>
            <a:ext cx="4628114" cy="1547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02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Capacity Contribution Calculation Inputs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33400" y="862170"/>
            <a:ext cx="8077200" cy="966629"/>
          </a:xfrm>
        </p:spPr>
        <p:txBody>
          <a:bodyPr/>
          <a:lstStyle/>
          <a:p>
            <a:r>
              <a:rPr lang="en-US" sz="2800" dirty="0" smtClean="0"/>
              <a:t>Sample raw data extract from the Market Management System (MMS)</a:t>
            </a:r>
            <a:endParaRPr lang="en-US" sz="28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1880991"/>
            <a:ext cx="5105400" cy="4143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36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Capacity Contribution Calculation Inputs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888999"/>
            <a:ext cx="8305800" cy="87020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Sample extract of Excel Pivot Table for calculating average net imports for each DC tie</a:t>
            </a:r>
            <a:endParaRPr lang="en-US" sz="24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2609" y="2057400"/>
            <a:ext cx="5334982" cy="400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92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Final Capacity Contribution Calculation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33400" y="907326"/>
            <a:ext cx="8305800" cy="952517"/>
          </a:xfrm>
        </p:spPr>
        <p:txBody>
          <a:bodyPr/>
          <a:lstStyle/>
          <a:p>
            <a:r>
              <a:rPr lang="en-US" sz="2800" dirty="0" smtClean="0"/>
              <a:t>Final calculation inputs for the capacity contribution percentage:</a:t>
            </a:r>
            <a:endParaRPr lang="en-US" sz="1800" dirty="0" smtClean="0"/>
          </a:p>
          <a:p>
            <a:pPr lvl="1"/>
            <a:endParaRPr lang="en-US" sz="2400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076325" y="4796905"/>
            <a:ext cx="6629400" cy="1066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smtClean="0"/>
              <a:t>Data and calcs are documented in the Excel workbook posted to the 12/12/2018 SAWG meeting webpage:</a:t>
            </a:r>
          </a:p>
          <a:p>
            <a:pPr marL="0" indent="0">
              <a:buNone/>
            </a:pPr>
            <a:r>
              <a:rPr lang="en-US" sz="1800" dirty="0" smtClean="0"/>
              <a:t>DC </a:t>
            </a:r>
            <a:r>
              <a:rPr lang="en-US" sz="1800" dirty="0"/>
              <a:t>Tie Flows_August 2011 EEA </a:t>
            </a:r>
            <a:r>
              <a:rPr lang="en-US" sz="1800" dirty="0" smtClean="0"/>
              <a:t>Events_CapContribution.xlsx</a:t>
            </a:r>
            <a:endParaRPr lang="en-US" sz="18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5429250" y="4133850"/>
            <a:ext cx="2901296" cy="307777"/>
            <a:chOff x="5966479" y="4267200"/>
            <a:chExt cx="2920302" cy="307777"/>
          </a:xfrm>
        </p:grpSpPr>
        <p:sp>
          <p:nvSpPr>
            <p:cNvPr id="5" name="TextBox 4"/>
            <p:cNvSpPr txBox="1"/>
            <p:nvPr/>
          </p:nvSpPr>
          <p:spPr>
            <a:xfrm>
              <a:off x="6295981" y="4267200"/>
              <a:ext cx="2590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CapContrib% = 831 / 1,106</a:t>
              </a:r>
              <a:endParaRPr lang="en-US" sz="1400" dirty="0"/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rot="120000" flipH="1">
              <a:off x="5966479" y="4421089"/>
              <a:ext cx="329502" cy="141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3612714"/>
              </p:ext>
            </p:extLst>
          </p:nvPr>
        </p:nvGraphicFramePr>
        <p:xfrm>
          <a:off x="2971800" y="2085811"/>
          <a:ext cx="2379158" cy="2429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Worksheet" r:id="rId5" imgW="2247871" imgH="2295525" progId="Excel.Sheet.12">
                  <p:embed/>
                </p:oleObj>
              </mc:Choice>
              <mc:Fallback>
                <p:oleObj name="Worksheet" r:id="rId5" imgW="2247871" imgH="229552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71800" y="2085811"/>
                        <a:ext cx="2379158" cy="24295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023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Handling of Planned DC Tie Projects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33400" y="764451"/>
            <a:ext cx="8305800" cy="4981576"/>
          </a:xfrm>
        </p:spPr>
        <p:txBody>
          <a:bodyPr/>
          <a:lstStyle/>
          <a:p>
            <a:r>
              <a:rPr lang="en-US" sz="2600" dirty="0" smtClean="0"/>
              <a:t>Makes sense to apply the capacity contribution percentage to expansions of existing DC ties</a:t>
            </a:r>
          </a:p>
          <a:p>
            <a:pPr lvl="1"/>
            <a:r>
              <a:rPr lang="en-US" sz="2200" dirty="0" smtClean="0"/>
              <a:t>Create a new CDR variable called PLANDCTIECAP</a:t>
            </a:r>
          </a:p>
          <a:p>
            <a:r>
              <a:rPr lang="en-US" sz="2600" dirty="0" smtClean="0"/>
              <a:t>Large, unrelated projects like Southern Cross may need to be treated differently</a:t>
            </a:r>
          </a:p>
          <a:p>
            <a:pPr lvl="1"/>
            <a:r>
              <a:rPr lang="en-US" sz="2200"/>
              <a:t>Include the capacity contribution for proposed DC tie capacity for which ERCOT has received (1) a signed IA, (2) written notice that notice-to-proceed provided by the developer, and (3) written notice that financial security provided to fund the interconnection facilities</a:t>
            </a:r>
          </a:p>
          <a:p>
            <a:pPr lvl="1"/>
            <a:r>
              <a:rPr lang="en-US" sz="2200" smtClean="0"/>
              <a:t>For </a:t>
            </a:r>
            <a:r>
              <a:rPr lang="en-US" sz="2200" dirty="0" smtClean="0"/>
              <a:t>example, use ERCOT SC planning study ‘max import’ assumption (714 MW) until better data is available?* How would this be crafted into Protocol language?</a:t>
            </a:r>
            <a:endParaRPr lang="en-US" sz="2200" dirty="0"/>
          </a:p>
        </p:txBody>
      </p:sp>
      <p:sp>
        <p:nvSpPr>
          <p:cNvPr id="5" name="Rectangle 4"/>
          <p:cNvSpPr/>
          <p:nvPr/>
        </p:nvSpPr>
        <p:spPr>
          <a:xfrm>
            <a:off x="1638300" y="5746027"/>
            <a:ext cx="66198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*See: </a:t>
            </a:r>
            <a:r>
              <a:rPr lang="en-US" sz="1400" dirty="0"/>
              <a:t>http://www.ercot.com/content/wcm/key_documents_lists/140232/ERCOT-Southern_Cross_Flow_Assumptions.pptx</a:t>
            </a:r>
          </a:p>
        </p:txBody>
      </p:sp>
    </p:spTree>
    <p:extLst>
      <p:ext uri="{BB962C8B-B14F-4D97-AF65-F5344CB8AC3E}">
        <p14:creationId xmlns:p14="http://schemas.microsoft.com/office/powerpoint/2010/main" val="111587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11578</TotalTime>
  <Words>343</Words>
  <Application>Microsoft Office PowerPoint</Application>
  <PresentationFormat>On-screen Show (4:3)</PresentationFormat>
  <Paragraphs>46</Paragraphs>
  <Slides>7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1_Custom Design</vt:lpstr>
      <vt:lpstr>Office Theme</vt:lpstr>
      <vt:lpstr>Custom Design</vt:lpstr>
      <vt:lpstr>Worksheet</vt:lpstr>
      <vt:lpstr>PowerPoint Presentation</vt:lpstr>
      <vt:lpstr>DC Tie Capacity Forecast Proposal</vt:lpstr>
      <vt:lpstr>EEA Events Used for the Calculations</vt:lpstr>
      <vt:lpstr>Capacity Contribution Calculation Inputs</vt:lpstr>
      <vt:lpstr>Capacity Contribution Calculation Inputs</vt:lpstr>
      <vt:lpstr>Final Capacity Contribution Calculation</vt:lpstr>
      <vt:lpstr>Handling of Planned DC Tie Projects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Warnken, Pete</cp:lastModifiedBy>
  <cp:revision>169</cp:revision>
  <cp:lastPrinted>2016-01-21T20:53:15Z</cp:lastPrinted>
  <dcterms:created xsi:type="dcterms:W3CDTF">2016-01-21T15:20:31Z</dcterms:created>
  <dcterms:modified xsi:type="dcterms:W3CDTF">2018-12-12T19:54:54Z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