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6"/>
  </p:notesMasterIdLst>
  <p:handoutMasterIdLst>
    <p:handoutMasterId r:id="rId17"/>
  </p:handoutMasterIdLst>
  <p:sldIdLst>
    <p:sldId id="260" r:id="rId7"/>
    <p:sldId id="258" r:id="rId8"/>
    <p:sldId id="318" r:id="rId9"/>
    <p:sldId id="327" r:id="rId10"/>
    <p:sldId id="341" r:id="rId11"/>
    <p:sldId id="334" r:id="rId12"/>
    <p:sldId id="337" r:id="rId13"/>
    <p:sldId id="338" r:id="rId14"/>
    <p:sldId id="294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67" autoAdjust="0"/>
    <p:restoredTop sz="98752" autoAdjust="0"/>
  </p:normalViewPr>
  <p:slideViewPr>
    <p:cSldViewPr showGuides="1">
      <p:cViewPr varScale="1">
        <p:scale>
          <a:sx n="111" d="100"/>
          <a:sy n="111" d="100"/>
        </p:scale>
        <p:origin x="552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088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6076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245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826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services/projects/inde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Project Update and Summary of </a:t>
            </a:r>
          </a:p>
          <a:p>
            <a:r>
              <a:rPr lang="en-US" sz="2400" b="1" dirty="0" smtClean="0"/>
              <a:t>Project Priority List (PPL) Activity </a:t>
            </a:r>
            <a:endParaRPr lang="en-US" sz="2400" b="1" dirty="0"/>
          </a:p>
          <a:p>
            <a:endParaRPr lang="en-US" dirty="0"/>
          </a:p>
          <a:p>
            <a:r>
              <a:rPr lang="en-US" dirty="0" smtClean="0"/>
              <a:t>December 13,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295400" y="990600"/>
            <a:ext cx="6934200" cy="4114800"/>
          </a:xfrm>
        </p:spPr>
        <p:txBody>
          <a:bodyPr/>
          <a:lstStyle/>
          <a:p>
            <a:r>
              <a:rPr lang="en-US" sz="2400" dirty="0" smtClean="0"/>
              <a:t>Project Portfolio Update</a:t>
            </a:r>
            <a:r>
              <a:rPr lang="en-US" sz="1800" dirty="0" smtClean="0"/>
              <a:t>			p. 3-10</a:t>
            </a:r>
          </a:p>
          <a:p>
            <a:pPr lvl="1"/>
            <a:r>
              <a:rPr lang="en-US" sz="1800" dirty="0" smtClean="0"/>
              <a:t>Recent / Upcoming Project Implementations</a:t>
            </a:r>
          </a:p>
          <a:p>
            <a:pPr lvl="1"/>
            <a:r>
              <a:rPr lang="en-US" sz="1800" dirty="0" smtClean="0"/>
              <a:t>2018 Release Targets</a:t>
            </a:r>
          </a:p>
          <a:p>
            <a:pPr lvl="1"/>
            <a:r>
              <a:rPr lang="en-US" sz="1800" dirty="0" smtClean="0"/>
              <a:t>2019 Release Targets</a:t>
            </a:r>
          </a:p>
          <a:p>
            <a:pPr lvl="1"/>
            <a:r>
              <a:rPr lang="en-US" sz="1800" dirty="0"/>
              <a:t>Planned Project </a:t>
            </a:r>
            <a:r>
              <a:rPr lang="en-US" sz="1800" dirty="0" smtClean="0"/>
              <a:t>Starts</a:t>
            </a:r>
          </a:p>
          <a:p>
            <a:pPr lvl="2"/>
            <a:r>
              <a:rPr lang="en-US" sz="1400" dirty="0" smtClean="0"/>
              <a:t>Aging Items Report</a:t>
            </a:r>
            <a:endParaRPr lang="en-US" sz="1400" dirty="0"/>
          </a:p>
          <a:p>
            <a:pPr lvl="1"/>
            <a:r>
              <a:rPr lang="en-US" sz="1800" dirty="0" smtClean="0"/>
              <a:t>2018 Project Spending Forecast</a:t>
            </a:r>
          </a:p>
          <a:p>
            <a:pPr lvl="1"/>
            <a:r>
              <a:rPr lang="en-US" sz="1800" dirty="0"/>
              <a:t>Revision Request Funding Placeholder Status</a:t>
            </a:r>
            <a:endParaRPr lang="en-US" sz="1800" dirty="0" smtClean="0"/>
          </a:p>
          <a:p>
            <a:pPr lvl="1"/>
            <a:r>
              <a:rPr lang="en-US" sz="1800" dirty="0" smtClean="0"/>
              <a:t>Priority/Rank Options for Revision Requests with Impacts</a:t>
            </a:r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1093470" y="6096000"/>
            <a:ext cx="7795260" cy="5601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sz="800" b="0" dirty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b="0" dirty="0"/>
              <a:t>Location of Project Priority List (PPL):   </a:t>
            </a:r>
            <a:r>
              <a:rPr lang="en-US" b="0" dirty="0">
                <a:hlinkClick r:id="rId3"/>
              </a:rPr>
              <a:t>http://www.ercot.com/services/projects/index</a:t>
            </a:r>
            <a:endParaRPr lang="en-US" b="0" dirty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sz="800" b="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71600" y="243682"/>
            <a:ext cx="5105400" cy="5183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chemeClr val="accent1"/>
                </a:solidFill>
              </a:rPr>
              <a:t>Project Update Agenda</a:t>
            </a:r>
            <a:endParaRPr lang="en-US" sz="2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49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7696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Recent / Upcoming Project Implementations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40" y="1143000"/>
            <a:ext cx="8949560" cy="4800600"/>
          </a:xfrm>
        </p:spPr>
        <p:txBody>
          <a:bodyPr/>
          <a:lstStyle/>
          <a:p>
            <a:pPr>
              <a:tabLst>
                <a:tab pos="7199313" algn="l"/>
              </a:tabLst>
            </a:pPr>
            <a:r>
              <a:rPr lang="en-US" sz="1800" dirty="0" smtClean="0"/>
              <a:t>11/19/2018 </a:t>
            </a:r>
            <a:r>
              <a:rPr lang="en-US" sz="1600" i="1" dirty="0">
                <a:solidFill>
                  <a:srgbClr val="00B050"/>
                </a:solidFill>
              </a:rPr>
              <a:t>	 </a:t>
            </a:r>
            <a:r>
              <a:rPr lang="en-US" sz="1800" i="1" dirty="0">
                <a:solidFill>
                  <a:srgbClr val="00B050"/>
                </a:solidFill>
              </a:rPr>
              <a:t>Complete</a:t>
            </a:r>
            <a:endParaRPr lang="en-US" sz="1600" dirty="0"/>
          </a:p>
          <a:p>
            <a:pPr lvl="1">
              <a:tabLst>
                <a:tab pos="7199313" algn="l"/>
              </a:tabLst>
            </a:pPr>
            <a:r>
              <a:rPr lang="en-US" sz="1600" dirty="0" smtClean="0"/>
              <a:t>NPRR831(b) </a:t>
            </a:r>
            <a:r>
              <a:rPr lang="en-US" sz="1600" dirty="0"/>
              <a:t>– Inclusion of Private Use Networks in Load Zone Price </a:t>
            </a:r>
            <a:r>
              <a:rPr lang="en-US" sz="1600" dirty="0" err="1" smtClean="0"/>
              <a:t>Calcs</a:t>
            </a:r>
            <a:endParaRPr lang="en-US" sz="1600" dirty="0" smtClean="0"/>
          </a:p>
          <a:p>
            <a:pPr lvl="1">
              <a:tabLst>
                <a:tab pos="7199313" algn="l"/>
              </a:tabLst>
            </a:pPr>
            <a:r>
              <a:rPr lang="en-US" sz="1600" dirty="0" smtClean="0"/>
              <a:t>SCR777 – </a:t>
            </a:r>
            <a:r>
              <a:rPr lang="en-US" sz="1600" dirty="0"/>
              <a:t>Bilateral CRR Interface Enhancement</a:t>
            </a:r>
          </a:p>
          <a:p>
            <a:pPr>
              <a:tabLst>
                <a:tab pos="7199313" algn="l"/>
              </a:tabLst>
            </a:pPr>
            <a:endParaRPr lang="en-US" sz="1400" dirty="0" smtClean="0"/>
          </a:p>
          <a:p>
            <a:pPr>
              <a:tabLst>
                <a:tab pos="7199313" algn="l"/>
              </a:tabLst>
            </a:pPr>
            <a:r>
              <a:rPr lang="en-US" sz="1800" dirty="0" smtClean="0"/>
              <a:t>2018 December </a:t>
            </a:r>
            <a:r>
              <a:rPr lang="en-US" sz="1800" dirty="0"/>
              <a:t>Release – </a:t>
            </a:r>
            <a:r>
              <a:rPr lang="en-US" sz="1800" dirty="0" smtClean="0"/>
              <a:t>12/11/2018 </a:t>
            </a:r>
            <a:r>
              <a:rPr lang="en-US" sz="1800" dirty="0"/>
              <a:t>– </a:t>
            </a:r>
            <a:r>
              <a:rPr lang="en-US" sz="1800" dirty="0" smtClean="0"/>
              <a:t>12/13/2018 </a:t>
            </a:r>
            <a:r>
              <a:rPr lang="en-US" sz="1600" i="1" dirty="0">
                <a:solidFill>
                  <a:srgbClr val="00B050"/>
                </a:solidFill>
              </a:rPr>
              <a:t>	 </a:t>
            </a:r>
            <a:r>
              <a:rPr lang="en-US" sz="1800" i="1" dirty="0">
                <a:solidFill>
                  <a:srgbClr val="00B050"/>
                </a:solidFill>
              </a:rPr>
              <a:t>In Flight</a:t>
            </a:r>
            <a:endParaRPr lang="en-US" sz="1600" dirty="0"/>
          </a:p>
          <a:p>
            <a:pPr lvl="1">
              <a:tabLst>
                <a:tab pos="7199313" algn="l"/>
              </a:tabLst>
            </a:pPr>
            <a:r>
              <a:rPr lang="en-US" sz="1600" strike="sngStrike" dirty="0" smtClean="0"/>
              <a:t>NPRR833 </a:t>
            </a:r>
            <a:r>
              <a:rPr lang="en-US" sz="1600" strike="sngStrike" dirty="0"/>
              <a:t>– Modify PTP Obligation Bid Clearing Change</a:t>
            </a:r>
            <a:endParaRPr lang="en-US" sz="1600" strike="sngStrike" dirty="0" smtClean="0"/>
          </a:p>
          <a:p>
            <a:pPr lvl="1">
              <a:tabLst>
                <a:tab pos="7199313" algn="l"/>
              </a:tabLst>
            </a:pPr>
            <a:r>
              <a:rPr lang="en-US" sz="1600" dirty="0" smtClean="0"/>
              <a:t>NPRR843(b) </a:t>
            </a:r>
            <a:r>
              <a:rPr lang="en-US" sz="1600" dirty="0"/>
              <a:t>– Short-Term System Adequacy &amp; AS Offer Disclosure Reports Additions</a:t>
            </a:r>
            <a:endParaRPr lang="en-US" sz="1200" dirty="0"/>
          </a:p>
          <a:p>
            <a:pPr lvl="2">
              <a:tabLst>
                <a:tab pos="7199313" algn="l"/>
              </a:tabLst>
            </a:pPr>
            <a:r>
              <a:rPr lang="en-US" sz="1400" dirty="0" smtClean="0"/>
              <a:t>60 day reports</a:t>
            </a:r>
          </a:p>
          <a:p>
            <a:pPr lvl="1">
              <a:tabLst>
                <a:tab pos="7199313" algn="l"/>
              </a:tabLst>
            </a:pPr>
            <a:r>
              <a:rPr lang="en-US" sz="1600" dirty="0" smtClean="0"/>
              <a:t>PGRR063 –</a:t>
            </a:r>
            <a:r>
              <a:rPr lang="en-US" sz="2000" dirty="0" smtClean="0"/>
              <a:t> </a:t>
            </a:r>
            <a:r>
              <a:rPr lang="en-US" sz="1600" dirty="0"/>
              <a:t>Transmission Interconnection </a:t>
            </a:r>
            <a:r>
              <a:rPr lang="en-US" sz="1600" dirty="0" smtClean="0"/>
              <a:t>Study</a:t>
            </a:r>
          </a:p>
          <a:p>
            <a:pPr marL="457200" lvl="1" indent="0">
              <a:buNone/>
              <a:tabLst>
                <a:tab pos="7199313" algn="l"/>
              </a:tabLst>
            </a:pPr>
            <a:endParaRPr lang="en-US" sz="1400" dirty="0"/>
          </a:p>
          <a:p>
            <a:pPr>
              <a:tabLst>
                <a:tab pos="7199313" algn="l"/>
              </a:tabLst>
            </a:pPr>
            <a:r>
              <a:rPr lang="en-US" sz="1800" dirty="0" smtClean="0"/>
              <a:t>2019 February Release </a:t>
            </a:r>
            <a:r>
              <a:rPr lang="en-US" sz="1800" dirty="0"/>
              <a:t>– </a:t>
            </a:r>
            <a:r>
              <a:rPr lang="en-US" sz="1800" dirty="0" smtClean="0"/>
              <a:t>2/5/2019 </a:t>
            </a:r>
            <a:r>
              <a:rPr lang="en-US" sz="1800" dirty="0"/>
              <a:t>– </a:t>
            </a:r>
            <a:r>
              <a:rPr lang="en-US" sz="1800" dirty="0" smtClean="0"/>
              <a:t>2/7/2019 </a:t>
            </a:r>
            <a:r>
              <a:rPr lang="en-US" sz="1600" i="1" dirty="0">
                <a:solidFill>
                  <a:srgbClr val="00B050"/>
                </a:solidFill>
              </a:rPr>
              <a:t>	 </a:t>
            </a:r>
            <a:r>
              <a:rPr lang="en-US" sz="1800" i="1" dirty="0">
                <a:solidFill>
                  <a:srgbClr val="00B050"/>
                </a:solidFill>
              </a:rPr>
              <a:t>In Flight</a:t>
            </a:r>
            <a:endParaRPr lang="en-US" sz="1600" dirty="0"/>
          </a:p>
          <a:p>
            <a:pPr lvl="1">
              <a:tabLst>
                <a:tab pos="7199313" algn="l"/>
              </a:tabLst>
            </a:pPr>
            <a:r>
              <a:rPr lang="en-US" sz="1600" dirty="0">
                <a:solidFill>
                  <a:srgbClr val="FF0000"/>
                </a:solidFill>
              </a:rPr>
              <a:t>NPRR833 – Modify PTP Obligation Bid Clearing Change</a:t>
            </a:r>
          </a:p>
          <a:p>
            <a:pPr lvl="1">
              <a:tabLst>
                <a:tab pos="7199313" algn="l"/>
              </a:tabLst>
            </a:pPr>
            <a:r>
              <a:rPr lang="en-US" sz="1600" dirty="0" smtClean="0"/>
              <a:t>NPRR842 </a:t>
            </a:r>
            <a:r>
              <a:rPr lang="en-US" sz="1600" dirty="0"/>
              <a:t>– Study Area Load Information</a:t>
            </a:r>
          </a:p>
          <a:p>
            <a:pPr lvl="1">
              <a:tabLst>
                <a:tab pos="7199313" algn="l"/>
              </a:tabLst>
            </a:pPr>
            <a:r>
              <a:rPr lang="en-US" sz="1600" dirty="0" smtClean="0"/>
              <a:t>NPRR858 – </a:t>
            </a:r>
            <a:r>
              <a:rPr lang="en-US" sz="1600" dirty="0"/>
              <a:t>Provide Complete Current Operating Plan (COP) </a:t>
            </a:r>
            <a:r>
              <a:rPr lang="en-US" sz="1600" dirty="0" smtClean="0"/>
              <a:t>Data</a:t>
            </a:r>
          </a:p>
          <a:p>
            <a:pPr lvl="1">
              <a:tabLst>
                <a:tab pos="7199313" algn="l"/>
              </a:tabLst>
            </a:pPr>
            <a:r>
              <a:rPr lang="en-US" sz="1600" dirty="0" smtClean="0"/>
              <a:t>SCR794 – </a:t>
            </a:r>
            <a:r>
              <a:rPr lang="en-US" sz="1600" dirty="0"/>
              <a:t>Update SCED Limit Calculation</a:t>
            </a:r>
            <a:endParaRPr lang="en-US" sz="16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2590800" y="6331549"/>
            <a:ext cx="5257800" cy="4365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400" b="0" dirty="0"/>
              <a:t>Note:  Projected Go-Live dates are subject to change.</a:t>
            </a:r>
            <a:br>
              <a:rPr lang="en-US" sz="1400" b="0" dirty="0"/>
            </a:br>
            <a:r>
              <a:rPr lang="en-US" sz="1400" b="0" dirty="0"/>
              <a:t>Please watch for market notices as the effective dates approach.</a:t>
            </a:r>
          </a:p>
        </p:txBody>
      </p:sp>
    </p:spTree>
    <p:extLst>
      <p:ext uri="{BB962C8B-B14F-4D97-AF65-F5344CB8AC3E}">
        <p14:creationId xmlns:p14="http://schemas.microsoft.com/office/powerpoint/2010/main" val="406425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686800" cy="527613"/>
          </a:xfrm>
        </p:spPr>
        <p:txBody>
          <a:bodyPr/>
          <a:lstStyle/>
          <a:p>
            <a:r>
              <a:rPr lang="en-US" sz="2200" b="1" dirty="0" smtClean="0">
                <a:solidFill>
                  <a:schemeClr val="accent1"/>
                </a:solidFill>
              </a:rPr>
              <a:t>2018 Release Targets – Board Approved NPRRs / SCRs / </a:t>
            </a:r>
            <a:r>
              <a:rPr lang="en-US" sz="2200" b="1" dirty="0" err="1" smtClean="0">
                <a:solidFill>
                  <a:schemeClr val="accent1"/>
                </a:solidFill>
              </a:rPr>
              <a:t>xGRRs</a:t>
            </a:r>
            <a:r>
              <a:rPr lang="en-US" sz="2200" b="1" dirty="0" smtClean="0">
                <a:solidFill>
                  <a:schemeClr val="accent1"/>
                </a:solidFill>
              </a:rPr>
              <a:t> </a:t>
            </a:r>
            <a:endParaRPr lang="en-US" sz="22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29" name="TextBox 15"/>
          <p:cNvSpPr txBox="1">
            <a:spLocks noChangeArrowheads="1"/>
          </p:cNvSpPr>
          <p:nvPr/>
        </p:nvSpPr>
        <p:spPr bwMode="auto">
          <a:xfrm>
            <a:off x="160280" y="5447632"/>
            <a:ext cx="3174414" cy="4001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/>
          <p:cNvSpPr txBox="1">
            <a:spLocks noChangeArrowheads="1"/>
          </p:cNvSpPr>
          <p:nvPr/>
        </p:nvSpPr>
        <p:spPr bwMode="auto">
          <a:xfrm>
            <a:off x="160279" y="5904832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/>
          <p:cNvSpPr txBox="1">
            <a:spLocks noChangeArrowheads="1"/>
          </p:cNvSpPr>
          <p:nvPr/>
        </p:nvSpPr>
        <p:spPr bwMode="auto">
          <a:xfrm>
            <a:off x="3491321" y="5447632"/>
            <a:ext cx="1647290" cy="75405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</a:t>
            </a:r>
            <a:r>
              <a:rPr kumimoji="0" lang="en-US" sz="7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New 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additions and target release </a:t>
            </a:r>
            <a:r>
              <a:rPr kumimoji="0" lang="en-US" sz="7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sng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Previous target </a:t>
            </a:r>
            <a:r>
              <a:rPr kumimoji="0" lang="en-US" sz="7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</a:t>
            </a:r>
            <a:endParaRPr kumimoji="0" lang="en-US" sz="7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</a:t>
            </a:r>
            <a:r>
              <a:rPr kumimoji="0" lang="en-US" sz="7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etc.:</a:t>
            </a:r>
            <a:r>
              <a:rPr kumimoji="0" lang="en-US" sz="7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700" b="0" kern="0" dirty="0">
                <a:solidFill>
                  <a:srgbClr val="000000"/>
                </a:solidFill>
              </a:rPr>
              <a:t>M</a:t>
            </a:r>
            <a:r>
              <a:rPr kumimoji="0" lang="en-US" sz="7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ultiple</a:t>
            </a:r>
            <a:r>
              <a:rPr kumimoji="0" lang="en-US" sz="7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phase release</a:t>
            </a:r>
            <a:endParaRPr kumimoji="0" lang="en-US" sz="7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graphicFrame>
        <p:nvGraphicFramePr>
          <p:cNvPr id="33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7496855"/>
              </p:ext>
            </p:extLst>
          </p:nvPr>
        </p:nvGraphicFramePr>
        <p:xfrm>
          <a:off x="160280" y="838201"/>
          <a:ext cx="8839200" cy="3384185"/>
        </p:xfrm>
        <a:graphic>
          <a:graphicData uri="http://schemas.openxmlformats.org/drawingml/2006/table">
            <a:tbl>
              <a:tblPr/>
              <a:tblGrid>
                <a:gridCol w="1439920"/>
                <a:gridCol w="1524000"/>
                <a:gridCol w="1524191"/>
                <a:gridCol w="1504660"/>
                <a:gridCol w="1390749"/>
                <a:gridCol w="1455680"/>
              </a:tblGrid>
              <a:tr h="5495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2/6 – 2/8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April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4/5 – 4/9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5/29 – 5/31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August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8/7 – 8/9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10/23 – 10/25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12/11 – 12/13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</a:tr>
              <a:tr h="24222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NPRR659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NPRR683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NPRR743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NPRR760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NPRR810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PGRR042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NPRR846</a:t>
                      </a: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NPRR562</a:t>
                      </a: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(b)</a:t>
                      </a: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SCR792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NPRR776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NOGRR167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NPRR768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OBDRR002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PGRR057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NPRR819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NPRR844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NPRR854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SCR791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NPRR702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(partial implementation)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NPRR825</a:t>
                      </a:r>
                      <a:r>
                        <a:rPr kumimoji="0" lang="en-US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NPRR843</a:t>
                      </a:r>
                      <a:r>
                        <a:rPr kumimoji="0" lang="en-US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(a)</a:t>
                      </a: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NPRR864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NPRR875</a:t>
                      </a:r>
                      <a:endParaRPr kumimoji="0" lang="en-US" sz="1200" b="0" i="0" u="none" strike="sng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SCR795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RRGRR015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NPRR833</a:t>
                      </a:r>
                      <a:r>
                        <a:rPr kumimoji="0" lang="en-US" sz="9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(a/b)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NPRR843</a:t>
                      </a:r>
                      <a:r>
                        <a:rPr kumimoji="0" lang="en-US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(b)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PGRR063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NPRR831</a:t>
                      </a:r>
                      <a:r>
                        <a:rPr kumimoji="0" lang="en-US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(b)</a:t>
                      </a: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SCR777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7315200" y="1400352"/>
            <a:ext cx="236905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endParaRPr kumimoji="0" lang="en-US" sz="5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i="1" kern="0" dirty="0" smtClean="0">
                <a:solidFill>
                  <a:srgbClr val="000000"/>
                </a:solidFill>
              </a:rPr>
              <a:t> </a:t>
            </a:r>
            <a:endParaRPr lang="en-US" sz="28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</p:txBody>
      </p:sp>
      <p:sp>
        <p:nvSpPr>
          <p:cNvPr id="25" name="TextBox 12"/>
          <p:cNvSpPr txBox="1">
            <a:spLocks noChangeArrowheads="1"/>
          </p:cNvSpPr>
          <p:nvPr/>
        </p:nvSpPr>
        <p:spPr bwMode="auto">
          <a:xfrm>
            <a:off x="3122655" y="3285979"/>
            <a:ext cx="1508760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/>
              <a:t>7/2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638685" y="1392114"/>
            <a:ext cx="370549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</p:txBody>
      </p:sp>
      <p:sp>
        <p:nvSpPr>
          <p:cNvPr id="44" name="TextBox 12"/>
          <p:cNvSpPr txBox="1">
            <a:spLocks noChangeArrowheads="1"/>
          </p:cNvSpPr>
          <p:nvPr/>
        </p:nvSpPr>
        <p:spPr bwMode="auto">
          <a:xfrm>
            <a:off x="4647890" y="2424346"/>
            <a:ext cx="1501431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/>
              <a:t>9/1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3" name="TextBox 2"/>
          <p:cNvSpPr txBox="1"/>
          <p:nvPr/>
        </p:nvSpPr>
        <p:spPr>
          <a:xfrm rot="16200000">
            <a:off x="-301784" y="1935294"/>
            <a:ext cx="127470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/>
              <a:t>CMM Release 1a</a:t>
            </a:r>
            <a:endParaRPr lang="en-US" sz="1100" i="1" dirty="0"/>
          </a:p>
        </p:txBody>
      </p:sp>
      <p:sp>
        <p:nvSpPr>
          <p:cNvPr id="4" name="Left Brace 3"/>
          <p:cNvSpPr/>
          <p:nvPr/>
        </p:nvSpPr>
        <p:spPr>
          <a:xfrm>
            <a:off x="406782" y="1645562"/>
            <a:ext cx="167979" cy="85437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1"/>
          <p:cNvSpPr txBox="1">
            <a:spLocks noChangeArrowheads="1"/>
          </p:cNvSpPr>
          <p:nvPr/>
        </p:nvSpPr>
        <p:spPr bwMode="auto">
          <a:xfrm>
            <a:off x="5227572" y="5447357"/>
            <a:ext cx="1173951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26" name="TextBox 12"/>
          <p:cNvSpPr txBox="1">
            <a:spLocks noChangeArrowheads="1"/>
          </p:cNvSpPr>
          <p:nvPr/>
        </p:nvSpPr>
        <p:spPr bwMode="auto">
          <a:xfrm>
            <a:off x="140666" y="3292999"/>
            <a:ext cx="1444653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/>
              <a:t>1/1  &amp;  2/1</a:t>
            </a:r>
            <a:endParaRPr lang="en-US" sz="1200" kern="0" dirty="0"/>
          </a:p>
        </p:txBody>
      </p:sp>
      <p:sp>
        <p:nvSpPr>
          <p:cNvPr id="28" name="TextBox 21"/>
          <p:cNvSpPr txBox="1">
            <a:spLocks noChangeArrowheads="1"/>
          </p:cNvSpPr>
          <p:nvPr/>
        </p:nvSpPr>
        <p:spPr bwMode="auto">
          <a:xfrm>
            <a:off x="6497486" y="5446693"/>
            <a:ext cx="2485392" cy="954107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 smtClean="0"/>
              <a:t>NPRR825(a) – </a:t>
            </a:r>
            <a:r>
              <a:rPr lang="en-US" sz="800" b="0" kern="0" dirty="0" err="1" smtClean="0"/>
              <a:t>NoticeBuilder</a:t>
            </a:r>
            <a:r>
              <a:rPr lang="en-US" sz="800" b="0" kern="0" dirty="0" smtClean="0"/>
              <a:t> changes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NPRR825(b) –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 smtClean="0"/>
              <a:t>NPRR562(b</a:t>
            </a:r>
            <a:r>
              <a:rPr lang="en-US" sz="800" b="0" kern="0" dirty="0"/>
              <a:t>) – </a:t>
            </a:r>
            <a:r>
              <a:rPr lang="en-US" sz="800" b="0" kern="0" dirty="0" smtClean="0"/>
              <a:t>Reporting/posting system changes</a:t>
            </a:r>
            <a:endParaRPr kumimoji="0" lang="en-US" sz="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 smtClean="0"/>
              <a:t>NPRR809(b</a:t>
            </a:r>
            <a:r>
              <a:rPr lang="en-US" sz="800" b="0" kern="0" dirty="0"/>
              <a:t>) – Reporting/posting </a:t>
            </a:r>
            <a:r>
              <a:rPr lang="en-US" sz="800" b="0" kern="0" dirty="0" smtClean="0"/>
              <a:t>system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</a:rPr>
              <a:t>NPRR833(a/b) – </a:t>
            </a:r>
            <a:r>
              <a:rPr kumimoji="0" lang="en-US" sz="8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Arial" charset="0"/>
              </a:rPr>
              <a:t>DAM/SCED system changes</a:t>
            </a: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</a:rPr>
              <a:t>NPRR843(a) – CDR, 48 hour, &amp; 7 day reports</a:t>
            </a: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 smtClean="0"/>
              <a:t>NPRR843(b) – 60 day reports</a:t>
            </a:r>
            <a:endParaRPr kumimoji="0" lang="en-US" sz="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charset="0"/>
            </a:endParaRPr>
          </a:p>
        </p:txBody>
      </p:sp>
      <p:sp>
        <p:nvSpPr>
          <p:cNvPr id="37" name="TextBox 13"/>
          <p:cNvSpPr txBox="1">
            <a:spLocks noChangeArrowheads="1"/>
          </p:cNvSpPr>
          <p:nvPr/>
        </p:nvSpPr>
        <p:spPr bwMode="auto">
          <a:xfrm>
            <a:off x="160280" y="4642442"/>
            <a:ext cx="8839200" cy="261610"/>
          </a:xfrm>
          <a:prstGeom prst="rect">
            <a:avLst/>
          </a:prstGeom>
          <a:solidFill>
            <a:srgbClr val="BBE0E3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TBD Items 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(and point at which they became “TBD”)</a:t>
            </a:r>
            <a:endParaRPr kumimoji="0" lang="en-US" sz="11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0931349"/>
              </p:ext>
            </p:extLst>
          </p:nvPr>
        </p:nvGraphicFramePr>
        <p:xfrm>
          <a:off x="168443" y="4908113"/>
          <a:ext cx="8823157" cy="464820"/>
        </p:xfrm>
        <a:graphic>
          <a:graphicData uri="http://schemas.openxmlformats.org/drawingml/2006/table">
            <a:tbl>
              <a:tblPr firstRow="1" bandRow="1"/>
              <a:tblGrid>
                <a:gridCol w="898357"/>
                <a:gridCol w="914400"/>
                <a:gridCol w="914400"/>
                <a:gridCol w="1600200"/>
                <a:gridCol w="4495800"/>
              </a:tblGrid>
              <a:tr h="239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2014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2015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2016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2017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2018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</a:tr>
              <a:tr h="2035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NPRR664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800" b="0" strike="noStrike" dirty="0" smtClean="0">
                          <a:solidFill>
                            <a:schemeClr val="tx1"/>
                          </a:solidFill>
                        </a:rPr>
                        <a:t>None</a:t>
                      </a:r>
                      <a:endParaRPr lang="en-US" sz="800" b="0" strike="noStrik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strike="noStrike" dirty="0" smtClean="0">
                          <a:solidFill>
                            <a:schemeClr val="tx1"/>
                          </a:solidFill>
                        </a:rPr>
                        <a:t>SCR781  P</a:t>
                      </a:r>
                      <a:endParaRPr lang="en-US" sz="800" b="0" strike="sngStrik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strike="noStrike" dirty="0" smtClean="0">
                          <a:solidFill>
                            <a:schemeClr val="tx1"/>
                          </a:solidFill>
                        </a:rPr>
                        <a:t>NPRR702  P, </a:t>
                      </a:r>
                      <a:r>
                        <a:rPr lang="en-US" sz="800" b="0" strike="noStrike" dirty="0" smtClean="0">
                          <a:solidFill>
                            <a:srgbClr val="FF0000"/>
                          </a:solidFill>
                        </a:rPr>
                        <a:t>NPRR829</a:t>
                      </a:r>
                      <a:endParaRPr lang="en-US" sz="800" b="0" strike="sngStrike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strike="noStrike" baseline="0" dirty="0" smtClean="0">
                          <a:solidFill>
                            <a:schemeClr val="tx1"/>
                          </a:solidFill>
                        </a:rPr>
                        <a:t>RRGRR016, </a:t>
                      </a:r>
                      <a:r>
                        <a:rPr lang="en-US" sz="800" b="0" strike="sngStrike" baseline="0" dirty="0" smtClean="0">
                          <a:solidFill>
                            <a:schemeClr val="tx1"/>
                          </a:solidFill>
                        </a:rPr>
                        <a:t>NPRR519</a:t>
                      </a:r>
                      <a:r>
                        <a:rPr lang="en-US" sz="800" b="0" strike="noStrike" baseline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800" b="0" strike="sngStrike" baseline="0" dirty="0" smtClean="0">
                          <a:solidFill>
                            <a:schemeClr val="tx1"/>
                          </a:solidFill>
                        </a:rPr>
                        <a:t>NPR620</a:t>
                      </a:r>
                      <a:r>
                        <a:rPr lang="en-US" sz="800" b="0" strike="noStrike" baseline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800" b="0" strike="sngStrike" baseline="0" dirty="0" smtClean="0">
                          <a:solidFill>
                            <a:schemeClr val="tx1"/>
                          </a:solidFill>
                        </a:rPr>
                        <a:t>NPRR741</a:t>
                      </a:r>
                      <a:r>
                        <a:rPr lang="en-US" sz="800" b="0" strike="noStrike" baseline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800" b="0" strike="sngStrike" baseline="0" dirty="0" smtClean="0">
                          <a:solidFill>
                            <a:schemeClr val="tx1"/>
                          </a:solidFill>
                        </a:rPr>
                        <a:t>NPRR755</a:t>
                      </a:r>
                      <a:r>
                        <a:rPr lang="en-US" sz="800" b="0" strike="noStrike" baseline="0" dirty="0" smtClean="0">
                          <a:solidFill>
                            <a:schemeClr val="tx1"/>
                          </a:solidFill>
                        </a:rPr>
                        <a:t>, NOGRR154, </a:t>
                      </a:r>
                      <a:r>
                        <a:rPr lang="en-US" sz="800" b="0" strike="noStrike" baseline="0" dirty="0" smtClean="0">
                          <a:solidFill>
                            <a:srgbClr val="FF0000"/>
                          </a:solidFill>
                        </a:rPr>
                        <a:t>NPRR825(b)</a:t>
                      </a:r>
                      <a:r>
                        <a:rPr lang="en-US" sz="800" b="0" strike="noStrike" baseline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800" b="0" strike="noStrike" baseline="0" dirty="0" smtClean="0">
                          <a:solidFill>
                            <a:srgbClr val="FF0000"/>
                          </a:solidFill>
                        </a:rPr>
                        <a:t>NPRR867</a:t>
                      </a:r>
                      <a:endParaRPr lang="en-US" sz="800" b="0" strike="sngStrike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0974" y="3617350"/>
            <a:ext cx="32893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1/1</a:t>
            </a:r>
            <a:endParaRPr lang="en-US" sz="800" dirty="0"/>
          </a:p>
        </p:txBody>
      </p:sp>
      <p:sp>
        <p:nvSpPr>
          <p:cNvPr id="49" name="TextBox 48"/>
          <p:cNvSpPr txBox="1"/>
          <p:nvPr/>
        </p:nvSpPr>
        <p:spPr>
          <a:xfrm>
            <a:off x="190060" y="3844243"/>
            <a:ext cx="32893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/>
              <a:t>2</a:t>
            </a:r>
            <a:r>
              <a:rPr lang="en-US" sz="800" dirty="0" smtClean="0"/>
              <a:t>/1</a:t>
            </a:r>
            <a:endParaRPr lang="en-US" sz="800" dirty="0"/>
          </a:p>
        </p:txBody>
      </p:sp>
      <p:sp>
        <p:nvSpPr>
          <p:cNvPr id="46" name="TextBox 45"/>
          <p:cNvSpPr txBox="1"/>
          <p:nvPr/>
        </p:nvSpPr>
        <p:spPr>
          <a:xfrm>
            <a:off x="1263557" y="1398340"/>
            <a:ext cx="304892" cy="27238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Wingdings" panose="05000000000000000000" pitchFamily="2" charset="2"/>
              </a:rPr>
              <a:t>ü</a:t>
            </a:r>
          </a:p>
          <a:p>
            <a:endParaRPr lang="en-US" sz="200" dirty="0">
              <a:latin typeface="Wingdings" panose="05000000000000000000" pitchFamily="2" charset="2"/>
            </a:endParaRPr>
          </a:p>
          <a:p>
            <a:r>
              <a:rPr lang="en-US" sz="1200" dirty="0">
                <a:latin typeface="Wingdings" panose="05000000000000000000" pitchFamily="2" charset="2"/>
              </a:rPr>
              <a:t>ü</a:t>
            </a:r>
          </a:p>
          <a:p>
            <a:endParaRPr lang="en-US" sz="200" dirty="0" smtClean="0">
              <a:latin typeface="Wingdings" panose="05000000000000000000" pitchFamily="2" charset="2"/>
            </a:endParaRPr>
          </a:p>
          <a:p>
            <a:r>
              <a:rPr lang="en-US" sz="1200" dirty="0" smtClean="0">
                <a:latin typeface="Wingdings" panose="05000000000000000000" pitchFamily="2" charset="2"/>
              </a:rPr>
              <a:t>ü</a:t>
            </a:r>
            <a:endParaRPr lang="en-US" sz="1200" dirty="0">
              <a:latin typeface="Wingdings" panose="05000000000000000000" pitchFamily="2" charset="2"/>
            </a:endParaRPr>
          </a:p>
          <a:p>
            <a:endParaRPr lang="en-US" sz="200" dirty="0" smtClean="0">
              <a:latin typeface="Wingdings" panose="05000000000000000000" pitchFamily="2" charset="2"/>
            </a:endParaRPr>
          </a:p>
          <a:p>
            <a:r>
              <a:rPr lang="en-US" sz="1200" dirty="0" smtClean="0">
                <a:latin typeface="Wingdings" panose="05000000000000000000" pitchFamily="2" charset="2"/>
              </a:rPr>
              <a:t>ü</a:t>
            </a:r>
            <a:endParaRPr lang="en-US" sz="1200" dirty="0">
              <a:latin typeface="Wingdings" panose="05000000000000000000" pitchFamily="2" charset="2"/>
            </a:endParaRPr>
          </a:p>
          <a:p>
            <a:endParaRPr lang="en-US" sz="200" dirty="0" smtClean="0">
              <a:latin typeface="Wingdings" panose="05000000000000000000" pitchFamily="2" charset="2"/>
            </a:endParaRPr>
          </a:p>
          <a:p>
            <a:r>
              <a:rPr lang="en-US" sz="1200" dirty="0" smtClean="0">
                <a:latin typeface="Wingdings" panose="05000000000000000000" pitchFamily="2" charset="2"/>
              </a:rPr>
              <a:t>ü</a:t>
            </a:r>
          </a:p>
          <a:p>
            <a:endParaRPr lang="en-US" sz="200" dirty="0">
              <a:latin typeface="Wingdings" panose="05000000000000000000" pitchFamily="2" charset="2"/>
            </a:endParaRPr>
          </a:p>
          <a:p>
            <a:r>
              <a:rPr lang="en-US" sz="1200" dirty="0">
                <a:latin typeface="Wingdings" panose="05000000000000000000" pitchFamily="2" charset="2"/>
              </a:rPr>
              <a:t>ü</a:t>
            </a:r>
          </a:p>
          <a:p>
            <a:endParaRPr lang="en-US" sz="200" dirty="0">
              <a:latin typeface="Wingdings" panose="05000000000000000000" pitchFamily="2" charset="2"/>
            </a:endParaRPr>
          </a:p>
          <a:p>
            <a:endParaRPr lang="en-US" sz="2000" dirty="0" smtClean="0">
              <a:latin typeface="Wingdings" panose="05000000000000000000" pitchFamily="2" charset="2"/>
            </a:endParaRPr>
          </a:p>
          <a:p>
            <a:endParaRPr lang="en-US" sz="1600" dirty="0" smtClean="0">
              <a:latin typeface="Wingdings" panose="05000000000000000000" pitchFamily="2" charset="2"/>
            </a:endParaRPr>
          </a:p>
          <a:p>
            <a:endParaRPr lang="en-US" sz="1050" dirty="0">
              <a:latin typeface="Wingdings" panose="05000000000000000000" pitchFamily="2" charset="2"/>
            </a:endParaRPr>
          </a:p>
          <a:p>
            <a:endParaRPr lang="en-US" sz="1050" dirty="0">
              <a:latin typeface="Wingdings" panose="05000000000000000000" pitchFamily="2" charset="2"/>
            </a:endParaRPr>
          </a:p>
          <a:p>
            <a:r>
              <a:rPr lang="en-US" sz="1200" dirty="0" smtClean="0">
                <a:latin typeface="Wingdings" panose="05000000000000000000" pitchFamily="2" charset="2"/>
              </a:rPr>
              <a:t>ü</a:t>
            </a:r>
          </a:p>
          <a:p>
            <a:endParaRPr lang="en-US" sz="400" dirty="0">
              <a:latin typeface="Wingdings" panose="05000000000000000000" pitchFamily="2" charset="2"/>
            </a:endParaRPr>
          </a:p>
          <a:p>
            <a:r>
              <a:rPr lang="en-US" sz="1200" dirty="0" smtClean="0">
                <a:latin typeface="Wingdings" panose="05000000000000000000" pitchFamily="2" charset="2"/>
              </a:rPr>
              <a:t>ü</a:t>
            </a:r>
            <a:endParaRPr lang="en-US" dirty="0">
              <a:latin typeface="Wingdings" panose="05000000000000000000" pitchFamily="2" charset="2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809262" y="1375039"/>
            <a:ext cx="304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Wingdings" panose="05000000000000000000" pitchFamily="2" charset="2"/>
              </a:rPr>
              <a:t>ü</a:t>
            </a:r>
          </a:p>
          <a:p>
            <a:endParaRPr lang="en-US" sz="200" dirty="0">
              <a:latin typeface="Wingdings" panose="05000000000000000000" pitchFamily="2" charset="2"/>
            </a:endParaRPr>
          </a:p>
          <a:p>
            <a:r>
              <a:rPr lang="en-US" sz="1200" dirty="0">
                <a:latin typeface="Wingdings" panose="05000000000000000000" pitchFamily="2" charset="2"/>
              </a:rPr>
              <a:t>ü</a:t>
            </a:r>
          </a:p>
          <a:p>
            <a:endParaRPr lang="en-US" sz="200" dirty="0" smtClean="0">
              <a:latin typeface="Wingdings" panose="05000000000000000000" pitchFamily="2" charset="2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360791" y="3570037"/>
            <a:ext cx="304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Wingdings" panose="05000000000000000000" pitchFamily="2" charset="2"/>
              </a:rPr>
              <a:t>ü</a:t>
            </a:r>
          </a:p>
          <a:p>
            <a:endParaRPr lang="en-US" sz="200" dirty="0">
              <a:latin typeface="Wingdings" panose="05000000000000000000" pitchFamily="2" charset="2"/>
            </a:endParaRPr>
          </a:p>
          <a:p>
            <a:endParaRPr lang="en-US" sz="1200" dirty="0">
              <a:latin typeface="Wingdings" panose="05000000000000000000" pitchFamily="2" charset="2"/>
            </a:endParaRPr>
          </a:p>
          <a:p>
            <a:endParaRPr lang="en-US" sz="200" dirty="0" smtClean="0">
              <a:latin typeface="Wingdings" panose="05000000000000000000" pitchFamily="2" charset="2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355947" y="1389888"/>
            <a:ext cx="3048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Wingdings" panose="05000000000000000000" pitchFamily="2" charset="2"/>
              </a:rPr>
              <a:t>ü</a:t>
            </a:r>
          </a:p>
          <a:p>
            <a:endParaRPr lang="en-US" sz="200" dirty="0">
              <a:latin typeface="Wingdings" panose="05000000000000000000" pitchFamily="2" charset="2"/>
            </a:endParaRPr>
          </a:p>
          <a:p>
            <a:r>
              <a:rPr lang="en-US" sz="1200" dirty="0">
                <a:latin typeface="Wingdings" panose="05000000000000000000" pitchFamily="2" charset="2"/>
              </a:rPr>
              <a:t>ü</a:t>
            </a:r>
          </a:p>
          <a:p>
            <a:endParaRPr lang="en-US" sz="200" dirty="0" smtClean="0">
              <a:latin typeface="Wingdings" panose="05000000000000000000" pitchFamily="2" charset="2"/>
            </a:endParaRPr>
          </a:p>
          <a:p>
            <a:r>
              <a:rPr lang="en-US" sz="1200" dirty="0" smtClean="0">
                <a:latin typeface="Wingdings" panose="05000000000000000000" pitchFamily="2" charset="2"/>
              </a:rPr>
              <a:t>ü</a:t>
            </a:r>
            <a:endParaRPr lang="en-US" sz="1200" dirty="0">
              <a:latin typeface="Wingdings" panose="05000000000000000000" pitchFamily="2" charset="2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844429" y="1371460"/>
            <a:ext cx="304892" cy="9694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Wingdings" panose="05000000000000000000" pitchFamily="2" charset="2"/>
              </a:rPr>
              <a:t>ü</a:t>
            </a:r>
          </a:p>
          <a:p>
            <a:endParaRPr lang="en-US" sz="200" dirty="0">
              <a:latin typeface="Wingdings" panose="05000000000000000000" pitchFamily="2" charset="2"/>
            </a:endParaRPr>
          </a:p>
          <a:p>
            <a:r>
              <a:rPr lang="en-US" sz="1200" dirty="0" smtClean="0">
                <a:latin typeface="Wingdings" panose="05000000000000000000" pitchFamily="2" charset="2"/>
              </a:rPr>
              <a:t>ü</a:t>
            </a:r>
          </a:p>
          <a:p>
            <a:endParaRPr lang="en-US" sz="300" dirty="0" smtClean="0">
              <a:latin typeface="Wingdings" panose="05000000000000000000" pitchFamily="2" charset="2"/>
            </a:endParaRPr>
          </a:p>
          <a:p>
            <a:r>
              <a:rPr lang="en-US" sz="1200" dirty="0">
                <a:latin typeface="Wingdings" panose="05000000000000000000" pitchFamily="2" charset="2"/>
              </a:rPr>
              <a:t>ü</a:t>
            </a:r>
          </a:p>
          <a:p>
            <a:endParaRPr lang="en-US" sz="200" dirty="0">
              <a:latin typeface="Wingdings" panose="05000000000000000000" pitchFamily="2" charset="2"/>
            </a:endParaRPr>
          </a:p>
          <a:p>
            <a:r>
              <a:rPr lang="en-US" sz="1200" dirty="0" smtClean="0">
                <a:latin typeface="Wingdings" panose="05000000000000000000" pitchFamily="2" charset="2"/>
              </a:rPr>
              <a:t>ü</a:t>
            </a:r>
            <a:endParaRPr lang="en-US" sz="1200" dirty="0">
              <a:latin typeface="Wingdings" panose="05000000000000000000" pitchFamily="2" charset="2"/>
            </a:endParaRPr>
          </a:p>
        </p:txBody>
      </p:sp>
      <p:sp>
        <p:nvSpPr>
          <p:cNvPr id="34" name="TextBox 12"/>
          <p:cNvSpPr txBox="1">
            <a:spLocks noChangeArrowheads="1"/>
          </p:cNvSpPr>
          <p:nvPr/>
        </p:nvSpPr>
        <p:spPr bwMode="auto">
          <a:xfrm>
            <a:off x="6157789" y="3285096"/>
            <a:ext cx="1380744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/>
              <a:t>11/1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845662" y="2684756"/>
            <a:ext cx="304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Wingdings" panose="05000000000000000000" pitchFamily="2" charset="2"/>
              </a:rPr>
              <a:t>ü</a:t>
            </a:r>
          </a:p>
          <a:p>
            <a:endParaRPr lang="en-US" sz="200" dirty="0">
              <a:latin typeface="Wingdings" panose="05000000000000000000" pitchFamily="2" charset="2"/>
            </a:endParaRPr>
          </a:p>
          <a:p>
            <a:endParaRPr lang="en-US" sz="1200" dirty="0">
              <a:latin typeface="Wingdings" panose="05000000000000000000" pitchFamily="2" charset="2"/>
            </a:endParaRPr>
          </a:p>
          <a:p>
            <a:endParaRPr lang="en-US" sz="200" dirty="0" smtClean="0">
              <a:latin typeface="Wingdings" panose="05000000000000000000" pitchFamily="2" charset="2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8692736" y="1524000"/>
            <a:ext cx="240625" cy="32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12"/>
          <p:cNvSpPr txBox="1">
            <a:spLocks noChangeArrowheads="1"/>
          </p:cNvSpPr>
          <p:nvPr/>
        </p:nvSpPr>
        <p:spPr bwMode="auto">
          <a:xfrm>
            <a:off x="7541802" y="3282645"/>
            <a:ext cx="1441076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/>
              <a:t>11/19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57" name="TextBox 12"/>
          <p:cNvSpPr txBox="1">
            <a:spLocks noChangeArrowheads="1"/>
          </p:cNvSpPr>
          <p:nvPr/>
        </p:nvSpPr>
        <p:spPr bwMode="auto">
          <a:xfrm>
            <a:off x="1604141" y="3293761"/>
            <a:ext cx="1508760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/>
              <a:t>6/1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799105" y="3580940"/>
            <a:ext cx="304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Wingdings" panose="05000000000000000000" pitchFamily="2" charset="2"/>
              </a:rPr>
              <a:t>ü</a:t>
            </a:r>
          </a:p>
          <a:p>
            <a:endParaRPr lang="en-US" sz="200" dirty="0">
              <a:latin typeface="Wingdings" panose="05000000000000000000" pitchFamily="2" charset="2"/>
            </a:endParaRPr>
          </a:p>
          <a:p>
            <a:r>
              <a:rPr lang="en-US" sz="1200" dirty="0">
                <a:latin typeface="Wingdings" panose="05000000000000000000" pitchFamily="2" charset="2"/>
              </a:rPr>
              <a:t>ü</a:t>
            </a:r>
          </a:p>
          <a:p>
            <a:endParaRPr lang="en-US" sz="200" dirty="0" smtClean="0">
              <a:latin typeface="Wingdings" panose="05000000000000000000" pitchFamily="2" charset="2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249473" y="1396291"/>
            <a:ext cx="304892" cy="9694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Wingdings" panose="05000000000000000000" pitchFamily="2" charset="2"/>
              </a:rPr>
              <a:t>ü</a:t>
            </a:r>
          </a:p>
          <a:p>
            <a:endParaRPr lang="en-US" sz="200" dirty="0">
              <a:latin typeface="Wingdings" panose="05000000000000000000" pitchFamily="2" charset="2"/>
            </a:endParaRPr>
          </a:p>
          <a:p>
            <a:r>
              <a:rPr lang="en-US" sz="1200" dirty="0" smtClean="0">
                <a:latin typeface="Wingdings" panose="05000000000000000000" pitchFamily="2" charset="2"/>
              </a:rPr>
              <a:t>ü</a:t>
            </a:r>
          </a:p>
          <a:p>
            <a:endParaRPr lang="en-US" sz="300" dirty="0" smtClean="0">
              <a:latin typeface="Wingdings" panose="05000000000000000000" pitchFamily="2" charset="2"/>
            </a:endParaRPr>
          </a:p>
          <a:p>
            <a:r>
              <a:rPr lang="en-US" sz="1200" dirty="0">
                <a:latin typeface="Wingdings" panose="05000000000000000000" pitchFamily="2" charset="2"/>
              </a:rPr>
              <a:t>ü</a:t>
            </a:r>
          </a:p>
          <a:p>
            <a:endParaRPr lang="en-US" sz="200" dirty="0">
              <a:latin typeface="Wingdings" panose="05000000000000000000" pitchFamily="2" charset="2"/>
            </a:endParaRPr>
          </a:p>
          <a:p>
            <a:r>
              <a:rPr lang="en-US" sz="1200" dirty="0" smtClean="0">
                <a:latin typeface="Wingdings" panose="05000000000000000000" pitchFamily="2" charset="2"/>
              </a:rPr>
              <a:t>ü</a:t>
            </a:r>
            <a:endParaRPr lang="en-US" sz="1200" dirty="0">
              <a:latin typeface="Wingdings" panose="05000000000000000000" pitchFamily="2" charset="2"/>
            </a:endParaRPr>
          </a:p>
        </p:txBody>
      </p:sp>
      <p:sp>
        <p:nvSpPr>
          <p:cNvPr id="42" name="TextBox 12"/>
          <p:cNvSpPr txBox="1">
            <a:spLocks noChangeArrowheads="1"/>
          </p:cNvSpPr>
          <p:nvPr/>
        </p:nvSpPr>
        <p:spPr bwMode="auto">
          <a:xfrm>
            <a:off x="4648199" y="3285478"/>
            <a:ext cx="1492987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/>
              <a:t>10/1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847403" y="3623687"/>
            <a:ext cx="304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Wingdings" panose="05000000000000000000" pitchFamily="2" charset="2"/>
              </a:rPr>
              <a:t>ü</a:t>
            </a:r>
          </a:p>
          <a:p>
            <a:endParaRPr lang="en-US" sz="200" dirty="0">
              <a:latin typeface="Wingdings" panose="05000000000000000000" pitchFamily="2" charset="2"/>
            </a:endParaRPr>
          </a:p>
          <a:p>
            <a:endParaRPr lang="en-US" sz="1200" dirty="0">
              <a:latin typeface="Wingdings" panose="05000000000000000000" pitchFamily="2" charset="2"/>
            </a:endParaRPr>
          </a:p>
          <a:p>
            <a:endParaRPr lang="en-US" sz="200" dirty="0" smtClean="0">
              <a:latin typeface="Wingdings" panose="05000000000000000000" pitchFamily="2" charset="2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256643" y="3576896"/>
            <a:ext cx="304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Wingdings" panose="05000000000000000000" pitchFamily="2" charset="2"/>
              </a:rPr>
              <a:t>ü</a:t>
            </a:r>
          </a:p>
          <a:p>
            <a:endParaRPr lang="en-US" sz="200" dirty="0">
              <a:latin typeface="Wingdings" panose="05000000000000000000" pitchFamily="2" charset="2"/>
            </a:endParaRPr>
          </a:p>
          <a:p>
            <a:endParaRPr lang="en-US" sz="1200" dirty="0">
              <a:latin typeface="Wingdings" panose="05000000000000000000" pitchFamily="2" charset="2"/>
            </a:endParaRPr>
          </a:p>
          <a:p>
            <a:endParaRPr lang="en-US" sz="200" dirty="0" smtClean="0">
              <a:latin typeface="Wingdings" panose="05000000000000000000" pitchFamily="2" charset="2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8694588" y="3578861"/>
            <a:ext cx="304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Wingdings" panose="05000000000000000000" pitchFamily="2" charset="2"/>
              </a:rPr>
              <a:t>ü</a:t>
            </a:r>
          </a:p>
          <a:p>
            <a:endParaRPr lang="en-US" sz="200" dirty="0">
              <a:latin typeface="Wingdings" panose="05000000000000000000" pitchFamily="2" charset="2"/>
            </a:endParaRPr>
          </a:p>
          <a:p>
            <a:r>
              <a:rPr lang="en-US" sz="1200" dirty="0">
                <a:latin typeface="Wingdings" panose="05000000000000000000" pitchFamily="2" charset="2"/>
              </a:rPr>
              <a:t>ü</a:t>
            </a:r>
          </a:p>
          <a:p>
            <a:endParaRPr lang="en-US" sz="200" dirty="0" smtClean="0">
              <a:latin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8321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686800" cy="527613"/>
          </a:xfrm>
        </p:spPr>
        <p:txBody>
          <a:bodyPr/>
          <a:lstStyle/>
          <a:p>
            <a:r>
              <a:rPr lang="en-US" sz="2200" b="1" dirty="0" smtClean="0">
                <a:solidFill>
                  <a:schemeClr val="accent1"/>
                </a:solidFill>
              </a:rPr>
              <a:t>2019 Release Targets – Board Approved NPRRs / SCRs / </a:t>
            </a:r>
            <a:r>
              <a:rPr lang="en-US" sz="2200" b="1" dirty="0" err="1" smtClean="0">
                <a:solidFill>
                  <a:schemeClr val="accent1"/>
                </a:solidFill>
              </a:rPr>
              <a:t>xGRRs</a:t>
            </a:r>
            <a:r>
              <a:rPr lang="en-US" sz="2200" b="1" dirty="0" smtClean="0">
                <a:solidFill>
                  <a:schemeClr val="accent1"/>
                </a:solidFill>
              </a:rPr>
              <a:t> </a:t>
            </a:r>
            <a:endParaRPr lang="en-US" sz="22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29" name="TextBox 15"/>
          <p:cNvSpPr txBox="1">
            <a:spLocks noChangeArrowheads="1"/>
          </p:cNvSpPr>
          <p:nvPr/>
        </p:nvSpPr>
        <p:spPr bwMode="auto">
          <a:xfrm>
            <a:off x="160280" y="5447632"/>
            <a:ext cx="3174414" cy="4001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/>
          <p:cNvSpPr txBox="1">
            <a:spLocks noChangeArrowheads="1"/>
          </p:cNvSpPr>
          <p:nvPr/>
        </p:nvSpPr>
        <p:spPr bwMode="auto">
          <a:xfrm>
            <a:off x="160279" y="5904832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/>
          <p:cNvSpPr txBox="1">
            <a:spLocks noChangeArrowheads="1"/>
          </p:cNvSpPr>
          <p:nvPr/>
        </p:nvSpPr>
        <p:spPr bwMode="auto">
          <a:xfrm>
            <a:off x="3491321" y="5447632"/>
            <a:ext cx="1647290" cy="75405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</a:t>
            </a:r>
            <a:r>
              <a:rPr kumimoji="0" lang="en-US" sz="7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New 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additions and target release </a:t>
            </a:r>
            <a:r>
              <a:rPr kumimoji="0" lang="en-US" sz="7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sng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Previous target </a:t>
            </a:r>
            <a:r>
              <a:rPr kumimoji="0" lang="en-US" sz="7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</a:t>
            </a:r>
            <a:endParaRPr kumimoji="0" lang="en-US" sz="7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</a:t>
            </a:r>
            <a:r>
              <a:rPr kumimoji="0" lang="en-US" sz="7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etc.:</a:t>
            </a:r>
            <a:r>
              <a:rPr kumimoji="0" lang="en-US" sz="7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700" b="0" kern="0" dirty="0">
                <a:solidFill>
                  <a:srgbClr val="000000"/>
                </a:solidFill>
              </a:rPr>
              <a:t>M</a:t>
            </a:r>
            <a:r>
              <a:rPr kumimoji="0" lang="en-US" sz="7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ultiple</a:t>
            </a:r>
            <a:r>
              <a:rPr kumimoji="0" lang="en-US" sz="7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phase release</a:t>
            </a:r>
            <a:endParaRPr kumimoji="0" lang="en-US" sz="7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graphicFrame>
        <p:nvGraphicFramePr>
          <p:cNvPr id="33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810878"/>
              </p:ext>
            </p:extLst>
          </p:nvPr>
        </p:nvGraphicFramePr>
        <p:xfrm>
          <a:off x="160280" y="838201"/>
          <a:ext cx="8839200" cy="4419599"/>
        </p:xfrm>
        <a:graphic>
          <a:graphicData uri="http://schemas.openxmlformats.org/drawingml/2006/table">
            <a:tbl>
              <a:tblPr/>
              <a:tblGrid>
                <a:gridCol w="1439920"/>
                <a:gridCol w="1524000"/>
                <a:gridCol w="1447800"/>
                <a:gridCol w="1447800"/>
                <a:gridCol w="1447800"/>
                <a:gridCol w="1531880"/>
              </a:tblGrid>
              <a:tr h="6013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2/5 – 2/7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April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4/2 – 4/4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5/28 – 5/30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August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8/6 – 8/8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10/15 – 10/17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12/10 – 12/12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</a:tr>
              <a:tr h="38182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NPRR833</a:t>
                      </a:r>
                      <a:r>
                        <a:rPr kumimoji="0" lang="en-US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(a/b)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NPRR842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NPRR858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NPRR866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PGRR061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RRGRR017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SCR794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VCMRR022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NPRR749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NPRR817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NPRR833</a:t>
                      </a: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(c)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NPRR845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NPRR847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NPRR865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NPRR866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NPRR873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NPRR880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NOGRR174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PGRR061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RRGRR017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SCR793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SCR796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VCMRR022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NPRR809</a:t>
                      </a:r>
                      <a:r>
                        <a:rPr kumimoji="0" lang="en-US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(b)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NPRR873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SCR793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SCR796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NPRR519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NPRR620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NPRR741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NPRR755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NPRR841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NPRR856</a:t>
                      </a: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NPRR877</a:t>
                      </a:r>
                      <a:r>
                        <a:rPr kumimoji="0" lang="en-US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Ph2</a:t>
                      </a: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7221420" y="1442392"/>
            <a:ext cx="236905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endParaRPr kumimoji="0" lang="en-US" sz="5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i="1" kern="0" dirty="0" smtClean="0">
                <a:solidFill>
                  <a:srgbClr val="000000"/>
                </a:solidFill>
              </a:rPr>
              <a:t> </a:t>
            </a:r>
            <a:endParaRPr lang="en-US" sz="28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</p:txBody>
      </p:sp>
      <p:sp>
        <p:nvSpPr>
          <p:cNvPr id="24" name="TextBox 21"/>
          <p:cNvSpPr txBox="1">
            <a:spLocks noChangeArrowheads="1"/>
          </p:cNvSpPr>
          <p:nvPr/>
        </p:nvSpPr>
        <p:spPr bwMode="auto">
          <a:xfrm>
            <a:off x="5284529" y="5432243"/>
            <a:ext cx="1173951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28" name="TextBox 21"/>
          <p:cNvSpPr txBox="1">
            <a:spLocks noChangeArrowheads="1"/>
          </p:cNvSpPr>
          <p:nvPr/>
        </p:nvSpPr>
        <p:spPr bwMode="auto">
          <a:xfrm>
            <a:off x="6556324" y="5381612"/>
            <a:ext cx="2485392" cy="584775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NPRR809(b) – Reporting/posting system changes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NPRR833(a/b) – DAM/SCED system changes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 smtClean="0"/>
              <a:t>NPRR833(c) </a:t>
            </a:r>
            <a:r>
              <a:rPr lang="en-US" sz="800" b="0" kern="0" dirty="0"/>
              <a:t>– </a:t>
            </a:r>
            <a:r>
              <a:rPr lang="en-US" sz="800" b="0" kern="0" dirty="0" smtClean="0"/>
              <a:t>CRR </a:t>
            </a:r>
            <a:r>
              <a:rPr lang="en-US" sz="800" b="0" kern="0" dirty="0"/>
              <a:t>system changes</a:t>
            </a: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0" lang="en-US" sz="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charset="0"/>
            </a:endParaRPr>
          </a:p>
        </p:txBody>
      </p:sp>
      <p:sp>
        <p:nvSpPr>
          <p:cNvPr id="31" name="TextBox 12"/>
          <p:cNvSpPr txBox="1">
            <a:spLocks noChangeArrowheads="1"/>
          </p:cNvSpPr>
          <p:nvPr/>
        </p:nvSpPr>
        <p:spPr bwMode="auto">
          <a:xfrm>
            <a:off x="160279" y="3292999"/>
            <a:ext cx="1425040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/>
              <a:t>January</a:t>
            </a:r>
            <a:endParaRPr lang="en-US" sz="1200" kern="0" dirty="0"/>
          </a:p>
        </p:txBody>
      </p:sp>
      <p:sp>
        <p:nvSpPr>
          <p:cNvPr id="12" name="TextBox 11"/>
          <p:cNvSpPr txBox="1"/>
          <p:nvPr/>
        </p:nvSpPr>
        <p:spPr>
          <a:xfrm>
            <a:off x="1263160" y="1431224"/>
            <a:ext cx="370549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36589" y="1431224"/>
            <a:ext cx="370549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>
                <a:solidFill>
                  <a:srgbClr val="000000"/>
                </a:solidFill>
              </a:rPr>
              <a:t>P</a:t>
            </a: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I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I</a:t>
            </a:r>
            <a:endParaRPr lang="en-US" sz="10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E</a:t>
            </a:r>
            <a:endParaRPr lang="en-US" sz="10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E</a:t>
            </a: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77651" y="1431224"/>
            <a:ext cx="370549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 </a:t>
            </a: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NS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NS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NS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503218" y="2395795"/>
            <a:ext cx="363844" cy="3556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649675" y="1431215"/>
            <a:ext cx="37054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NS</a:t>
            </a: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NS </a:t>
            </a: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NS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782895" y="1442392"/>
            <a:ext cx="236905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endParaRPr kumimoji="0" lang="en-US" sz="5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i="1" kern="0" dirty="0" smtClean="0">
                <a:solidFill>
                  <a:srgbClr val="000000"/>
                </a:solidFill>
              </a:rPr>
              <a:t> </a:t>
            </a:r>
            <a:endParaRPr lang="en-US" sz="28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</p:txBody>
      </p:sp>
      <p:sp>
        <p:nvSpPr>
          <p:cNvPr id="7" name="Right Brace 6"/>
          <p:cNvSpPr/>
          <p:nvPr/>
        </p:nvSpPr>
        <p:spPr>
          <a:xfrm>
            <a:off x="1257167" y="2096168"/>
            <a:ext cx="209764" cy="57894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1496911" y="2427587"/>
            <a:ext cx="426587" cy="12990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12"/>
          <p:cNvSpPr txBox="1">
            <a:spLocks noChangeArrowheads="1"/>
          </p:cNvSpPr>
          <p:nvPr/>
        </p:nvSpPr>
        <p:spPr bwMode="auto">
          <a:xfrm>
            <a:off x="3122768" y="4019441"/>
            <a:ext cx="1444752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0000"/>
                </a:solidFill>
              </a:rPr>
              <a:t>7</a:t>
            </a:r>
            <a:r>
              <a:rPr lang="en-US" sz="1200" dirty="0" smtClean="0">
                <a:solidFill>
                  <a:srgbClr val="FF0000"/>
                </a:solidFill>
              </a:rPr>
              <a:t>/1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277651" y="4315064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</a:t>
            </a: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4648200" y="3242885"/>
            <a:ext cx="230418" cy="9388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4290639" y="1811253"/>
            <a:ext cx="587978" cy="143947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12"/>
          <p:cNvSpPr txBox="1">
            <a:spLocks noChangeArrowheads="1"/>
          </p:cNvSpPr>
          <p:nvPr/>
        </p:nvSpPr>
        <p:spPr bwMode="auto">
          <a:xfrm>
            <a:off x="3119962" y="2655029"/>
            <a:ext cx="1444752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>
                <a:solidFill>
                  <a:srgbClr val="FF0000"/>
                </a:solidFill>
              </a:rPr>
              <a:t>6/15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256907" y="2969082"/>
            <a:ext cx="370549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E</a:t>
            </a: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E </a:t>
            </a: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E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E</a:t>
            </a: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</p:txBody>
      </p:sp>
      <p:sp>
        <p:nvSpPr>
          <p:cNvPr id="37" name="TextBox 36"/>
          <p:cNvSpPr txBox="1"/>
          <p:nvPr/>
        </p:nvSpPr>
        <p:spPr>
          <a:xfrm rot="16200000">
            <a:off x="2699791" y="3356574"/>
            <a:ext cx="11721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 smtClean="0"/>
              <a:t>CMM Release 1b</a:t>
            </a:r>
            <a:endParaRPr lang="en-US" sz="1000" i="1" dirty="0"/>
          </a:p>
        </p:txBody>
      </p:sp>
      <p:sp>
        <p:nvSpPr>
          <p:cNvPr id="38" name="Left Brace 37"/>
          <p:cNvSpPr/>
          <p:nvPr/>
        </p:nvSpPr>
        <p:spPr>
          <a:xfrm>
            <a:off x="3357061" y="3014898"/>
            <a:ext cx="167979" cy="85437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12"/>
          <p:cNvSpPr txBox="1">
            <a:spLocks noChangeArrowheads="1"/>
          </p:cNvSpPr>
          <p:nvPr/>
        </p:nvSpPr>
        <p:spPr bwMode="auto">
          <a:xfrm>
            <a:off x="1593532" y="4561866"/>
            <a:ext cx="1513605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>
                <a:solidFill>
                  <a:srgbClr val="FF0000"/>
                </a:solidFill>
              </a:rPr>
              <a:t>5/1</a:t>
            </a:r>
            <a:endParaRPr lang="en-US" sz="1200" kern="0" dirty="0">
              <a:solidFill>
                <a:srgbClr val="FF0000"/>
              </a:solidFill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976230" y="3857013"/>
            <a:ext cx="553878" cy="8433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2750026" y="2951364"/>
            <a:ext cx="268218" cy="1501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2673165" y="4142931"/>
            <a:ext cx="248698" cy="1721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539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19882"/>
            <a:ext cx="8839200" cy="442118"/>
          </a:xfrm>
        </p:spPr>
        <p:txBody>
          <a:bodyPr/>
          <a:lstStyle/>
          <a:p>
            <a:r>
              <a:rPr lang="en-US" sz="1800" dirty="0" smtClean="0"/>
              <a:t>Approved Revision Requests “Not Started” – Planned to Start in Future Months</a:t>
            </a:r>
            <a:endParaRPr lang="en-US" sz="18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7074564"/>
              </p:ext>
            </p:extLst>
          </p:nvPr>
        </p:nvGraphicFramePr>
        <p:xfrm>
          <a:off x="72855" y="1066824"/>
          <a:ext cx="8991599" cy="21183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40568"/>
                <a:gridCol w="838200"/>
                <a:gridCol w="762000"/>
                <a:gridCol w="990600"/>
                <a:gridCol w="760231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Revision Request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chemeClr val="accent4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Target</a:t>
                      </a:r>
                    </a:p>
                    <a:p>
                      <a:pPr algn="ctr"/>
                      <a:r>
                        <a:rPr lang="en-US" sz="1100" b="1" dirty="0" smtClean="0"/>
                        <a:t>Start Date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Release Target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chemeClr val="accent4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Cost Estimate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chemeClr val="accent4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Author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chemeClr val="accent4">
                        <a:lumMod val="10000"/>
                        <a:lumOff val="90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NPRR901</a:t>
                      </a:r>
                      <a:r>
                        <a:rPr lang="en-US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lang="en-US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Switchable Generation Resource Status Code</a:t>
                      </a:r>
                      <a:endParaRPr lang="en-US" sz="5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 2018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2019-R3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$150k-$200k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ERCOT</a:t>
                      </a:r>
                    </a:p>
                  </a:txBody>
                  <a:tcPr marT="45732" marB="45732" anchor="ctr"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SCR793 </a:t>
                      </a:r>
                      <a:r>
                        <a:rPr lang="en-US" sz="1200" dirty="0" smtClean="0"/>
                        <a:t>– </a:t>
                      </a:r>
                      <a:r>
                        <a:rPr lang="en-US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SSR Related Telemetry for Transmission Service Provider (TSP) Operators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Jan 2019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2019-R2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$40k-$50k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Cross Texas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Transmission</a:t>
                      </a:r>
                      <a:endParaRPr lang="en-US" sz="7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45732" marB="45732" anchor="ctr"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SCR796</a:t>
                      </a:r>
                      <a:r>
                        <a:rPr lang="en-US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lang="en-US" sz="9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Change Validation Rules to Preclude Certain Transactions at Resource Nodes within PUNs</a:t>
                      </a:r>
                      <a:endParaRPr lang="en-US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 2019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2019-R2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$35k-$55k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ERCOT</a:t>
                      </a:r>
                    </a:p>
                  </a:txBody>
                  <a:tcPr marT="45732" marB="45732" anchor="ctr"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NPRR873</a:t>
                      </a:r>
                      <a:r>
                        <a:rPr lang="en-US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Posting ERCOT-Wide Intra-Hour Wind Power and Load Forecast on MIS Public</a:t>
                      </a:r>
                      <a:endParaRPr lang="en-US" sz="105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 2019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2019-R2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$60k-$80k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ERCOT</a:t>
                      </a:r>
                    </a:p>
                  </a:txBody>
                  <a:tcPr marT="45732" marB="45732" anchor="ctr">
                    <a:noFill/>
                  </a:tcPr>
                </a:tc>
              </a:tr>
            </a:tbl>
          </a:graphicData>
        </a:graphic>
      </p:graphicFrame>
      <p:sp>
        <p:nvSpPr>
          <p:cNvPr id="13" name="TextBox 22"/>
          <p:cNvSpPr txBox="1">
            <a:spLocks noChangeArrowheads="1"/>
          </p:cNvSpPr>
          <p:nvPr/>
        </p:nvSpPr>
        <p:spPr bwMode="auto">
          <a:xfrm>
            <a:off x="4876800" y="3352800"/>
            <a:ext cx="250160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100" kern="0" dirty="0" smtClean="0">
                <a:solidFill>
                  <a:srgbClr val="000000"/>
                </a:solidFill>
              </a:rPr>
              <a:t>Project </a:t>
            </a:r>
            <a:r>
              <a:rPr kumimoji="0" lang="en-US" sz="11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Initiations – </a:t>
            </a:r>
            <a:r>
              <a:rPr lang="en-US" sz="1100" kern="0" dirty="0" smtClean="0">
                <a:solidFill>
                  <a:srgbClr val="000000"/>
                </a:solidFill>
              </a:rPr>
              <a:t>Next 3 Months</a:t>
            </a:r>
            <a:endParaRPr kumimoji="0" lang="en-US" sz="1100" b="1" i="0" u="none" strike="noStrike" kern="0" cap="none" spc="0" normalizeH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5957217"/>
              </p:ext>
            </p:extLst>
          </p:nvPr>
        </p:nvGraphicFramePr>
        <p:xfrm>
          <a:off x="72855" y="4800600"/>
          <a:ext cx="8991599" cy="14402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47655"/>
                <a:gridCol w="1752600"/>
                <a:gridCol w="3491344"/>
              </a:tblGrid>
              <a:tr h="34292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Aging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</a:rPr>
                        <a:t> Items Report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chemeClr val="accent4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Last Action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chemeClr val="accent4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Status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chemeClr val="accent4">
                        <a:lumMod val="10000"/>
                        <a:lumOff val="90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/>
                        <a:t>NPRR664 </a:t>
                      </a:r>
                      <a:r>
                        <a:rPr lang="en-US" sz="900" dirty="0" smtClean="0"/>
                        <a:t>– </a:t>
                      </a:r>
                      <a:r>
                        <a:rPr lang="en-US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Fuel Index Price for Resource Definition and Real-Time Make-Whole Payments for Exceptional Fuel Cost Events</a:t>
                      </a:r>
                      <a:endParaRPr lang="en-US" sz="9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Board approved on 12/9/2014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Board approved NPRR847 in August 2018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ERCOT presented options to WMS in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Sept 2018 to resolve remaining gray-boxes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QMWG discussed on 10/15/2018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45732" marB="45732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183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5410200" cy="518318"/>
          </a:xfrm>
        </p:spPr>
        <p:txBody>
          <a:bodyPr/>
          <a:lstStyle/>
          <a:p>
            <a:r>
              <a:rPr lang="en-US" dirty="0" smtClean="0"/>
              <a:t>2018 Project Spending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22"/>
          <p:cNvSpPr txBox="1">
            <a:spLocks noChangeArrowheads="1"/>
          </p:cNvSpPr>
          <p:nvPr/>
        </p:nvSpPr>
        <p:spPr bwMode="auto">
          <a:xfrm>
            <a:off x="2438400" y="6107973"/>
            <a:ext cx="5867400" cy="276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 dirty="0" smtClean="0">
                <a:solidFill>
                  <a:prstClr val="black"/>
                </a:solidFill>
              </a:rPr>
              <a:t>2018 PPL Budget  =  $20.0M</a:t>
            </a:r>
            <a:endParaRPr lang="en-US" sz="800" b="0" dirty="0">
              <a:solidFill>
                <a:prstClr val="black"/>
              </a:solidFill>
            </a:endParaRPr>
          </a:p>
        </p:txBody>
      </p:sp>
      <p:sp>
        <p:nvSpPr>
          <p:cNvPr id="6" name="TextBox 22"/>
          <p:cNvSpPr txBox="1">
            <a:spLocks noChangeArrowheads="1"/>
          </p:cNvSpPr>
          <p:nvPr/>
        </p:nvSpPr>
        <p:spPr bwMode="auto">
          <a:xfrm>
            <a:off x="2438400" y="6380821"/>
            <a:ext cx="5867400" cy="24622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000" dirty="0" smtClean="0">
                <a:solidFill>
                  <a:srgbClr val="FF0000"/>
                </a:solidFill>
              </a:rPr>
              <a:t>“Potential Demand” represents internal ERCOT projects that have not been fully approved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806669"/>
            <a:ext cx="8993126" cy="526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70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229600" cy="518318"/>
          </a:xfrm>
        </p:spPr>
        <p:txBody>
          <a:bodyPr/>
          <a:lstStyle/>
          <a:p>
            <a:r>
              <a:rPr lang="en-US" dirty="0"/>
              <a:t>Revision Request Funding Placeholder Status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28600" y="913203"/>
            <a:ext cx="8686800" cy="1028700"/>
          </a:xfrm>
        </p:spPr>
        <p:txBody>
          <a:bodyPr/>
          <a:lstStyle/>
          <a:p>
            <a:r>
              <a:rPr lang="en-US" sz="2000" dirty="0"/>
              <a:t>In </a:t>
            </a:r>
            <a:r>
              <a:rPr lang="en-US" sz="2000" dirty="0" smtClean="0"/>
              <a:t>2018 and 2019, </a:t>
            </a:r>
            <a:r>
              <a:rPr lang="en-US" sz="2000" dirty="0"/>
              <a:t>ERCOT </a:t>
            </a:r>
            <a:r>
              <a:rPr lang="en-US" sz="2000" dirty="0" smtClean="0"/>
              <a:t>forecasted </a:t>
            </a:r>
            <a:r>
              <a:rPr lang="en-US" sz="2000" dirty="0"/>
              <a:t>$</a:t>
            </a:r>
            <a:r>
              <a:rPr lang="en-US" sz="2000" dirty="0" smtClean="0"/>
              <a:t>4.0M </a:t>
            </a:r>
            <a:r>
              <a:rPr lang="en-US" sz="2000" dirty="0"/>
              <a:t>for Revision Request </a:t>
            </a:r>
            <a:r>
              <a:rPr lang="en-US" sz="2000" dirty="0" smtClean="0"/>
              <a:t>work</a:t>
            </a:r>
          </a:p>
          <a:p>
            <a:pPr marL="457200" indent="-457200">
              <a:buFont typeface="+mj-lt"/>
              <a:buAutoNum type="arabicPeriod"/>
            </a:pPr>
            <a:endParaRPr lang="en-US" sz="1200" dirty="0" smtClean="0">
              <a:solidFill>
                <a:srgbClr val="FF0000"/>
              </a:solidFill>
            </a:endParaRPr>
          </a:p>
          <a:p>
            <a:r>
              <a:rPr lang="en-US" sz="2000" dirty="0" smtClean="0"/>
              <a:t>Yearly Revision Request Spending Forecast Summary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862562"/>
              </p:ext>
            </p:extLst>
          </p:nvPr>
        </p:nvGraphicFramePr>
        <p:xfrm>
          <a:off x="1219200" y="2427935"/>
          <a:ext cx="6840064" cy="287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8332"/>
                <a:gridCol w="1600866"/>
                <a:gridCol w="1600866"/>
              </a:tblGrid>
              <a:tr h="558800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Project Status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2018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2019</a:t>
                      </a:r>
                      <a:endParaRPr lang="en-US" sz="2000" dirty="0"/>
                    </a:p>
                  </a:txBody>
                  <a:tcPr anchor="ctr"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i="1" dirty="0" smtClean="0"/>
                        <a:t>YTD Actuals</a:t>
                      </a:r>
                      <a:endParaRPr lang="en-US" i="1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$2.23M</a:t>
                      </a:r>
                      <a:endParaRPr lang="en-US" i="1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-</a:t>
                      </a:r>
                      <a:endParaRPr lang="en-US" i="1" dirty="0"/>
                    </a:p>
                  </a:txBody>
                  <a:tcPr anchor="ctr"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Approved – In-Flight / Complete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$2.49M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$1.45M</a:t>
                      </a:r>
                      <a:endParaRPr lang="en-US" dirty="0"/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Approved – Not Started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$0.01M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$0.26M</a:t>
                      </a:r>
                      <a:endParaRPr lang="en-US" dirty="0"/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Remaining Funding</a:t>
                      </a:r>
                      <a:endParaRPr lang="en-US" dirty="0"/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$1.50M</a:t>
                      </a:r>
                      <a:endParaRPr lang="en-US" dirty="0"/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$2.29M</a:t>
                      </a:r>
                      <a:endParaRPr lang="en-US" dirty="0"/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Allocation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$4.00M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$4.00M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219200" y="4784055"/>
            <a:ext cx="6840064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219200" y="5279037"/>
            <a:ext cx="6840064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19200" y="3012135"/>
            <a:ext cx="6840064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256539" y="3079370"/>
            <a:ext cx="13452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As of 11/30/2018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05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7772400" cy="518318"/>
          </a:xfrm>
        </p:spPr>
        <p:txBody>
          <a:bodyPr/>
          <a:lstStyle/>
          <a:p>
            <a:r>
              <a:rPr lang="en-US" sz="2000" dirty="0" smtClean="0"/>
              <a:t>Priority / Rank Options for Revision Requests with Impacts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862091"/>
              </p:ext>
            </p:extLst>
          </p:nvPr>
        </p:nvGraphicFramePr>
        <p:xfrm>
          <a:off x="228600" y="1417454"/>
          <a:ext cx="8686799" cy="26516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3276600"/>
                <a:gridCol w="762000"/>
                <a:gridCol w="762000"/>
                <a:gridCol w="2590799"/>
              </a:tblGrid>
              <a:tr h="63994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Revision Request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Description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Priority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Rank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Comments</a:t>
                      </a:r>
                      <a:endParaRPr lang="en-US" sz="1400" dirty="0"/>
                    </a:p>
                  </a:txBody>
                  <a:tcPr anchor="ctr"/>
                </a:tc>
              </a:tr>
              <a:tr h="46053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NPRR863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Creation of ERCOT Contingency Reserve Service and Revisions to Responsive Reserve</a:t>
                      </a:r>
                      <a:endParaRPr lang="en-US" sz="7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TBD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TBD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Input from market needed</a:t>
                      </a:r>
                    </a:p>
                  </a:txBody>
                  <a:tcPr anchor="ctr"/>
                </a:tc>
              </a:tr>
              <a:tr h="46053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NPRR905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CRR Balancing Account Resettlement</a:t>
                      </a:r>
                      <a:endParaRPr lang="en-US" sz="5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2019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2630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 to end of 2019 list and work into the plan without disrupting in-flight projects</a:t>
                      </a:r>
                    </a:p>
                  </a:txBody>
                  <a:tcPr anchor="ctr"/>
                </a:tc>
              </a:tr>
              <a:tr h="46053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NPRR907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Revise Definition of M1a to Reflect Actual Calendar Days</a:t>
                      </a:r>
                      <a:endParaRPr lang="en-US" sz="7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2019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2640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 to end of 2019 list but plan </a:t>
                      </a:r>
                      <a:r>
                        <a:rPr lang="en-US" sz="1100" b="0" i="0" u="none" strike="noStrike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include </a:t>
                      </a:r>
                      <a:r>
                        <a:rPr lang="en-US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CMM Upgrade Phase 2 project</a:t>
                      </a:r>
                      <a:endParaRPr lang="en-US" sz="11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0425268"/>
              </p:ext>
            </p:extLst>
          </p:nvPr>
        </p:nvGraphicFramePr>
        <p:xfrm>
          <a:off x="4729051" y="1119026"/>
          <a:ext cx="1645404" cy="291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404"/>
              </a:tblGrid>
              <a:tr h="29145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Options for…</a:t>
                      </a:r>
                      <a:endParaRPr lang="en-US" sz="1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23"/>
          <p:cNvSpPr txBox="1">
            <a:spLocks noChangeArrowheads="1"/>
          </p:cNvSpPr>
          <p:nvPr/>
        </p:nvSpPr>
        <p:spPr bwMode="auto">
          <a:xfrm>
            <a:off x="3044836" y="6005780"/>
            <a:ext cx="3352800" cy="66172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u="sng" kern="0" dirty="0" smtClean="0">
                <a:solidFill>
                  <a:srgbClr val="000000"/>
                </a:solidFill>
              </a:rPr>
              <a:t>PPL Rank Information</a:t>
            </a:r>
            <a:endParaRPr kumimoji="0" lang="en-US" sz="1000" i="0" u="sng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455863" algn="l"/>
              </a:tabLst>
              <a:defRPr/>
            </a:pPr>
            <a:r>
              <a:rPr lang="en-US" sz="900" b="0" kern="0" dirty="0" smtClean="0">
                <a:solidFill>
                  <a:srgbClr val="000000"/>
                </a:solidFill>
              </a:rPr>
              <a:t>Next </a:t>
            </a:r>
            <a:r>
              <a:rPr lang="en-US" sz="900" b="0" kern="0" dirty="0">
                <a:solidFill>
                  <a:srgbClr val="000000"/>
                </a:solidFill>
              </a:rPr>
              <a:t>available </a:t>
            </a:r>
            <a:r>
              <a:rPr lang="en-US" sz="900" b="0" kern="0" dirty="0" smtClean="0">
                <a:solidFill>
                  <a:srgbClr val="000000"/>
                </a:solidFill>
              </a:rPr>
              <a:t>2019 </a:t>
            </a:r>
            <a:r>
              <a:rPr lang="en-US" sz="900" b="0" kern="0" dirty="0">
                <a:solidFill>
                  <a:srgbClr val="000000"/>
                </a:solidFill>
              </a:rPr>
              <a:t>Rank in Business Strategy </a:t>
            </a:r>
            <a:r>
              <a:rPr lang="en-US" sz="900" b="0" kern="0" dirty="0" smtClean="0">
                <a:solidFill>
                  <a:srgbClr val="000000"/>
                </a:solidFill>
              </a:rPr>
              <a:t>	= </a:t>
            </a:r>
            <a:r>
              <a:rPr lang="en-US" sz="900" b="0" kern="0" dirty="0" smtClean="0">
                <a:solidFill>
                  <a:srgbClr val="000000"/>
                </a:solidFill>
              </a:rPr>
              <a:t>2630</a:t>
            </a:r>
            <a:endParaRPr lang="en-US" sz="900" b="0" kern="0" dirty="0">
              <a:solidFill>
                <a:srgbClr val="000000"/>
              </a:solidFill>
            </a:endParaRP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455863" algn="l"/>
              </a:tabLst>
              <a:defRPr/>
            </a:pPr>
            <a:r>
              <a:rPr lang="en-US" sz="900" b="0" kern="0" dirty="0" smtClean="0">
                <a:solidFill>
                  <a:srgbClr val="000000"/>
                </a:solidFill>
              </a:rPr>
              <a:t>Next </a:t>
            </a:r>
            <a:r>
              <a:rPr lang="en-US" sz="900" b="0" kern="0" dirty="0">
                <a:solidFill>
                  <a:srgbClr val="000000"/>
                </a:solidFill>
              </a:rPr>
              <a:t>available Rank in </a:t>
            </a:r>
            <a:r>
              <a:rPr lang="en-US" sz="900" b="0" kern="0" dirty="0" smtClean="0">
                <a:solidFill>
                  <a:srgbClr val="000000"/>
                </a:solidFill>
              </a:rPr>
              <a:t>Regulatory	=   220</a:t>
            </a:r>
          </a:p>
        </p:txBody>
      </p:sp>
    </p:spTree>
    <p:extLst>
      <p:ext uri="{BB962C8B-B14F-4D97-AF65-F5344CB8AC3E}">
        <p14:creationId xmlns:p14="http://schemas.microsoft.com/office/powerpoint/2010/main" val="13502525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116453</TotalTime>
  <Words>929</Words>
  <Application>Microsoft Office PowerPoint</Application>
  <PresentationFormat>On-screen Show (4:3)</PresentationFormat>
  <Paragraphs>524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Courier New</vt:lpstr>
      <vt:lpstr>Wingdings</vt:lpstr>
      <vt:lpstr>1_Custom Design</vt:lpstr>
      <vt:lpstr>Office Theme</vt:lpstr>
      <vt:lpstr>Custom Design</vt:lpstr>
      <vt:lpstr>PowerPoint Presentation</vt:lpstr>
      <vt:lpstr>PowerPoint Presentation</vt:lpstr>
      <vt:lpstr>Recent / Upcoming Project Implementations</vt:lpstr>
      <vt:lpstr>2018 Release Targets – Board Approved NPRRs / SCRs / xGRRs </vt:lpstr>
      <vt:lpstr>2019 Release Targets – Board Approved NPRRs / SCRs / xGRRs </vt:lpstr>
      <vt:lpstr>Approved Revision Requests “Not Started” – Planned to Start in Future Months</vt:lpstr>
      <vt:lpstr>2018 Project Spending</vt:lpstr>
      <vt:lpstr>Revision Request Funding Placeholder Status</vt:lpstr>
      <vt:lpstr>Priority / Rank Options for Revision Requests with Impacts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Anderson, Troy</cp:lastModifiedBy>
  <cp:revision>1222</cp:revision>
  <cp:lastPrinted>2018-12-12T13:17:11Z</cp:lastPrinted>
  <dcterms:created xsi:type="dcterms:W3CDTF">2016-01-21T15:20:31Z</dcterms:created>
  <dcterms:modified xsi:type="dcterms:W3CDTF">2018-12-12T19:49:54Z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