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12"/>
  </p:notesMasterIdLst>
  <p:sldIdLst>
    <p:sldId id="260" r:id="rId4"/>
    <p:sldId id="291" r:id="rId5"/>
    <p:sldId id="294" r:id="rId6"/>
    <p:sldId id="281" r:id="rId7"/>
    <p:sldId id="293" r:id="rId8"/>
    <p:sldId id="292" r:id="rId9"/>
    <p:sldId id="289" r:id="rId10"/>
    <p:sldId id="267"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6" d="100"/>
          <a:sy n="76" d="100"/>
        </p:scale>
        <p:origin x="6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DD6961-0999-4ABB-BD32-6EE73A3B7858}" type="datetimeFigureOut">
              <a:rPr lang="en-US" smtClean="0"/>
              <a:t>12/11/2018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119673-213A-432E-B269-E9C45BF3A268}" type="slidenum">
              <a:rPr lang="en-US" smtClean="0"/>
              <a:t>‹#›</a:t>
            </a:fld>
            <a:endParaRPr lang="en-US" dirty="0"/>
          </a:p>
        </p:txBody>
      </p:sp>
    </p:spTree>
    <p:extLst>
      <p:ext uri="{BB962C8B-B14F-4D97-AF65-F5344CB8AC3E}">
        <p14:creationId xmlns:p14="http://schemas.microsoft.com/office/powerpoint/2010/main" val="235714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BA2BC6-7A47-46DF-8552-B0EE37E8912A}" type="datetimeFigureOut">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D46807-1B8F-4C09-8600-DDFEAC0E9F89}" type="slidenum">
              <a:rPr lang="en-US" smtClean="0"/>
              <a:t>‹#›</a:t>
            </a:fld>
            <a:endParaRPr lang="en-US" dirty="0"/>
          </a:p>
        </p:txBody>
      </p:sp>
    </p:spTree>
    <p:extLst>
      <p:ext uri="{BB962C8B-B14F-4D97-AF65-F5344CB8AC3E}">
        <p14:creationId xmlns:p14="http://schemas.microsoft.com/office/powerpoint/2010/main" val="424195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BA2BC6-7A47-46DF-8552-B0EE37E8912A}" type="datetimeFigureOut">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D46807-1B8F-4C09-8600-DDFEAC0E9F89}" type="slidenum">
              <a:rPr lang="en-US" smtClean="0"/>
              <a:t>‹#›</a:t>
            </a:fld>
            <a:endParaRPr lang="en-US" dirty="0"/>
          </a:p>
        </p:txBody>
      </p:sp>
    </p:spTree>
    <p:extLst>
      <p:ext uri="{BB962C8B-B14F-4D97-AF65-F5344CB8AC3E}">
        <p14:creationId xmlns:p14="http://schemas.microsoft.com/office/powerpoint/2010/main" val="34763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BA2BC6-7A47-46DF-8552-B0EE37E8912A}" type="datetimeFigureOut">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D46807-1B8F-4C09-8600-DDFEAC0E9F89}" type="slidenum">
              <a:rPr lang="en-US" smtClean="0"/>
              <a:t>‹#›</a:t>
            </a:fld>
            <a:endParaRPr lang="en-US" dirty="0"/>
          </a:p>
        </p:txBody>
      </p:sp>
    </p:spTree>
    <p:extLst>
      <p:ext uri="{BB962C8B-B14F-4D97-AF65-F5344CB8AC3E}">
        <p14:creationId xmlns:p14="http://schemas.microsoft.com/office/powerpoint/2010/main" val="319862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190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8671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600201"/>
            <a:ext cx="113792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014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BA2BC6-7A47-46DF-8552-B0EE37E8912A}" type="datetimeFigureOut">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D46807-1B8F-4C09-8600-DDFEAC0E9F89}" type="slidenum">
              <a:rPr lang="en-US" smtClean="0"/>
              <a:t>‹#›</a:t>
            </a:fld>
            <a:endParaRPr lang="en-US" dirty="0"/>
          </a:p>
        </p:txBody>
      </p:sp>
    </p:spTree>
    <p:extLst>
      <p:ext uri="{BB962C8B-B14F-4D97-AF65-F5344CB8AC3E}">
        <p14:creationId xmlns:p14="http://schemas.microsoft.com/office/powerpoint/2010/main" val="130968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BA2BC6-7A47-46DF-8552-B0EE37E8912A}" type="datetimeFigureOut">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D46807-1B8F-4C09-8600-DDFEAC0E9F89}" type="slidenum">
              <a:rPr lang="en-US" smtClean="0"/>
              <a:t>‹#›</a:t>
            </a:fld>
            <a:endParaRPr lang="en-US" dirty="0"/>
          </a:p>
        </p:txBody>
      </p:sp>
    </p:spTree>
    <p:extLst>
      <p:ext uri="{BB962C8B-B14F-4D97-AF65-F5344CB8AC3E}">
        <p14:creationId xmlns:p14="http://schemas.microsoft.com/office/powerpoint/2010/main" val="212773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BA2BC6-7A47-46DF-8552-B0EE37E8912A}" type="datetimeFigureOut">
              <a:rPr lang="en-US" smtClean="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D46807-1B8F-4C09-8600-DDFEAC0E9F89}" type="slidenum">
              <a:rPr lang="en-US" smtClean="0"/>
              <a:t>‹#›</a:t>
            </a:fld>
            <a:endParaRPr lang="en-US" dirty="0"/>
          </a:p>
        </p:txBody>
      </p:sp>
    </p:spTree>
    <p:extLst>
      <p:ext uri="{BB962C8B-B14F-4D97-AF65-F5344CB8AC3E}">
        <p14:creationId xmlns:p14="http://schemas.microsoft.com/office/powerpoint/2010/main" val="395822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BA2BC6-7A47-46DF-8552-B0EE37E8912A}" type="datetimeFigureOut">
              <a:rPr lang="en-US" smtClean="0"/>
              <a:t>12/11/2018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D46807-1B8F-4C09-8600-DDFEAC0E9F89}" type="slidenum">
              <a:rPr lang="en-US" smtClean="0"/>
              <a:t>‹#›</a:t>
            </a:fld>
            <a:endParaRPr lang="en-US" dirty="0"/>
          </a:p>
        </p:txBody>
      </p:sp>
    </p:spTree>
    <p:extLst>
      <p:ext uri="{BB962C8B-B14F-4D97-AF65-F5344CB8AC3E}">
        <p14:creationId xmlns:p14="http://schemas.microsoft.com/office/powerpoint/2010/main" val="189495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BA2BC6-7A47-46DF-8552-B0EE37E8912A}" type="datetimeFigureOut">
              <a:rPr lang="en-US" smtClean="0"/>
              <a:t>12/11/2018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D46807-1B8F-4C09-8600-DDFEAC0E9F89}" type="slidenum">
              <a:rPr lang="en-US" smtClean="0"/>
              <a:t>‹#›</a:t>
            </a:fld>
            <a:endParaRPr lang="en-US" dirty="0"/>
          </a:p>
        </p:txBody>
      </p:sp>
    </p:spTree>
    <p:extLst>
      <p:ext uri="{BB962C8B-B14F-4D97-AF65-F5344CB8AC3E}">
        <p14:creationId xmlns:p14="http://schemas.microsoft.com/office/powerpoint/2010/main" val="146768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A2BC6-7A47-46DF-8552-B0EE37E8912A}" type="datetimeFigureOut">
              <a:rPr lang="en-US" smtClean="0"/>
              <a:t>12/11/2018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D46807-1B8F-4C09-8600-DDFEAC0E9F89}" type="slidenum">
              <a:rPr lang="en-US" smtClean="0"/>
              <a:t>‹#›</a:t>
            </a:fld>
            <a:endParaRPr lang="en-US" dirty="0"/>
          </a:p>
        </p:txBody>
      </p:sp>
    </p:spTree>
    <p:extLst>
      <p:ext uri="{BB962C8B-B14F-4D97-AF65-F5344CB8AC3E}">
        <p14:creationId xmlns:p14="http://schemas.microsoft.com/office/powerpoint/2010/main" val="117681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BA2BC6-7A47-46DF-8552-B0EE37E8912A}" type="datetimeFigureOut">
              <a:rPr lang="en-US" smtClean="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D46807-1B8F-4C09-8600-DDFEAC0E9F89}" type="slidenum">
              <a:rPr lang="en-US" smtClean="0"/>
              <a:t>‹#›</a:t>
            </a:fld>
            <a:endParaRPr lang="en-US" dirty="0"/>
          </a:p>
        </p:txBody>
      </p:sp>
    </p:spTree>
    <p:extLst>
      <p:ext uri="{BB962C8B-B14F-4D97-AF65-F5344CB8AC3E}">
        <p14:creationId xmlns:p14="http://schemas.microsoft.com/office/powerpoint/2010/main" val="165844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BA2BC6-7A47-46DF-8552-B0EE37E8912A}" type="datetimeFigureOut">
              <a:rPr lang="en-US" smtClean="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D46807-1B8F-4C09-8600-DDFEAC0E9F89}" type="slidenum">
              <a:rPr lang="en-US" smtClean="0"/>
              <a:t>‹#›</a:t>
            </a:fld>
            <a:endParaRPr lang="en-US" dirty="0"/>
          </a:p>
        </p:txBody>
      </p:sp>
    </p:spTree>
    <p:extLst>
      <p:ext uri="{BB962C8B-B14F-4D97-AF65-F5344CB8AC3E}">
        <p14:creationId xmlns:p14="http://schemas.microsoft.com/office/powerpoint/2010/main" val="230374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A2BC6-7A47-46DF-8552-B0EE37E8912A}" type="datetimeFigureOut">
              <a:rPr lang="en-US" smtClean="0"/>
              <a:t>12/11/2018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46807-1B8F-4C09-8600-DDFEAC0E9F89}" type="slidenum">
              <a:rPr lang="en-US" smtClean="0"/>
              <a:t>‹#›</a:t>
            </a:fld>
            <a:endParaRPr lang="en-US" dirty="0"/>
          </a:p>
        </p:txBody>
      </p:sp>
    </p:spTree>
    <p:extLst>
      <p:ext uri="{BB962C8B-B14F-4D97-AF65-F5344CB8AC3E}">
        <p14:creationId xmlns:p14="http://schemas.microsoft.com/office/powerpoint/2010/main" val="232513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673600" y="0"/>
            <a:ext cx="7518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085" y="2876278"/>
            <a:ext cx="3810115" cy="1105445"/>
          </a:xfrm>
          <a:prstGeom prst="rect">
            <a:avLst/>
          </a:prstGeom>
        </p:spPr>
      </p:pic>
    </p:spTree>
    <p:extLst>
      <p:ext uri="{BB962C8B-B14F-4D97-AF65-F5344CB8AC3E}">
        <p14:creationId xmlns:p14="http://schemas.microsoft.com/office/powerpoint/2010/main" val="2790219298"/>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11379200" y="6561138"/>
            <a:ext cx="7112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101600" y="6477000"/>
            <a:ext cx="792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26080" y="6477001"/>
            <a:ext cx="9144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600" y="6248400"/>
            <a:ext cx="1575824" cy="457200"/>
          </a:xfrm>
          <a:prstGeom prst="rect">
            <a:avLst/>
          </a:prstGeom>
        </p:spPr>
      </p:pic>
      <p:sp>
        <p:nvSpPr>
          <p:cNvPr id="9" name="TextBox 8"/>
          <p:cNvSpPr txBox="1"/>
          <p:nvPr userDrawn="1"/>
        </p:nvSpPr>
        <p:spPr>
          <a:xfrm>
            <a:off x="72901" y="6553200"/>
            <a:ext cx="943100" cy="253916"/>
          </a:xfrm>
          <a:prstGeom prst="rect">
            <a:avLst/>
          </a:prstGeom>
          <a:noFill/>
        </p:spPr>
        <p:txBody>
          <a:bodyPr wrap="square" rtlCol="0">
            <a:spAutoFit/>
          </a:bodyPr>
          <a:lstStyle/>
          <a:p>
            <a:r>
              <a:rPr lang="en-US" sz="1000" b="1" dirty="0">
                <a:solidFill>
                  <a:srgbClr val="5B6770"/>
                </a:solidFill>
              </a:rPr>
              <a:t>PUBLIC</a:t>
            </a:r>
          </a:p>
        </p:txBody>
      </p:sp>
    </p:spTree>
    <p:extLst>
      <p:ext uri="{BB962C8B-B14F-4D97-AF65-F5344CB8AC3E}">
        <p14:creationId xmlns:p14="http://schemas.microsoft.com/office/powerpoint/2010/main" val="243483376"/>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rcot.com/services/mdt/userguides"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65573" y="1874109"/>
            <a:ext cx="5646034" cy="1692771"/>
          </a:xfrm>
          <a:prstGeom prst="rect">
            <a:avLst/>
          </a:prstGeom>
          <a:noFill/>
        </p:spPr>
        <p:txBody>
          <a:bodyPr wrap="square" rtlCol="0">
            <a:spAutoFit/>
          </a:bodyPr>
          <a:lstStyle/>
          <a:p>
            <a:r>
              <a:rPr lang="en-US" sz="2800" kern="0" dirty="0">
                <a:solidFill>
                  <a:srgbClr val="000000"/>
                </a:solidFill>
                <a:latin typeface="Arial Black"/>
              </a:rPr>
              <a:t>MSWG</a:t>
            </a:r>
          </a:p>
          <a:p>
            <a:endParaRPr lang="en-US" sz="2000" kern="0" dirty="0">
              <a:solidFill>
                <a:srgbClr val="000000"/>
              </a:solidFill>
              <a:latin typeface="Arial Black" pitchFamily="34" charset="0"/>
            </a:endParaRPr>
          </a:p>
          <a:p>
            <a:r>
              <a:rPr lang="en-US" sz="2000" kern="0" dirty="0">
                <a:solidFill>
                  <a:srgbClr val="000000"/>
                </a:solidFill>
                <a:latin typeface="Arial Black" pitchFamily="34" charset="0"/>
              </a:rPr>
              <a:t>Wholesale Communication Review</a:t>
            </a:r>
          </a:p>
          <a:p>
            <a:endParaRPr lang="en-US" dirty="0">
              <a:solidFill>
                <a:prstClr val="black"/>
              </a:solidFill>
            </a:endParaRPr>
          </a:p>
          <a:p>
            <a:r>
              <a:rPr lang="en-US" b="1" dirty="0">
                <a:solidFill>
                  <a:prstClr val="black"/>
                </a:solidFill>
              </a:rPr>
              <a:t>December 2018</a:t>
            </a:r>
          </a:p>
        </p:txBody>
      </p:sp>
    </p:spTree>
    <p:extLst>
      <p:ext uri="{BB962C8B-B14F-4D97-AF65-F5344CB8AC3E}">
        <p14:creationId xmlns:p14="http://schemas.microsoft.com/office/powerpoint/2010/main" val="203299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695432"/>
          </a:xfrm>
        </p:spPr>
        <p:txBody>
          <a:bodyPr/>
          <a:lstStyle/>
          <a:p>
            <a:r>
              <a:rPr lang="en-US" dirty="0"/>
              <a:t>Commercial Operations Market Guide</a:t>
            </a:r>
          </a:p>
        </p:txBody>
      </p:sp>
      <p:sp>
        <p:nvSpPr>
          <p:cNvPr id="3" name="Content Placeholder 2"/>
          <p:cNvSpPr>
            <a:spLocks noGrp="1"/>
          </p:cNvSpPr>
          <p:nvPr>
            <p:ph idx="1"/>
          </p:nvPr>
        </p:nvSpPr>
        <p:spPr>
          <a:xfrm>
            <a:off x="508000" y="827796"/>
            <a:ext cx="11379200" cy="4980919"/>
          </a:xfrm>
        </p:spPr>
        <p:txBody>
          <a:bodyPr/>
          <a:lstStyle/>
          <a:p>
            <a:pPr marL="0" indent="0">
              <a:buNone/>
            </a:pPr>
            <a:endParaRPr lang="en-US" sz="1600" dirty="0"/>
          </a:p>
          <a:p>
            <a:pPr marL="0" indent="0">
              <a:buNone/>
            </a:pPr>
            <a:r>
              <a:rPr lang="en-US" sz="1100" b="1" dirty="0"/>
              <a:t>http://www.ercot.com/mktrules/guides/commercialops/current</a:t>
            </a:r>
          </a:p>
          <a:p>
            <a:pPr marL="0" indent="0">
              <a:buNone/>
            </a:pPr>
            <a:endParaRPr lang="en-US" sz="1100" b="1" dirty="0"/>
          </a:p>
          <a:p>
            <a:pPr marL="0" indent="0">
              <a:buNone/>
            </a:pPr>
            <a:r>
              <a:rPr lang="en-US" sz="1100" b="1" dirty="0"/>
              <a:t>In Section 3, WMS is currently responsible, by default, for the gap left by COPS inactivation. </a:t>
            </a:r>
          </a:p>
          <a:p>
            <a:pPr marL="0" indent="0">
              <a:buNone/>
            </a:pPr>
            <a:r>
              <a:rPr lang="en-US" sz="1100" b="1" dirty="0"/>
              <a:t>	</a:t>
            </a:r>
          </a:p>
          <a:p>
            <a:pPr marL="0" indent="0">
              <a:buNone/>
            </a:pPr>
            <a:r>
              <a:rPr lang="en-US" sz="1200" b="1" dirty="0"/>
              <a:t>3.2  Wholesale Market Subcommittee (WMS) </a:t>
            </a:r>
          </a:p>
          <a:p>
            <a:pPr marL="0" indent="0">
              <a:buNone/>
            </a:pPr>
            <a:r>
              <a:rPr lang="en-US" sz="1200" dirty="0"/>
              <a:t>	(1) The Wholesale Market Subcommittee (WMS), reporting to the Technical Advisory Committee (TAC), addresses the processes through 	which ERCOT market data is translated into Settlements.  Commercial operations include the application of Data Aggregation, Congestion Revenue 	Rights (CRRs) Settlements, Qualified Scheduling Entity (QSE) Settlements, invoicing, and dispute resolution.</a:t>
            </a:r>
          </a:p>
          <a:p>
            <a:pPr marL="0" indent="0">
              <a:buNone/>
            </a:pPr>
            <a:r>
              <a:rPr lang="en-US" sz="1200" dirty="0"/>
              <a:t>	(2) WMS improves commercial operations by integrating the retail variance and wholesale market Settlements processes, including dispute resolution.  	WMS also addresses the Settlement Calendar, Settlement-related performance metrics and tracking, Market Participant data needs for shadow 	Settlements, and the market's overall needs for data extracts, delivery and presentation.</a:t>
            </a:r>
          </a:p>
          <a:p>
            <a:pPr marL="0" indent="0">
              <a:buNone/>
            </a:pPr>
            <a:r>
              <a:rPr lang="en-US" sz="1200" dirty="0"/>
              <a:t>	(3) WMS has several working groups that are in place to allow Market Participants the opportunity to participate in developing business rules and 	practices that govern the commercial operations of the ERCOT electric market.  Additional information about the working groups is available on the 	ERCOT website.</a:t>
            </a:r>
          </a:p>
          <a:p>
            <a:pPr marL="0" indent="0">
              <a:buNone/>
            </a:pPr>
            <a:endParaRPr lang="en-US" sz="1100" dirty="0"/>
          </a:p>
          <a:p>
            <a:pPr marL="0" indent="0">
              <a:buNone/>
            </a:pPr>
            <a:r>
              <a:rPr lang="en-US" sz="1200" b="1" dirty="0"/>
              <a:t>Section 5 </a:t>
            </a:r>
            <a:r>
              <a:rPr lang="en-US" sz="1200" dirty="0"/>
              <a:t>Market Notice Communication Process is blank (deleted by COPMGRR047). RMS has in their new charter, “the Market Participant communication needs for retail operations,” but the Wholesale needs were to be addressed in a new guide subsequent to the COPS dissolution. WMS approved goals do not contain a communication directive. Market Notice Communication Process is contained in ERCOT Retail Market Guide Section 12. </a:t>
            </a:r>
          </a:p>
          <a:p>
            <a:pPr marL="0" indent="0">
              <a:buNone/>
            </a:pPr>
            <a:endParaRPr lang="en-US" sz="1200" dirty="0"/>
          </a:p>
          <a:p>
            <a:pPr marL="0" indent="0">
              <a:buNone/>
            </a:pPr>
            <a:r>
              <a:rPr lang="en-US" sz="1200" b="1" dirty="0"/>
              <a:t>Section 8  </a:t>
            </a:r>
            <a:r>
              <a:rPr lang="en-US" sz="1200" dirty="0"/>
              <a:t>Has been updated to reflect shortened Settlement Timeline </a:t>
            </a:r>
          </a:p>
          <a:p>
            <a:pPr marL="0" indent="0">
              <a:buNone/>
            </a:pPr>
            <a:endParaRPr lang="en-US" sz="1200" dirty="0"/>
          </a:p>
          <a:p>
            <a:pPr marL="0" indent="0">
              <a:buNone/>
            </a:pPr>
            <a:r>
              <a:rPr lang="en-US" sz="1200" dirty="0"/>
              <a:t>There have been no COPMGRRs filed since this handoff. How do we get Settlement items to flow to a non-voting body after COMGRR047?</a:t>
            </a:r>
          </a:p>
        </p:txBody>
      </p:sp>
    </p:spTree>
    <p:extLst>
      <p:ext uri="{BB962C8B-B14F-4D97-AF65-F5344CB8AC3E}">
        <p14:creationId xmlns:p14="http://schemas.microsoft.com/office/powerpoint/2010/main" val="880202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891" t="10521" r="58652"/>
          <a:stretch/>
        </p:blipFill>
        <p:spPr>
          <a:xfrm>
            <a:off x="906450" y="222636"/>
            <a:ext cx="9207610" cy="6190248"/>
          </a:xfrm>
          <a:prstGeom prst="rect">
            <a:avLst/>
          </a:prstGeom>
        </p:spPr>
      </p:pic>
    </p:spTree>
    <p:extLst>
      <p:ext uri="{BB962C8B-B14F-4D97-AF65-F5344CB8AC3E}">
        <p14:creationId xmlns:p14="http://schemas.microsoft.com/office/powerpoint/2010/main" val="425333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695432"/>
          </a:xfrm>
        </p:spPr>
        <p:txBody>
          <a:bodyPr/>
          <a:lstStyle/>
          <a:p>
            <a:r>
              <a:rPr lang="en-US" dirty="0"/>
              <a:t>Post-COPS website updates – Wholesale SLAs</a:t>
            </a:r>
          </a:p>
        </p:txBody>
      </p:sp>
      <p:pic>
        <p:nvPicPr>
          <p:cNvPr id="4" name="Content Placeholder 3"/>
          <p:cNvPicPr>
            <a:picLocks noGrp="1" noChangeAspect="1"/>
          </p:cNvPicPr>
          <p:nvPr>
            <p:ph idx="1"/>
          </p:nvPr>
        </p:nvPicPr>
        <p:blipFill rotWithShape="1">
          <a:blip r:embed="rId2"/>
          <a:srcRect l="59223" t="9990" r="9462" b="12543"/>
          <a:stretch/>
        </p:blipFill>
        <p:spPr>
          <a:xfrm>
            <a:off x="1536569" y="872922"/>
            <a:ext cx="7795967" cy="5424183"/>
          </a:xfrm>
          <a:prstGeom prst="rect">
            <a:avLst/>
          </a:prstGeom>
        </p:spPr>
      </p:pic>
      <p:sp>
        <p:nvSpPr>
          <p:cNvPr id="5" name="Oval 4"/>
          <p:cNvSpPr/>
          <p:nvPr/>
        </p:nvSpPr>
        <p:spPr>
          <a:xfrm>
            <a:off x="1536569" y="3093057"/>
            <a:ext cx="7874005" cy="1614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1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695432"/>
          </a:xfrm>
        </p:spPr>
        <p:txBody>
          <a:bodyPr/>
          <a:lstStyle/>
          <a:p>
            <a:r>
              <a:rPr lang="en-US" dirty="0"/>
              <a:t>Post-COPS Revisions to Market Interface</a:t>
            </a:r>
          </a:p>
        </p:txBody>
      </p:sp>
      <p:pic>
        <p:nvPicPr>
          <p:cNvPr id="6" name="Content Placeholder 5"/>
          <p:cNvPicPr>
            <a:picLocks noGrp="1" noChangeAspect="1"/>
          </p:cNvPicPr>
          <p:nvPr>
            <p:ph idx="1"/>
          </p:nvPr>
        </p:nvPicPr>
        <p:blipFill>
          <a:blip r:embed="rId2"/>
          <a:stretch>
            <a:fillRect/>
          </a:stretch>
        </p:blipFill>
        <p:spPr>
          <a:xfrm>
            <a:off x="1478060" y="1194400"/>
            <a:ext cx="7947023" cy="4908267"/>
          </a:xfrm>
          <a:prstGeom prst="rect">
            <a:avLst/>
          </a:prstGeom>
        </p:spPr>
      </p:pic>
      <p:sp>
        <p:nvSpPr>
          <p:cNvPr id="5" name="Oval 4"/>
          <p:cNvSpPr/>
          <p:nvPr/>
        </p:nvSpPr>
        <p:spPr>
          <a:xfrm>
            <a:off x="7484964" y="2622488"/>
            <a:ext cx="1838635" cy="7397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143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05421"/>
            <a:ext cx="11277600" cy="1143000"/>
          </a:xfrm>
        </p:spPr>
        <p:txBody>
          <a:bodyPr/>
          <a:lstStyle/>
          <a:p>
            <a:r>
              <a:rPr lang="en-US" dirty="0"/>
              <a:t>Other Updates needed?</a:t>
            </a:r>
          </a:p>
        </p:txBody>
      </p:sp>
      <p:sp>
        <p:nvSpPr>
          <p:cNvPr id="3" name="Content Placeholder 2"/>
          <p:cNvSpPr>
            <a:spLocks noGrp="1"/>
          </p:cNvSpPr>
          <p:nvPr>
            <p:ph idx="1"/>
          </p:nvPr>
        </p:nvSpPr>
        <p:spPr>
          <a:xfrm>
            <a:off x="406400" y="1240403"/>
            <a:ext cx="11379200" cy="4802588"/>
          </a:xfrm>
        </p:spPr>
        <p:txBody>
          <a:bodyPr/>
          <a:lstStyle/>
          <a:p>
            <a:pPr marL="914400" lvl="2" indent="0">
              <a:buNone/>
            </a:pPr>
            <a:r>
              <a:rPr lang="en-US" sz="1800" b="1" dirty="0"/>
              <a:t>From the Public Data Reference User Guide</a:t>
            </a:r>
          </a:p>
          <a:p>
            <a:pPr marL="914400" lvl="2" indent="0">
              <a:buNone/>
            </a:pPr>
            <a:r>
              <a:rPr lang="en-US" sz="1800" b="1" dirty="0"/>
              <a:t>1.3.1 Service Level Agreement</a:t>
            </a:r>
          </a:p>
          <a:p>
            <a:pPr marL="0" indent="0">
              <a:buNone/>
            </a:pPr>
            <a:endParaRPr lang="en-US" sz="1200" dirty="0"/>
          </a:p>
          <a:p>
            <a:pPr marL="0" indent="0">
              <a:buNone/>
            </a:pPr>
            <a:r>
              <a:rPr lang="en-US" sz="1400" dirty="0"/>
              <a:t>“The Settlements &amp; Extracts Working Group (SEWG) which falls under the Commercial Operations Subcommittee (COPS) is responsible for helping to maintain and manage the Data Extract and Reports SLA.  This report currently falls under the Extract and Reporting SLA.   Please refer to the SLA section on ERCOT.com for the most up to date information on this extract.”</a:t>
            </a:r>
          </a:p>
          <a:p>
            <a:pPr marL="0" indent="0">
              <a:buNone/>
            </a:pPr>
            <a:endParaRPr lang="en-US" sz="1400" dirty="0"/>
          </a:p>
          <a:p>
            <a:pPr marL="0" indent="0">
              <a:buNone/>
            </a:pPr>
            <a:r>
              <a:rPr lang="en-US" sz="1400" dirty="0"/>
              <a:t>There is no Extract and Reporting SLA. We have the Report Incident Log (no changes since 2016) and the Market Data Transparency Agreement. </a:t>
            </a:r>
          </a:p>
          <a:p>
            <a:pPr marL="0" indent="0">
              <a:buNone/>
            </a:pPr>
            <a:endParaRPr lang="en-US" sz="1400" dirty="0"/>
          </a:p>
          <a:p>
            <a:pPr marL="0" indent="0">
              <a:buNone/>
            </a:pPr>
            <a:r>
              <a:rPr lang="en-US" sz="1400" dirty="0"/>
              <a:t>Market Data Transparency Agreement needs annual review “in a workshop setting or through an appropriate stakeholder group meeting”</a:t>
            </a:r>
          </a:p>
          <a:p>
            <a:pPr marL="0" indent="0">
              <a:buNone/>
            </a:pPr>
            <a:r>
              <a:rPr lang="en-US" sz="1400" dirty="0"/>
              <a:t>Section 7 approvals are blank and need a stakeholder sponsor. </a:t>
            </a:r>
          </a:p>
          <a:p>
            <a:pPr marL="0" indent="0">
              <a:buNone/>
            </a:pPr>
            <a:endParaRPr lang="en-US" sz="1400" i="1" dirty="0"/>
          </a:p>
          <a:p>
            <a:pPr marL="0" indent="0">
              <a:buNone/>
            </a:pPr>
            <a:r>
              <a:rPr lang="en-US" sz="1400" i="1" dirty="0"/>
              <a:t>Appendix B: COPS Market Guide, Section 5: ERCOT Market Notice Communication Process, </a:t>
            </a:r>
          </a:p>
          <a:p>
            <a:pPr marL="0" indent="0">
              <a:buNone/>
            </a:pPr>
            <a:r>
              <a:rPr lang="en-US" sz="1400" i="1" dirty="0"/>
              <a:t>	Table 2: E-mail Notification 	Subscription Lists </a:t>
            </a:r>
            <a:endParaRPr lang="en-US" sz="1400" dirty="0"/>
          </a:p>
          <a:p>
            <a:pPr marL="0" indent="0">
              <a:buNone/>
            </a:pPr>
            <a:r>
              <a:rPr lang="en-US" sz="1400" dirty="0"/>
              <a:t>	COPS Market Guide: http://www.ercot.com/mktrules/guides/commercialops/current </a:t>
            </a:r>
          </a:p>
          <a:p>
            <a:pPr marL="0" indent="0">
              <a:buNone/>
            </a:pPr>
            <a:r>
              <a:rPr lang="en-US" sz="1400" dirty="0"/>
              <a:t>	Section 5, Table 2: E-mail Notification Subscription Lists (this is located in ERCOT Retail Market Guide Section 12:  Market Notice 	Communication Process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10051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1"/>
            <a:ext cx="11277600" cy="956965"/>
          </a:xfrm>
        </p:spPr>
        <p:txBody>
          <a:bodyPr/>
          <a:lstStyle/>
          <a:p>
            <a:r>
              <a:rPr lang="en-US" dirty="0"/>
              <a:t>Other updates needed (contain references to defunct WGs, old settlement timelines or other)</a:t>
            </a:r>
          </a:p>
        </p:txBody>
      </p:sp>
      <p:sp>
        <p:nvSpPr>
          <p:cNvPr id="3" name="Content Placeholder 2"/>
          <p:cNvSpPr>
            <a:spLocks noGrp="1"/>
          </p:cNvSpPr>
          <p:nvPr>
            <p:ph idx="1"/>
          </p:nvPr>
        </p:nvSpPr>
        <p:spPr>
          <a:xfrm>
            <a:off x="406400" y="1463040"/>
            <a:ext cx="11379200" cy="4456993"/>
          </a:xfrm>
        </p:spPr>
        <p:txBody>
          <a:bodyPr/>
          <a:lstStyle/>
          <a:p>
            <a:pPr marL="0" indent="0">
              <a:buNone/>
            </a:pPr>
            <a:r>
              <a:rPr lang="en-US" sz="1400" dirty="0">
                <a:hlinkClick r:id="rId2"/>
              </a:rPr>
              <a:t>http://www.ercot.com/services/mdt/userguides</a:t>
            </a:r>
            <a:endParaRPr lang="en-US" sz="1400" dirty="0"/>
          </a:p>
          <a:p>
            <a:pPr marL="0" indent="0">
              <a:buNone/>
            </a:pPr>
            <a:endParaRPr lang="en-US" sz="1400" dirty="0"/>
          </a:p>
          <a:p>
            <a:pPr marL="0" indent="0">
              <a:buNone/>
            </a:pPr>
            <a:endParaRPr lang="en-US" sz="1400" dirty="0"/>
          </a:p>
          <a:p>
            <a:pPr marL="0" indent="0">
              <a:buNone/>
            </a:pPr>
            <a:endParaRPr lang="en-US" sz="1400" dirty="0"/>
          </a:p>
        </p:txBody>
      </p:sp>
      <p:pic>
        <p:nvPicPr>
          <p:cNvPr id="8" name="Picture 7"/>
          <p:cNvPicPr>
            <a:picLocks noChangeAspect="1"/>
          </p:cNvPicPr>
          <p:nvPr/>
        </p:nvPicPr>
        <p:blipFill>
          <a:blip r:embed="rId3"/>
          <a:stretch>
            <a:fillRect/>
          </a:stretch>
        </p:blipFill>
        <p:spPr>
          <a:xfrm>
            <a:off x="1171575" y="2230973"/>
            <a:ext cx="6875145" cy="3493552"/>
          </a:xfrm>
          <a:prstGeom prst="rect">
            <a:avLst/>
          </a:prstGeom>
        </p:spPr>
      </p:pic>
    </p:spTree>
    <p:extLst>
      <p:ext uri="{BB962C8B-B14F-4D97-AF65-F5344CB8AC3E}">
        <p14:creationId xmlns:p14="http://schemas.microsoft.com/office/powerpoint/2010/main" val="423602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74725" y="1919416"/>
            <a:ext cx="5527589" cy="984885"/>
          </a:xfrm>
          <a:prstGeom prst="rect">
            <a:avLst/>
          </a:prstGeom>
          <a:noFill/>
        </p:spPr>
        <p:txBody>
          <a:bodyPr wrap="square" rtlCol="0">
            <a:spAutoFit/>
          </a:bodyPr>
          <a:lstStyle/>
          <a:p>
            <a:r>
              <a:rPr lang="en-US" sz="4000" dirty="0"/>
              <a:t>QUESTIONS?</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2628900"/>
            <a:ext cx="2857500" cy="1600200"/>
          </a:xfrm>
          <a:prstGeom prst="rect">
            <a:avLst/>
          </a:prstGeom>
        </p:spPr>
      </p:pic>
    </p:spTree>
    <p:extLst>
      <p:ext uri="{BB962C8B-B14F-4D97-AF65-F5344CB8AC3E}">
        <p14:creationId xmlns:p14="http://schemas.microsoft.com/office/powerpoint/2010/main" val="279018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0" fill="hold"/>
                                        <p:tgtEl>
                                          <p:spTgt spid="3"/>
                                        </p:tgtEl>
                                        <p:attrNameLst>
                                          <p:attrName>ppt_w</p:attrName>
                                        </p:attrNameLst>
                                      </p:cBhvr>
                                      <p:tavLst>
                                        <p:tav tm="0">
                                          <p:val>
                                            <p:fltVal val="0"/>
                                          </p:val>
                                        </p:tav>
                                        <p:tav tm="100000">
                                          <p:val>
                                            <p:strVal val="#ppt_w"/>
                                          </p:val>
                                        </p:tav>
                                      </p:tavLst>
                                    </p:anim>
                                    <p:anim calcmode="lin" valueType="num">
                                      <p:cBhvr>
                                        <p:cTn id="8" dur="2500" fill="hold"/>
                                        <p:tgtEl>
                                          <p:spTgt spid="3"/>
                                        </p:tgtEl>
                                        <p:attrNameLst>
                                          <p:attrName>ppt_h</p:attrName>
                                        </p:attrNameLst>
                                      </p:cBhvr>
                                      <p:tavLst>
                                        <p:tav tm="0">
                                          <p:val>
                                            <p:fltVal val="0"/>
                                          </p:val>
                                        </p:tav>
                                        <p:tav tm="100000">
                                          <p:val>
                                            <p:strVal val="#ppt_h"/>
                                          </p:val>
                                        </p:tav>
                                      </p:tavLst>
                                    </p:anim>
                                    <p:anim calcmode="lin" valueType="num">
                                      <p:cBhvr>
                                        <p:cTn id="9" dur="2500" fill="hold"/>
                                        <p:tgtEl>
                                          <p:spTgt spid="3"/>
                                        </p:tgtEl>
                                        <p:attrNameLst>
                                          <p:attrName>style.rotation</p:attrName>
                                        </p:attrNameLst>
                                      </p:cBhvr>
                                      <p:tavLst>
                                        <p:tav tm="0">
                                          <p:val>
                                            <p:fltVal val="90"/>
                                          </p:val>
                                        </p:tav>
                                        <p:tav tm="100000">
                                          <p:val>
                                            <p:fltVal val="0"/>
                                          </p:val>
                                        </p:tav>
                                      </p:tavLst>
                                    </p:anim>
                                    <p:animEffect transition="in" filter="fade">
                                      <p:cBhvr>
                                        <p:cTn id="10"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8252</TotalTime>
  <Words>244</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Arial Black</vt:lpstr>
      <vt:lpstr>Calibri</vt:lpstr>
      <vt:lpstr>Calibri Light</vt:lpstr>
      <vt:lpstr>Office Theme</vt:lpstr>
      <vt:lpstr>1_Custom Design</vt:lpstr>
      <vt:lpstr>1_Office Theme</vt:lpstr>
      <vt:lpstr>PowerPoint Presentation</vt:lpstr>
      <vt:lpstr>Commercial Operations Market Guide</vt:lpstr>
      <vt:lpstr>PowerPoint Presentation</vt:lpstr>
      <vt:lpstr>Post-COPS website updates – Wholesale SLAs</vt:lpstr>
      <vt:lpstr>Post-COPS Revisions to Market Interface</vt:lpstr>
      <vt:lpstr>Other Updates needed?</vt:lpstr>
      <vt:lpstr>Other updates needed (contain references to defunct WGs, old settlement timelines or other)</vt:lpstr>
      <vt:lpstr>PowerPoint Presentation</vt:lpstr>
    </vt:vector>
  </TitlesOfParts>
  <Company>Lower Colorado River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Boisseau</dc:creator>
  <cp:lastModifiedBy>Heddie Lookadoo</cp:lastModifiedBy>
  <cp:revision>186</cp:revision>
  <cp:lastPrinted>2016-07-25T13:59:58Z</cp:lastPrinted>
  <dcterms:created xsi:type="dcterms:W3CDTF">2016-07-13T16:53:36Z</dcterms:created>
  <dcterms:modified xsi:type="dcterms:W3CDTF">2018-12-12T00:42:50Z</dcterms:modified>
</cp:coreProperties>
</file>