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3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3.xml" ContentType="application/vnd.openxmlformats-officedocument.themeOverride+xml"/>
  <Override PartName="/ppt/notesSlides/notesSlide38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4.xml" ContentType="application/vnd.openxmlformats-officedocument.themeOverride+xml"/>
  <Override PartName="/ppt/notesSlides/notesSlide39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notesSlides/notesSlide40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41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notesSlides/notesSlide48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30.xml" ContentType="application/vnd.openxmlformats-officedocument.themeOverride+xml"/>
  <Override PartName="/ppt/notesSlides/notesSlide49.xml" ContentType="application/vnd.openxmlformats-officedocument.presentationml.notesSlid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1.xml" ContentType="application/vnd.openxmlformats-officedocument.themeOverride+xml"/>
  <Override PartName="/ppt/notesSlides/notesSlide50.xml" ContentType="application/vnd.openxmlformats-officedocument.presentationml.notesSlid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32.xml" ContentType="application/vnd.openxmlformats-officedocument.themeOverride+xml"/>
  <Override PartName="/ppt/notesSlides/notesSlide51.xml" ContentType="application/vnd.openxmlformats-officedocument.presentationml.notesSlide+xml"/>
  <Override PartName="/ppt/charts/chart3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33.xml" ContentType="application/vnd.openxmlformats-officedocument.themeOverride+xml"/>
  <Override PartName="/ppt/notesSlides/notesSlide52.xml" ContentType="application/vnd.openxmlformats-officedocument.presentationml.notesSlide+xml"/>
  <Override PartName="/ppt/charts/chart3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34.xml" ContentType="application/vnd.openxmlformats-officedocument.themeOverride+xml"/>
  <Override PartName="/ppt/notesSlides/notesSlide53.xml" ContentType="application/vnd.openxmlformats-officedocument.presentationml.notesSlide+xml"/>
  <Override PartName="/ppt/charts/chart3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7.xml" ContentType="application/vnd.openxmlformats-officedocument.themeOverride+xml"/>
  <Override PartName="/ppt/notesSlides/notesSlide54.xml" ContentType="application/vnd.openxmlformats-officedocument.presentationml.notesSlide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8.xml" ContentType="application/vnd.openxmlformats-officedocument.themeOverride+xml"/>
  <Override PartName="/ppt/notesSlides/notesSlide55.xml" ContentType="application/vnd.openxmlformats-officedocument.presentationml.notesSlide+xml"/>
  <Override PartName="/ppt/charts/chart3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9.xml" ContentType="application/vnd.openxmlformats-officedocument.themeOverride+xml"/>
  <Override PartName="/ppt/notesSlides/notesSlide56.xml" ContentType="application/vnd.openxmlformats-officedocument.presentationml.notesSlide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8.xml" ContentType="application/vnd.openxmlformats-officedocument.themeOverride+xml"/>
  <Override PartName="/ppt/notesSlides/notesSlide57.xml" ContentType="application/vnd.openxmlformats-officedocument.presentationml.notesSlide+xml"/>
  <Override PartName="/ppt/charts/chart49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6" r:id="rId4"/>
    <p:sldMasterId id="2147493520" r:id="rId5"/>
    <p:sldMasterId id="2147493522" r:id="rId6"/>
    <p:sldMasterId id="2147493526" r:id="rId7"/>
  </p:sldMasterIdLst>
  <p:notesMasterIdLst>
    <p:notesMasterId r:id="rId106"/>
  </p:notesMasterIdLst>
  <p:handoutMasterIdLst>
    <p:handoutMasterId r:id="rId107"/>
  </p:handoutMasterIdLst>
  <p:sldIdLst>
    <p:sldId id="533" r:id="rId8"/>
    <p:sldId id="532" r:id="rId9"/>
    <p:sldId id="654" r:id="rId10"/>
    <p:sldId id="809" r:id="rId11"/>
    <p:sldId id="576" r:id="rId12"/>
    <p:sldId id="727" r:id="rId13"/>
    <p:sldId id="857" r:id="rId14"/>
    <p:sldId id="858" r:id="rId15"/>
    <p:sldId id="810" r:id="rId16"/>
    <p:sldId id="811" r:id="rId17"/>
    <p:sldId id="728" r:id="rId18"/>
    <p:sldId id="729" r:id="rId19"/>
    <p:sldId id="730" r:id="rId20"/>
    <p:sldId id="731" r:id="rId21"/>
    <p:sldId id="732" r:id="rId22"/>
    <p:sldId id="808" r:id="rId23"/>
    <p:sldId id="733" r:id="rId24"/>
    <p:sldId id="734" r:id="rId25"/>
    <p:sldId id="769" r:id="rId26"/>
    <p:sldId id="771" r:id="rId27"/>
    <p:sldId id="772" r:id="rId28"/>
    <p:sldId id="807" r:id="rId29"/>
    <p:sldId id="788" r:id="rId30"/>
    <p:sldId id="814" r:id="rId31"/>
    <p:sldId id="815" r:id="rId32"/>
    <p:sldId id="816" r:id="rId33"/>
    <p:sldId id="852" r:id="rId34"/>
    <p:sldId id="848" r:id="rId35"/>
    <p:sldId id="859" r:id="rId36"/>
    <p:sldId id="851" r:id="rId37"/>
    <p:sldId id="860" r:id="rId38"/>
    <p:sldId id="737" r:id="rId39"/>
    <p:sldId id="864" r:id="rId40"/>
    <p:sldId id="817" r:id="rId41"/>
    <p:sldId id="804" r:id="rId42"/>
    <p:sldId id="861" r:id="rId43"/>
    <p:sldId id="798" r:id="rId44"/>
    <p:sldId id="796" r:id="rId45"/>
    <p:sldId id="842" r:id="rId46"/>
    <p:sldId id="845" r:id="rId47"/>
    <p:sldId id="865" r:id="rId48"/>
    <p:sldId id="740" r:id="rId49"/>
    <p:sldId id="866" r:id="rId50"/>
    <p:sldId id="746" r:id="rId51"/>
    <p:sldId id="747" r:id="rId52"/>
    <p:sldId id="781" r:id="rId53"/>
    <p:sldId id="782" r:id="rId54"/>
    <p:sldId id="750" r:id="rId55"/>
    <p:sldId id="751" r:id="rId56"/>
    <p:sldId id="752" r:id="rId57"/>
    <p:sldId id="753" r:id="rId58"/>
    <p:sldId id="754" r:id="rId59"/>
    <p:sldId id="755" r:id="rId60"/>
    <p:sldId id="862" r:id="rId61"/>
    <p:sldId id="756" r:id="rId62"/>
    <p:sldId id="757" r:id="rId63"/>
    <p:sldId id="806" r:id="rId64"/>
    <p:sldId id="741" r:id="rId65"/>
    <p:sldId id="744" r:id="rId66"/>
    <p:sldId id="743" r:id="rId67"/>
    <p:sldId id="818" r:id="rId68"/>
    <p:sldId id="805" r:id="rId69"/>
    <p:sldId id="745" r:id="rId70"/>
    <p:sldId id="803" r:id="rId71"/>
    <p:sldId id="801" r:id="rId72"/>
    <p:sldId id="802" r:id="rId73"/>
    <p:sldId id="785" r:id="rId74"/>
    <p:sldId id="759" r:id="rId75"/>
    <p:sldId id="786" r:id="rId76"/>
    <p:sldId id="761" r:id="rId77"/>
    <p:sldId id="762" r:id="rId78"/>
    <p:sldId id="763" r:id="rId79"/>
    <p:sldId id="764" r:id="rId80"/>
    <p:sldId id="765" r:id="rId81"/>
    <p:sldId id="697" r:id="rId82"/>
    <p:sldId id="819" r:id="rId83"/>
    <p:sldId id="820" r:id="rId84"/>
    <p:sldId id="821" r:id="rId85"/>
    <p:sldId id="822" r:id="rId86"/>
    <p:sldId id="823" r:id="rId87"/>
    <p:sldId id="824" r:id="rId88"/>
    <p:sldId id="825" r:id="rId89"/>
    <p:sldId id="826" r:id="rId90"/>
    <p:sldId id="827" r:id="rId91"/>
    <p:sldId id="828" r:id="rId92"/>
    <p:sldId id="829" r:id="rId93"/>
    <p:sldId id="830" r:id="rId94"/>
    <p:sldId id="831" r:id="rId95"/>
    <p:sldId id="832" r:id="rId96"/>
    <p:sldId id="833" r:id="rId97"/>
    <p:sldId id="834" r:id="rId98"/>
    <p:sldId id="835" r:id="rId99"/>
    <p:sldId id="836" r:id="rId100"/>
    <p:sldId id="837" r:id="rId101"/>
    <p:sldId id="838" r:id="rId102"/>
    <p:sldId id="839" r:id="rId103"/>
    <p:sldId id="840" r:id="rId104"/>
    <p:sldId id="841" r:id="rId10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7D31"/>
    <a:srgbClr val="7C7C7C"/>
    <a:srgbClr val="FAFAFA"/>
    <a:srgbClr val="00385E"/>
    <a:srgbClr val="005386"/>
    <a:srgbClr val="92D050"/>
    <a:srgbClr val="72BFC5"/>
    <a:srgbClr val="333399"/>
    <a:srgbClr val="55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7" autoAdjust="0"/>
    <p:restoredTop sz="96187" autoAdjust="0"/>
  </p:normalViewPr>
  <p:slideViewPr>
    <p:cSldViewPr snapToGrid="0" snapToObjects="1">
      <p:cViewPr varScale="1">
        <p:scale>
          <a:sx n="99" d="100"/>
          <a:sy n="99" d="100"/>
        </p:scale>
        <p:origin x="102" y="30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slide" Target="slides/slide95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viewProps" Target="viewProps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Far West Historical Premise Counts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Sheet1!$I$2:$I$120</c:f>
              <c:numCache>
                <c:formatCode>_(* #,##0_);_(* \(#,##0\);_(* "-"??_);_(@_)</c:formatCode>
                <c:ptCount val="119"/>
                <c:pt idx="0">
                  <c:v>159307</c:v>
                </c:pt>
                <c:pt idx="1">
                  <c:v>159367</c:v>
                </c:pt>
                <c:pt idx="2">
                  <c:v>159442</c:v>
                </c:pt>
                <c:pt idx="3">
                  <c:v>159359</c:v>
                </c:pt>
                <c:pt idx="4">
                  <c:v>159314</c:v>
                </c:pt>
                <c:pt idx="5">
                  <c:v>159219</c:v>
                </c:pt>
                <c:pt idx="6">
                  <c:v>159195</c:v>
                </c:pt>
                <c:pt idx="7">
                  <c:v>159242</c:v>
                </c:pt>
                <c:pt idx="8">
                  <c:v>159307</c:v>
                </c:pt>
                <c:pt idx="9">
                  <c:v>159091</c:v>
                </c:pt>
                <c:pt idx="10">
                  <c:v>159113</c:v>
                </c:pt>
                <c:pt idx="11">
                  <c:v>159189</c:v>
                </c:pt>
                <c:pt idx="12">
                  <c:v>159296</c:v>
                </c:pt>
                <c:pt idx="13">
                  <c:v>159622</c:v>
                </c:pt>
                <c:pt idx="14">
                  <c:v>159677</c:v>
                </c:pt>
                <c:pt idx="15">
                  <c:v>159792</c:v>
                </c:pt>
                <c:pt idx="16">
                  <c:v>159939</c:v>
                </c:pt>
                <c:pt idx="17">
                  <c:v>160052</c:v>
                </c:pt>
                <c:pt idx="18">
                  <c:v>160143</c:v>
                </c:pt>
                <c:pt idx="19">
                  <c:v>160324</c:v>
                </c:pt>
                <c:pt idx="20">
                  <c:v>160451</c:v>
                </c:pt>
                <c:pt idx="21">
                  <c:v>160526</c:v>
                </c:pt>
                <c:pt idx="22">
                  <c:v>160696</c:v>
                </c:pt>
                <c:pt idx="23">
                  <c:v>160919</c:v>
                </c:pt>
                <c:pt idx="24">
                  <c:v>161210</c:v>
                </c:pt>
                <c:pt idx="25">
                  <c:v>161478</c:v>
                </c:pt>
                <c:pt idx="26">
                  <c:v>161851</c:v>
                </c:pt>
                <c:pt idx="27">
                  <c:v>162200</c:v>
                </c:pt>
                <c:pt idx="28">
                  <c:v>162427</c:v>
                </c:pt>
                <c:pt idx="29">
                  <c:v>162661</c:v>
                </c:pt>
                <c:pt idx="30">
                  <c:v>163057</c:v>
                </c:pt>
                <c:pt idx="31">
                  <c:v>163227</c:v>
                </c:pt>
                <c:pt idx="32">
                  <c:v>163444</c:v>
                </c:pt>
                <c:pt idx="33">
                  <c:v>163615</c:v>
                </c:pt>
                <c:pt idx="34">
                  <c:v>163849</c:v>
                </c:pt>
                <c:pt idx="35">
                  <c:v>164175</c:v>
                </c:pt>
                <c:pt idx="36">
                  <c:v>164344</c:v>
                </c:pt>
                <c:pt idx="37">
                  <c:v>164646</c:v>
                </c:pt>
                <c:pt idx="38">
                  <c:v>164998</c:v>
                </c:pt>
                <c:pt idx="39">
                  <c:v>165273</c:v>
                </c:pt>
                <c:pt idx="40">
                  <c:v>165535</c:v>
                </c:pt>
                <c:pt idx="41">
                  <c:v>165813</c:v>
                </c:pt>
                <c:pt idx="42">
                  <c:v>166170</c:v>
                </c:pt>
                <c:pt idx="43">
                  <c:v>166405</c:v>
                </c:pt>
                <c:pt idx="44">
                  <c:v>166745</c:v>
                </c:pt>
                <c:pt idx="45">
                  <c:v>166976</c:v>
                </c:pt>
                <c:pt idx="46">
                  <c:v>167396</c:v>
                </c:pt>
                <c:pt idx="47">
                  <c:v>167637</c:v>
                </c:pt>
                <c:pt idx="48">
                  <c:v>167860</c:v>
                </c:pt>
                <c:pt idx="49">
                  <c:v>168106</c:v>
                </c:pt>
                <c:pt idx="50">
                  <c:v>168409</c:v>
                </c:pt>
                <c:pt idx="51">
                  <c:v>168667</c:v>
                </c:pt>
                <c:pt idx="52">
                  <c:v>168964</c:v>
                </c:pt>
                <c:pt idx="53">
                  <c:v>169204</c:v>
                </c:pt>
                <c:pt idx="54">
                  <c:v>169435</c:v>
                </c:pt>
                <c:pt idx="55">
                  <c:v>169619</c:v>
                </c:pt>
                <c:pt idx="56">
                  <c:v>169949</c:v>
                </c:pt>
                <c:pt idx="57">
                  <c:v>170140</c:v>
                </c:pt>
                <c:pt idx="58">
                  <c:v>170600</c:v>
                </c:pt>
                <c:pt idx="59">
                  <c:v>170789</c:v>
                </c:pt>
                <c:pt idx="60">
                  <c:v>171043</c:v>
                </c:pt>
                <c:pt idx="61">
                  <c:v>171534</c:v>
                </c:pt>
                <c:pt idx="62">
                  <c:v>171875</c:v>
                </c:pt>
                <c:pt idx="63">
                  <c:v>172363</c:v>
                </c:pt>
                <c:pt idx="64">
                  <c:v>183347</c:v>
                </c:pt>
                <c:pt idx="65">
                  <c:v>187489</c:v>
                </c:pt>
                <c:pt idx="66">
                  <c:v>187878</c:v>
                </c:pt>
                <c:pt idx="67">
                  <c:v>188384</c:v>
                </c:pt>
                <c:pt idx="68">
                  <c:v>188886</c:v>
                </c:pt>
                <c:pt idx="69">
                  <c:v>189446</c:v>
                </c:pt>
                <c:pt idx="70">
                  <c:v>189806</c:v>
                </c:pt>
                <c:pt idx="71">
                  <c:v>190293</c:v>
                </c:pt>
                <c:pt idx="72">
                  <c:v>190616</c:v>
                </c:pt>
                <c:pt idx="73">
                  <c:v>190845</c:v>
                </c:pt>
                <c:pt idx="74">
                  <c:v>191283</c:v>
                </c:pt>
                <c:pt idx="75">
                  <c:v>191434</c:v>
                </c:pt>
                <c:pt idx="76">
                  <c:v>191700</c:v>
                </c:pt>
                <c:pt idx="77">
                  <c:v>191698</c:v>
                </c:pt>
                <c:pt idx="78">
                  <c:v>191903</c:v>
                </c:pt>
                <c:pt idx="79">
                  <c:v>192221</c:v>
                </c:pt>
                <c:pt idx="80">
                  <c:v>192258</c:v>
                </c:pt>
                <c:pt idx="81">
                  <c:v>192318</c:v>
                </c:pt>
                <c:pt idx="82">
                  <c:v>192466</c:v>
                </c:pt>
                <c:pt idx="83">
                  <c:v>192708</c:v>
                </c:pt>
                <c:pt idx="84">
                  <c:v>192959</c:v>
                </c:pt>
                <c:pt idx="85">
                  <c:v>193048</c:v>
                </c:pt>
                <c:pt idx="86">
                  <c:v>193329</c:v>
                </c:pt>
                <c:pt idx="87">
                  <c:v>193414</c:v>
                </c:pt>
                <c:pt idx="88">
                  <c:v>193569</c:v>
                </c:pt>
                <c:pt idx="89">
                  <c:v>193614</c:v>
                </c:pt>
                <c:pt idx="90">
                  <c:v>193668</c:v>
                </c:pt>
                <c:pt idx="91">
                  <c:v>193635</c:v>
                </c:pt>
                <c:pt idx="92">
                  <c:v>193620</c:v>
                </c:pt>
                <c:pt idx="93">
                  <c:v>193605</c:v>
                </c:pt>
                <c:pt idx="94">
                  <c:v>193847</c:v>
                </c:pt>
                <c:pt idx="95">
                  <c:v>194114</c:v>
                </c:pt>
                <c:pt idx="96">
                  <c:v>194388</c:v>
                </c:pt>
                <c:pt idx="97">
                  <c:v>194462</c:v>
                </c:pt>
                <c:pt idx="98">
                  <c:v>194944</c:v>
                </c:pt>
                <c:pt idx="99">
                  <c:v>195323</c:v>
                </c:pt>
                <c:pt idx="100">
                  <c:v>195872</c:v>
                </c:pt>
                <c:pt idx="101">
                  <c:v>196311</c:v>
                </c:pt>
                <c:pt idx="102">
                  <c:v>196636</c:v>
                </c:pt>
                <c:pt idx="103">
                  <c:v>196827</c:v>
                </c:pt>
                <c:pt idx="104">
                  <c:v>197147</c:v>
                </c:pt>
                <c:pt idx="105">
                  <c:v>197408</c:v>
                </c:pt>
                <c:pt idx="106">
                  <c:v>197708</c:v>
                </c:pt>
                <c:pt idx="107">
                  <c:v>197988</c:v>
                </c:pt>
                <c:pt idx="108">
                  <c:v>198181</c:v>
                </c:pt>
                <c:pt idx="109">
                  <c:v>198448</c:v>
                </c:pt>
                <c:pt idx="110">
                  <c:v>198800</c:v>
                </c:pt>
                <c:pt idx="111">
                  <c:v>199229</c:v>
                </c:pt>
                <c:pt idx="112">
                  <c:v>199649</c:v>
                </c:pt>
                <c:pt idx="113">
                  <c:v>200171</c:v>
                </c:pt>
                <c:pt idx="114">
                  <c:v>200405</c:v>
                </c:pt>
                <c:pt idx="115">
                  <c:v>200671</c:v>
                </c:pt>
                <c:pt idx="116">
                  <c:v>200833</c:v>
                </c:pt>
                <c:pt idx="117">
                  <c:v>201179</c:v>
                </c:pt>
                <c:pt idx="118">
                  <c:v>201452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Sheet1!$J$2:$J$120</c:f>
              <c:numCache>
                <c:formatCode>_(* #,##0_);_(* \(#,##0\);_(* "-"??_);_(@_)</c:formatCode>
                <c:ptCount val="119"/>
                <c:pt idx="0">
                  <c:v>41766</c:v>
                </c:pt>
                <c:pt idx="1">
                  <c:v>41754</c:v>
                </c:pt>
                <c:pt idx="2">
                  <c:v>41809</c:v>
                </c:pt>
                <c:pt idx="3">
                  <c:v>41819</c:v>
                </c:pt>
                <c:pt idx="4">
                  <c:v>41881</c:v>
                </c:pt>
                <c:pt idx="5">
                  <c:v>41912</c:v>
                </c:pt>
                <c:pt idx="6">
                  <c:v>41945</c:v>
                </c:pt>
                <c:pt idx="7">
                  <c:v>41957</c:v>
                </c:pt>
                <c:pt idx="8">
                  <c:v>41985</c:v>
                </c:pt>
                <c:pt idx="9">
                  <c:v>41964</c:v>
                </c:pt>
                <c:pt idx="10">
                  <c:v>41918</c:v>
                </c:pt>
                <c:pt idx="11">
                  <c:v>41911</c:v>
                </c:pt>
                <c:pt idx="12">
                  <c:v>41870</c:v>
                </c:pt>
                <c:pt idx="13">
                  <c:v>41872</c:v>
                </c:pt>
                <c:pt idx="14">
                  <c:v>41915</c:v>
                </c:pt>
                <c:pt idx="15">
                  <c:v>42007</c:v>
                </c:pt>
                <c:pt idx="16">
                  <c:v>42011</c:v>
                </c:pt>
                <c:pt idx="17">
                  <c:v>42076</c:v>
                </c:pt>
                <c:pt idx="18">
                  <c:v>42101</c:v>
                </c:pt>
                <c:pt idx="19">
                  <c:v>42162</c:v>
                </c:pt>
                <c:pt idx="20">
                  <c:v>42185</c:v>
                </c:pt>
                <c:pt idx="21">
                  <c:v>42266</c:v>
                </c:pt>
                <c:pt idx="22">
                  <c:v>42308</c:v>
                </c:pt>
                <c:pt idx="23">
                  <c:v>42359</c:v>
                </c:pt>
                <c:pt idx="24">
                  <c:v>42375</c:v>
                </c:pt>
                <c:pt idx="25">
                  <c:v>42474</c:v>
                </c:pt>
                <c:pt idx="26">
                  <c:v>42554</c:v>
                </c:pt>
                <c:pt idx="27">
                  <c:v>42687</c:v>
                </c:pt>
                <c:pt idx="28">
                  <c:v>42798</c:v>
                </c:pt>
                <c:pt idx="29">
                  <c:v>42899</c:v>
                </c:pt>
                <c:pt idx="30">
                  <c:v>43000</c:v>
                </c:pt>
                <c:pt idx="31">
                  <c:v>43049</c:v>
                </c:pt>
                <c:pt idx="32">
                  <c:v>43099</c:v>
                </c:pt>
                <c:pt idx="33">
                  <c:v>43166</c:v>
                </c:pt>
                <c:pt idx="34">
                  <c:v>43226</c:v>
                </c:pt>
                <c:pt idx="35">
                  <c:v>43246</c:v>
                </c:pt>
                <c:pt idx="36">
                  <c:v>43257</c:v>
                </c:pt>
                <c:pt idx="37">
                  <c:v>43378</c:v>
                </c:pt>
                <c:pt idx="38">
                  <c:v>43476</c:v>
                </c:pt>
                <c:pt idx="39">
                  <c:v>43645</c:v>
                </c:pt>
                <c:pt idx="40">
                  <c:v>43825</c:v>
                </c:pt>
                <c:pt idx="41">
                  <c:v>44021</c:v>
                </c:pt>
                <c:pt idx="42">
                  <c:v>44166</c:v>
                </c:pt>
                <c:pt idx="43">
                  <c:v>44424</c:v>
                </c:pt>
                <c:pt idx="44">
                  <c:v>44570</c:v>
                </c:pt>
                <c:pt idx="45">
                  <c:v>44664</c:v>
                </c:pt>
                <c:pt idx="46">
                  <c:v>44837</c:v>
                </c:pt>
                <c:pt idx="47">
                  <c:v>45004</c:v>
                </c:pt>
                <c:pt idx="48">
                  <c:v>45041</c:v>
                </c:pt>
                <c:pt idx="49">
                  <c:v>45185</c:v>
                </c:pt>
                <c:pt idx="50">
                  <c:v>45294</c:v>
                </c:pt>
                <c:pt idx="51">
                  <c:v>45471</c:v>
                </c:pt>
                <c:pt idx="52">
                  <c:v>45578</c:v>
                </c:pt>
                <c:pt idx="53">
                  <c:v>45705</c:v>
                </c:pt>
                <c:pt idx="54">
                  <c:v>45781</c:v>
                </c:pt>
                <c:pt idx="55">
                  <c:v>45960</c:v>
                </c:pt>
                <c:pt idx="56">
                  <c:v>46062</c:v>
                </c:pt>
                <c:pt idx="57">
                  <c:v>46207</c:v>
                </c:pt>
                <c:pt idx="58">
                  <c:v>46399</c:v>
                </c:pt>
                <c:pt idx="59">
                  <c:v>46461</c:v>
                </c:pt>
                <c:pt idx="60">
                  <c:v>46512</c:v>
                </c:pt>
                <c:pt idx="61">
                  <c:v>46608</c:v>
                </c:pt>
                <c:pt idx="62">
                  <c:v>46740</c:v>
                </c:pt>
                <c:pt idx="63">
                  <c:v>46862</c:v>
                </c:pt>
                <c:pt idx="64">
                  <c:v>54489</c:v>
                </c:pt>
                <c:pt idx="65">
                  <c:v>65207</c:v>
                </c:pt>
                <c:pt idx="66">
                  <c:v>65238</c:v>
                </c:pt>
                <c:pt idx="67">
                  <c:v>65445</c:v>
                </c:pt>
                <c:pt idx="68">
                  <c:v>65895</c:v>
                </c:pt>
                <c:pt idx="69">
                  <c:v>66419</c:v>
                </c:pt>
                <c:pt idx="70">
                  <c:v>66610</c:v>
                </c:pt>
                <c:pt idx="71">
                  <c:v>66805</c:v>
                </c:pt>
                <c:pt idx="72">
                  <c:v>66854</c:v>
                </c:pt>
                <c:pt idx="73">
                  <c:v>66982</c:v>
                </c:pt>
                <c:pt idx="74">
                  <c:v>67119</c:v>
                </c:pt>
                <c:pt idx="75">
                  <c:v>67228</c:v>
                </c:pt>
                <c:pt idx="76">
                  <c:v>67447</c:v>
                </c:pt>
                <c:pt idx="77">
                  <c:v>67607</c:v>
                </c:pt>
                <c:pt idx="78">
                  <c:v>67778</c:v>
                </c:pt>
                <c:pt idx="79">
                  <c:v>67929</c:v>
                </c:pt>
                <c:pt idx="80">
                  <c:v>67945</c:v>
                </c:pt>
                <c:pt idx="81">
                  <c:v>68033</c:v>
                </c:pt>
                <c:pt idx="82">
                  <c:v>68089</c:v>
                </c:pt>
                <c:pt idx="83">
                  <c:v>68163</c:v>
                </c:pt>
                <c:pt idx="84">
                  <c:v>68162</c:v>
                </c:pt>
                <c:pt idx="85">
                  <c:v>68193</c:v>
                </c:pt>
                <c:pt idx="86">
                  <c:v>68245</c:v>
                </c:pt>
                <c:pt idx="87">
                  <c:v>68261</c:v>
                </c:pt>
                <c:pt idx="88">
                  <c:v>68351</c:v>
                </c:pt>
                <c:pt idx="89">
                  <c:v>68375</c:v>
                </c:pt>
                <c:pt idx="90">
                  <c:v>68382</c:v>
                </c:pt>
                <c:pt idx="91">
                  <c:v>68452</c:v>
                </c:pt>
                <c:pt idx="92">
                  <c:v>68534</c:v>
                </c:pt>
                <c:pt idx="93">
                  <c:v>68464</c:v>
                </c:pt>
                <c:pt idx="94">
                  <c:v>68535</c:v>
                </c:pt>
                <c:pt idx="95">
                  <c:v>68601</c:v>
                </c:pt>
                <c:pt idx="96">
                  <c:v>68572</c:v>
                </c:pt>
                <c:pt idx="97">
                  <c:v>68636</c:v>
                </c:pt>
                <c:pt idx="98">
                  <c:v>68686</c:v>
                </c:pt>
                <c:pt idx="99">
                  <c:v>68713</c:v>
                </c:pt>
                <c:pt idx="100">
                  <c:v>68868</c:v>
                </c:pt>
                <c:pt idx="101">
                  <c:v>68971</c:v>
                </c:pt>
                <c:pt idx="102">
                  <c:v>69074</c:v>
                </c:pt>
                <c:pt idx="103">
                  <c:v>69207</c:v>
                </c:pt>
                <c:pt idx="104">
                  <c:v>69275</c:v>
                </c:pt>
                <c:pt idx="105">
                  <c:v>69314</c:v>
                </c:pt>
                <c:pt idx="106">
                  <c:v>69419</c:v>
                </c:pt>
                <c:pt idx="107">
                  <c:v>69550</c:v>
                </c:pt>
                <c:pt idx="108">
                  <c:v>69762</c:v>
                </c:pt>
                <c:pt idx="109">
                  <c:v>69749</c:v>
                </c:pt>
                <c:pt idx="110">
                  <c:v>69895</c:v>
                </c:pt>
                <c:pt idx="111">
                  <c:v>70038</c:v>
                </c:pt>
                <c:pt idx="112">
                  <c:v>70201</c:v>
                </c:pt>
                <c:pt idx="113">
                  <c:v>70403</c:v>
                </c:pt>
                <c:pt idx="114">
                  <c:v>70539</c:v>
                </c:pt>
                <c:pt idx="115">
                  <c:v>70708</c:v>
                </c:pt>
                <c:pt idx="116">
                  <c:v>70891</c:v>
                </c:pt>
                <c:pt idx="117">
                  <c:v>71066</c:v>
                </c:pt>
                <c:pt idx="118">
                  <c:v>71179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389440"/>
        <c:axId val="352389832"/>
      </c:lineChart>
      <c:dateAx>
        <c:axId val="352389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89832"/>
        <c:crosses val="autoZero"/>
        <c:auto val="1"/>
        <c:lblOffset val="100"/>
        <c:baseTimeUnit val="months"/>
      </c:dateAx>
      <c:valAx>
        <c:axId val="352389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Premise Count</a:t>
                </a:r>
              </a:p>
            </c:rich>
          </c:tx>
          <c:layout>
            <c:manualLayout>
              <c:xMode val="edge"/>
              <c:yMode val="edge"/>
              <c:x val="2.0036429872495445E-2"/>
              <c:y val="0.38504749542500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86426683022199E-8"/>
                  <c:y val="0.199254187551071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934904976496201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96662917E-8"/>
                  <c:y val="0.26014360145125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5381094408425231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61904761904742E-3"/>
                      <c:h val="0.24878424021469958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2113736893215988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8846379378006745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7643111149723937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73917759562463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9851720151917282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3621748054081793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241847982579898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3574.0165935</c:v>
                </c:pt>
                <c:pt idx="1">
                  <c:v>3872.8899929999998</c:v>
                </c:pt>
                <c:pt idx="2">
                  <c:v>4179.6028520999998</c:v>
                </c:pt>
                <c:pt idx="3">
                  <c:v>4520.6452380000001</c:v>
                </c:pt>
                <c:pt idx="4">
                  <c:v>4863.0695886000003</c:v>
                </c:pt>
                <c:pt idx="5">
                  <c:v>5173.1765010999998</c:v>
                </c:pt>
                <c:pt idx="6">
                  <c:v>5463.7190022000004</c:v>
                </c:pt>
                <c:pt idx="7">
                  <c:v>5812.3292039999997</c:v>
                </c:pt>
                <c:pt idx="8">
                  <c:v>6165.0379558000004</c:v>
                </c:pt>
                <c:pt idx="9">
                  <c:v>6514.2110518999998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281430874328556E-17"/>
                  <c:y val="0.39465809804961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23809523809519E-3"/>
                      <c:h val="0.389531948562174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96662917E-8"/>
                  <c:y val="0.35418333576422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4680496567097691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010305534539491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0103055345394913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5381094408425231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0910468664933177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2921150212754252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6637770375813402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5381094408425231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42857142857144E-2"/>
                      <c:h val="0.2588376479538049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4147.7351455999997</c:v>
                </c:pt>
                <c:pt idx="1">
                  <c:v>4441.9583014</c:v>
                </c:pt>
                <c:pt idx="2">
                  <c:v>4718.5000203999998</c:v>
                </c:pt>
                <c:pt idx="3">
                  <c:v>4996.9925595000004</c:v>
                </c:pt>
                <c:pt idx="4">
                  <c:v>5275.2055634999997</c:v>
                </c:pt>
                <c:pt idx="5">
                  <c:v>5546.0816544999998</c:v>
                </c:pt>
                <c:pt idx="6">
                  <c:v>5817.7482974000004</c:v>
                </c:pt>
                <c:pt idx="7">
                  <c:v>6093.9697299999998</c:v>
                </c:pt>
                <c:pt idx="8">
                  <c:v>6364.6106854</c:v>
                </c:pt>
                <c:pt idx="9">
                  <c:v>6627.7998285000003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43648"/>
        <c:axId val="559544040"/>
      </c:barChart>
      <c:catAx>
        <c:axId val="559543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4040"/>
        <c:crosses val="autoZero"/>
        <c:auto val="1"/>
        <c:lblAlgn val="ctr"/>
        <c:lblOffset val="100"/>
        <c:noMultiLvlLbl val="0"/>
      </c:catAx>
      <c:valAx>
        <c:axId val="559544040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86426683022199E-8"/>
                  <c:y val="0.352728955971417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4680496567097691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6835697830185672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3873083247559426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8846379378006745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5632429601902867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7338368217140943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040779827797791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5381094408425231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141313905188845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"/>
                  <c:y val="0.402262570866134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654761904761904E-2"/>
                      <c:h val="0.3970720043665036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1485.6447662</c:v>
                </c:pt>
                <c:pt idx="1">
                  <c:v>1489.1246891000001</c:v>
                </c:pt>
                <c:pt idx="2">
                  <c:v>1492.5899257999999</c:v>
                </c:pt>
                <c:pt idx="3">
                  <c:v>1497.0297028</c:v>
                </c:pt>
                <c:pt idx="4">
                  <c:v>1501.2600505</c:v>
                </c:pt>
                <c:pt idx="5">
                  <c:v>1504.5276368</c:v>
                </c:pt>
                <c:pt idx="6">
                  <c:v>1507.5397281999999</c:v>
                </c:pt>
                <c:pt idx="7">
                  <c:v>1511.1066146999999</c:v>
                </c:pt>
                <c:pt idx="8">
                  <c:v>1514.6895456</c:v>
                </c:pt>
                <c:pt idx="9">
                  <c:v>1518.3417747999999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119047619047619E-2"/>
                      <c:h val="0.22113736893215988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5830357056275138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7140440762768664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4375753634514694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7894446343201573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2365072086693621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9E-3"/>
                      <c:h val="0.33423820599709519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142857142857139E-3"/>
                      <c:h val="0.35937172534485862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6889105569291033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4347722833881488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1488.9069966</c:v>
                </c:pt>
                <c:pt idx="1">
                  <c:v>1495.8034842</c:v>
                </c:pt>
                <c:pt idx="2">
                  <c:v>1914.7682494000001</c:v>
                </c:pt>
                <c:pt idx="3">
                  <c:v>1922.2791826</c:v>
                </c:pt>
                <c:pt idx="4">
                  <c:v>1929.9148318</c:v>
                </c:pt>
                <c:pt idx="5">
                  <c:v>1937.3636352000001</c:v>
                </c:pt>
                <c:pt idx="6">
                  <c:v>1944.7128831</c:v>
                </c:pt>
                <c:pt idx="7">
                  <c:v>1951.9764782</c:v>
                </c:pt>
                <c:pt idx="8">
                  <c:v>1958.9828878999999</c:v>
                </c:pt>
                <c:pt idx="9">
                  <c:v>1965.6888721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44824"/>
        <c:axId val="561643056"/>
      </c:barChart>
      <c:catAx>
        <c:axId val="559544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3056"/>
        <c:crosses val="autoZero"/>
        <c:auto val="1"/>
        <c:lblAlgn val="ctr"/>
        <c:lblOffset val="100"/>
        <c:noMultiLvlLbl val="0"/>
      </c:catAx>
      <c:valAx>
        <c:axId val="561643056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5595238095238076E-3"/>
                      <c:h val="0.24878424021469958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63864351823357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586426696662917E-8"/>
                  <c:y val="0.34651088370443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3675155793187156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3621748054081793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3621748054081793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6439842921441123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0910468664933177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8397116730156841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4878424021469958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88997871171121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12658.357182</c:v>
                </c:pt>
                <c:pt idx="1">
                  <c:v>12798.94292</c:v>
                </c:pt>
                <c:pt idx="2">
                  <c:v>12944.126628</c:v>
                </c:pt>
                <c:pt idx="3">
                  <c:v>13114.165534</c:v>
                </c:pt>
                <c:pt idx="4">
                  <c:v>13281.263677999999</c:v>
                </c:pt>
                <c:pt idx="5">
                  <c:v>13429.315639</c:v>
                </c:pt>
                <c:pt idx="6">
                  <c:v>13570.506377</c:v>
                </c:pt>
                <c:pt idx="7">
                  <c:v>13726.380854000001</c:v>
                </c:pt>
                <c:pt idx="8">
                  <c:v>13882.923473999999</c:v>
                </c:pt>
                <c:pt idx="9">
                  <c:v>14041.116399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86426696662917E-8"/>
                  <c:y val="0.272604087897656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0535714285714284E-2"/>
                      <c:h val="0.26637770375813402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5595238095238076E-3"/>
                      <c:h val="0.24375753634514694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5595238095238094E-3"/>
                      <c:h val="0.2990512789102264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4878424021469958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5129759214947595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2167144632321348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29905127891022643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3172485406231889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0156463084500279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0714285714285688E-3"/>
                      <c:h val="0.331724854062318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12676.852870999999</c:v>
                </c:pt>
                <c:pt idx="1">
                  <c:v>12899.512484000001</c:v>
                </c:pt>
                <c:pt idx="2">
                  <c:v>13134.936213000001</c:v>
                </c:pt>
                <c:pt idx="3">
                  <c:v>13384.557296999999</c:v>
                </c:pt>
                <c:pt idx="4">
                  <c:v>13636.990601</c:v>
                </c:pt>
                <c:pt idx="5">
                  <c:v>13882.84577</c:v>
                </c:pt>
                <c:pt idx="6">
                  <c:v>14125.21745</c:v>
                </c:pt>
                <c:pt idx="7">
                  <c:v>14366.898943</c:v>
                </c:pt>
                <c:pt idx="8">
                  <c:v>14602.277533</c:v>
                </c:pt>
                <c:pt idx="9">
                  <c:v>14829.608032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643840"/>
        <c:axId val="561644232"/>
      </c:barChart>
      <c:catAx>
        <c:axId val="561643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4232"/>
        <c:crosses val="autoZero"/>
        <c:auto val="1"/>
        <c:lblAlgn val="ctr"/>
        <c:lblOffset val="100"/>
        <c:noMultiLvlLbl val="0"/>
      </c:catAx>
      <c:valAx>
        <c:axId val="561644232"/>
        <c:scaling>
          <c:orientation val="minMax"/>
          <c:min val="1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40715437164278E-17"/>
                  <c:y val="0.261513279304842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142857142857139E-3"/>
                      <c:h val="0.26135099988858135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61904761904742E-3"/>
                      <c:h val="0.2035439053887254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410620547431575E-4"/>
                  <c:y val="0.37570841397004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643984292144112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3873083247559426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4375753634514694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7947854082306931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7947854082306931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9455865243172739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42974557951859615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166666666666664E-2"/>
                      <c:h val="0.4347722833881488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6071.4203943000002</c:v>
                </c:pt>
                <c:pt idx="1">
                  <c:v>6213.5442443000002</c:v>
                </c:pt>
                <c:pt idx="2">
                  <c:v>6358.9138384999997</c:v>
                </c:pt>
                <c:pt idx="3">
                  <c:v>6530.6160534000001</c:v>
                </c:pt>
                <c:pt idx="4">
                  <c:v>6698.0001737000002</c:v>
                </c:pt>
                <c:pt idx="5">
                  <c:v>6843.7379411000002</c:v>
                </c:pt>
                <c:pt idx="6">
                  <c:v>6981.4979010999996</c:v>
                </c:pt>
                <c:pt idx="7">
                  <c:v>7134.8130067000002</c:v>
                </c:pt>
                <c:pt idx="8">
                  <c:v>7288.2439437000003</c:v>
                </c:pt>
                <c:pt idx="9">
                  <c:v>7442.7652605000003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86426669381487E-8"/>
                  <c:y val="0.23738609023962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31190776671265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96662917E-8"/>
                  <c:y val="0.26182833885446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5632429601902867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412441844103706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2867742473648892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654761904761904E-2"/>
                      <c:h val="0.28145781536679204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5937172534485862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50263278562711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43728563532292514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119047619047619E-2"/>
                      <c:h val="0.54787312045308412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417178819844714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6090.1971290000001</c:v>
                </c:pt>
                <c:pt idx="1">
                  <c:v>6260.1375759000002</c:v>
                </c:pt>
                <c:pt idx="2">
                  <c:v>6437.6276005999998</c:v>
                </c:pt>
                <c:pt idx="3">
                  <c:v>6624.6645273000004</c:v>
                </c:pt>
                <c:pt idx="4">
                  <c:v>6820.6348484</c:v>
                </c:pt>
                <c:pt idx="5">
                  <c:v>7013.7600247</c:v>
                </c:pt>
                <c:pt idx="6">
                  <c:v>7207.9880278999999</c:v>
                </c:pt>
                <c:pt idx="7">
                  <c:v>7403.8735575000001</c:v>
                </c:pt>
                <c:pt idx="8">
                  <c:v>7592.8570516</c:v>
                </c:pt>
                <c:pt idx="9">
                  <c:v>7773.0995942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645016"/>
        <c:axId val="561645408"/>
      </c:barChart>
      <c:catAx>
        <c:axId val="561645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5408"/>
        <c:crosses val="autoZero"/>
        <c:auto val="1"/>
        <c:lblAlgn val="ctr"/>
        <c:lblOffset val="100"/>
        <c:noMultiLvlLbl val="0"/>
      </c:catAx>
      <c:valAx>
        <c:axId val="561645408"/>
        <c:scaling>
          <c:orientation val="minMax"/>
          <c:min val="5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23809523809519E-3"/>
                      <c:h val="0.17338368217140943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6584362636708039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110839611930545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412441844103706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789444634320157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0912572349731422E-16"/>
                  <c:y val="0.33169853313260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23809523809519E-3"/>
                      <c:h val="0.32418479825798985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166666666666664E-2"/>
                      <c:h val="0.26135099988858135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61904761904742E-3"/>
                      <c:h val="0.28648451923634471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23809523809519E-3"/>
                      <c:h val="0.3292115021275425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5.8586426805788639E-8"/>
                  <c:y val="0.421266875822405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442312339192477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1943.9052815</c:v>
                </c:pt>
                <c:pt idx="1">
                  <c:v>1971.2145826999999</c:v>
                </c:pt>
                <c:pt idx="2">
                  <c:v>1999.3890128</c:v>
                </c:pt>
                <c:pt idx="3">
                  <c:v>2029.3340026000001</c:v>
                </c:pt>
                <c:pt idx="4">
                  <c:v>2059.4912181</c:v>
                </c:pt>
                <c:pt idx="5">
                  <c:v>2087.9095428999999</c:v>
                </c:pt>
                <c:pt idx="6">
                  <c:v>2114.8394969000001</c:v>
                </c:pt>
                <c:pt idx="7">
                  <c:v>2147.1699276999998</c:v>
                </c:pt>
                <c:pt idx="8">
                  <c:v>2179.7101467000002</c:v>
                </c:pt>
                <c:pt idx="9">
                  <c:v>2211.7100971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0857060925827817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0605725732350183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7391775956246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0156463084500279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5937172534485862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166666666666664E-2"/>
                      <c:h val="0.30659133471455546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9653792697545012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678571428571428E-2"/>
                      <c:h val="0.34931831760575321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119047619047619E-2"/>
                      <c:h val="0.44985239499680685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19158094388437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2066.8674129999999</c:v>
                </c:pt>
                <c:pt idx="1">
                  <c:v>2121.8146028000001</c:v>
                </c:pt>
                <c:pt idx="2">
                  <c:v>2179.8120343999999</c:v>
                </c:pt>
                <c:pt idx="3">
                  <c:v>2242.1295186000002</c:v>
                </c:pt>
                <c:pt idx="4">
                  <c:v>2306.0727717999998</c:v>
                </c:pt>
                <c:pt idx="5">
                  <c:v>2367.8111050000002</c:v>
                </c:pt>
                <c:pt idx="6">
                  <c:v>2428.8506929</c:v>
                </c:pt>
                <c:pt idx="7">
                  <c:v>2488.6509571000001</c:v>
                </c:pt>
                <c:pt idx="8">
                  <c:v>2545.8661756000001</c:v>
                </c:pt>
                <c:pt idx="9">
                  <c:v>2601.1886260000001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646192"/>
        <c:axId val="561646584"/>
      </c:barChart>
      <c:catAx>
        <c:axId val="561646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6584"/>
        <c:crosses val="autoZero"/>
        <c:auto val="1"/>
        <c:lblAlgn val="ctr"/>
        <c:lblOffset val="100"/>
        <c:noMultiLvlLbl val="0"/>
      </c:catAx>
      <c:valAx>
        <c:axId val="561646584"/>
        <c:scaling>
          <c:orientation val="minMax"/>
          <c:min val="1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64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01030553453949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42100058E-8"/>
                  <c:y val="0.30771482281957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040779827797791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595238095238094E-3"/>
                      <c:h val="0.24878424021469958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2113736893215988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8648451923634471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76965188888293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02380952380952E-2"/>
                      <c:h val="0.35937172534485862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3926490986664781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476190476190439E-3"/>
                      <c:h val="0.3669117811491876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424718875649043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25908.713830000001</c:v>
                </c:pt>
                <c:pt idx="1">
                  <c:v>26167.552663999999</c:v>
                </c:pt>
                <c:pt idx="2">
                  <c:v>26434.294946000002</c:v>
                </c:pt>
                <c:pt idx="3">
                  <c:v>26742.159702000001</c:v>
                </c:pt>
                <c:pt idx="4">
                  <c:v>27038.682047999999</c:v>
                </c:pt>
                <c:pt idx="5">
                  <c:v>27296.426788000001</c:v>
                </c:pt>
                <c:pt idx="6">
                  <c:v>27539.767834999999</c:v>
                </c:pt>
                <c:pt idx="7">
                  <c:v>27809.253218000002</c:v>
                </c:pt>
                <c:pt idx="8">
                  <c:v>28078.658511000001</c:v>
                </c:pt>
                <c:pt idx="9">
                  <c:v>28351.161521000002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595238095238076E-3"/>
                      <c:h val="0.20103055345394913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19349049764962015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476190476190439E-3"/>
                      <c:h val="0.25632429601902867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141313905188845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412441844103706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0535714285714284E-2"/>
                      <c:h val="0.3669117811491876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488095238095236E-2"/>
                      <c:h val="0.33675155793187156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976190476190472E-2"/>
                      <c:h val="0.27140440762768664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4931831760575321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06591334714555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25764.466787000001</c:v>
                </c:pt>
                <c:pt idx="1">
                  <c:v>26049.989803</c:v>
                </c:pt>
                <c:pt idx="2">
                  <c:v>26348.545567000001</c:v>
                </c:pt>
                <c:pt idx="3">
                  <c:v>26661.288871000001</c:v>
                </c:pt>
                <c:pt idx="4">
                  <c:v>26978.992355999999</c:v>
                </c:pt>
                <c:pt idx="5">
                  <c:v>27291.100430999999</c:v>
                </c:pt>
                <c:pt idx="6">
                  <c:v>27603.299682000001</c:v>
                </c:pt>
                <c:pt idx="7">
                  <c:v>27917.160728999999</c:v>
                </c:pt>
                <c:pt idx="8">
                  <c:v>28222.498660000001</c:v>
                </c:pt>
                <c:pt idx="9">
                  <c:v>28516.771481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60112"/>
        <c:axId val="562160504"/>
      </c:barChart>
      <c:catAx>
        <c:axId val="562160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0504"/>
        <c:crosses val="autoZero"/>
        <c:auto val="1"/>
        <c:lblAlgn val="ctr"/>
        <c:lblOffset val="100"/>
        <c:noMultiLvlLbl val="0"/>
      </c:catAx>
      <c:valAx>
        <c:axId val="562160504"/>
        <c:scaling>
          <c:orientation val="minMax"/>
          <c:min val="2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351190476190476E-2"/>
                      <c:h val="0.286484519236344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42100058E-8"/>
                  <c:y val="0.40396254670233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9455865243172739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0476190476190439E-3"/>
                      <c:h val="0.3141313905188845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970720043665036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0.36816845711657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0535714285714285E-2"/>
                      <c:h val="0.44985239499680685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0476190476190439E-3"/>
                      <c:h val="0.376965188888293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7976190476190472E-2"/>
                      <c:h val="0.4397989872577015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7976190476190472E-2"/>
                      <c:h val="0.43477228338814883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6488095238095236E-2"/>
                      <c:h val="0.49509272982278096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613220270757268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74639</c:v>
                </c:pt>
                <c:pt idx="1">
                  <c:v>75879</c:v>
                </c:pt>
                <c:pt idx="2">
                  <c:v>77125</c:v>
                </c:pt>
                <c:pt idx="3">
                  <c:v>78556</c:v>
                </c:pt>
                <c:pt idx="4">
                  <c:v>79959</c:v>
                </c:pt>
                <c:pt idx="5">
                  <c:v>81200</c:v>
                </c:pt>
                <c:pt idx="6">
                  <c:v>82376</c:v>
                </c:pt>
                <c:pt idx="7">
                  <c:v>83704</c:v>
                </c:pt>
                <c:pt idx="8">
                  <c:v>85035.277551000006</c:v>
                </c:pt>
                <c:pt idx="9">
                  <c:v>86372.804569999993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2023809523809523E-2"/>
                      <c:h val="0.2940245750406737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722E-3"/>
                      <c:h val="0.34177826180142423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4429161373620054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2023809523809523E-2"/>
                      <c:h val="0.36942513308396402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5595238095238076E-3"/>
                      <c:h val="0.48503932208367562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5000000000000001E-2"/>
                      <c:h val="0.3669117811491876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351190476190476E-2"/>
                      <c:h val="0.38701859662739829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0535714285714284E-2"/>
                      <c:h val="0.43225893145337246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4999999999999998E-2"/>
                      <c:h val="0.49257937788800465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560439880126965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74853</c:v>
                </c:pt>
                <c:pt idx="1">
                  <c:v>76845</c:v>
                </c:pt>
                <c:pt idx="2">
                  <c:v>78824</c:v>
                </c:pt>
                <c:pt idx="3">
                  <c:v>80455</c:v>
                </c:pt>
                <c:pt idx="4">
                  <c:v>82101</c:v>
                </c:pt>
                <c:pt idx="5">
                  <c:v>83716</c:v>
                </c:pt>
                <c:pt idx="6">
                  <c:v>85327</c:v>
                </c:pt>
                <c:pt idx="7">
                  <c:v>86940</c:v>
                </c:pt>
                <c:pt idx="8">
                  <c:v>88508</c:v>
                </c:pt>
                <c:pt idx="9">
                  <c:v>90020.699406557789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39728"/>
        <c:axId val="562160896"/>
      </c:barChart>
      <c:catAx>
        <c:axId val="559539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0896"/>
        <c:crosses val="autoZero"/>
        <c:auto val="1"/>
        <c:lblAlgn val="ctr"/>
        <c:lblOffset val="100"/>
        <c:noMultiLvlLbl val="0"/>
      </c:catAx>
      <c:valAx>
        <c:axId val="562160896"/>
        <c:scaling>
          <c:orientation val="minMax"/>
          <c:max val="91000"/>
          <c:min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3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Sheet1!$L$243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404761904761901E-4"/>
                  <c:y val="0.28304409666074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8809523809523811E-2"/>
                      <c:h val="0.2739177595624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723944346E-8"/>
                  <c:y val="0.33777055392495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809523809523792E-3"/>
                      <c:h val="0.32669815019276616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2857142857142855E-2"/>
                      <c:h val="0.3065913347145554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0.38026876241957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8809523809523826E-3"/>
                      <c:h val="0.36942513308396402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8809523809523814E-2"/>
                      <c:h val="0.35685837341008225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8809523809523826E-3"/>
                      <c:h val="0.3819918927578456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912572349731422E-16"/>
                  <c:y val="0.38859330067031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8809523809523826E-3"/>
                      <c:h val="0.48503932208367562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4166666666666677E-3"/>
                      <c:h val="0.39707200436650369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8809523809523811E-2"/>
                      <c:h val="0.44231233919247781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"/>
                  <c:y val="0.300626279805731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4166666666666677E-3"/>
                      <c:h val="0.5327930088444260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Sheet1!$B$244:$B$253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Sheet1!$L$244:$L$253</c:f>
              <c:numCache>
                <c:formatCode>_(* #,##0_);_(* \(#,##0\);_(* "-"??_);_(@_)</c:formatCode>
                <c:ptCount val="10"/>
                <c:pt idx="0">
                  <c:v>383007.88662300003</c:v>
                </c:pt>
                <c:pt idx="1">
                  <c:v>392609.27347199997</c:v>
                </c:pt>
                <c:pt idx="2">
                  <c:v>400953.54162400006</c:v>
                </c:pt>
                <c:pt idx="3">
                  <c:v>410529.527382</c:v>
                </c:pt>
                <c:pt idx="4">
                  <c:v>420149.27335799992</c:v>
                </c:pt>
                <c:pt idx="5">
                  <c:v>429066.78300400008</c:v>
                </c:pt>
                <c:pt idx="6">
                  <c:v>437017.60671700002</c:v>
                </c:pt>
                <c:pt idx="7">
                  <c:v>446011.60630500002</c:v>
                </c:pt>
                <c:pt idx="8">
                  <c:v>455188.30888599996</c:v>
                </c:pt>
                <c:pt idx="9">
                  <c:v>464577.8</c:v>
                </c:pt>
              </c:numCache>
            </c:numRef>
          </c:val>
        </c:ser>
        <c:ser>
          <c:idx val="1"/>
          <c:order val="1"/>
          <c:tx>
            <c:strRef>
              <c:f>Sheet1!$O$243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86426696662917E-8"/>
                  <c:y val="0.427285067344968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857142857142855E-2"/>
                      <c:h val="0.417178819844714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96662917E-8"/>
                  <c:y val="0.390354428140200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928571428571411E-3"/>
                      <c:h val="0.384505244692621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586426696662917E-8"/>
                  <c:y val="0.463993858713603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345238095238091E-2"/>
                      <c:h val="0.4800126182141229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586426696662917E-8"/>
                  <c:y val="0.423780227757181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857142857142855E-2"/>
                      <c:h val="0.5604398801269658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0.38859330067031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4345238095238095E-2"/>
                      <c:h val="0.4448256911272541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0.34335296584433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1369047619047619E-2"/>
                      <c:h val="0.57551999173562385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2857142857142859E-2"/>
                      <c:h val="0.39455865243172739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0912572349731422E-16"/>
                  <c:y val="0.278005815540153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833333333333335E-2"/>
                      <c:h val="0.59814015914861096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4166666666666677E-3"/>
                      <c:h val="0.43225893145337246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5.4166666666666677E-3"/>
                      <c:h val="0.2965379269754501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Sheet1!$B$244:$B$253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Sheet1!$O$244:$O$253</c:f>
              <c:numCache>
                <c:formatCode>_(* #,##0_);_(* \(#,##0\);_(* "-"??_);_(@_)</c:formatCode>
                <c:ptCount val="10"/>
                <c:pt idx="0">
                  <c:v>384486.25902999996</c:v>
                </c:pt>
                <c:pt idx="1">
                  <c:v>401152.71992</c:v>
                </c:pt>
                <c:pt idx="2">
                  <c:v>413106.65198999998</c:v>
                </c:pt>
                <c:pt idx="3">
                  <c:v>425665.16051999998</c:v>
                </c:pt>
                <c:pt idx="4">
                  <c:v>437595.14039999997</c:v>
                </c:pt>
                <c:pt idx="5">
                  <c:v>450426.01370999997</c:v>
                </c:pt>
                <c:pt idx="6">
                  <c:v>461024.61924999999</c:v>
                </c:pt>
                <c:pt idx="7">
                  <c:v>472723.59596000001</c:v>
                </c:pt>
                <c:pt idx="8">
                  <c:v>484130.52154000005</c:v>
                </c:pt>
                <c:pt idx="9">
                  <c:v>496340.51998000004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61680"/>
        <c:axId val="562162072"/>
      </c:barChart>
      <c:catAx>
        <c:axId val="562161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2072"/>
        <c:crosses val="autoZero"/>
        <c:auto val="1"/>
        <c:lblAlgn val="ctr"/>
        <c:lblOffset val="100"/>
        <c:noMultiLvlLbl val="0"/>
      </c:catAx>
      <c:valAx>
        <c:axId val="562162072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594202898550742E-2"/>
                  <c:y val="5.54977393411018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8.7797619047619041E-2"/>
                  <c:y val="7.79139099780665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Sheet1!$A$4:$A$30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Sheet1!$C$4:$C$30</c:f>
              <c:numCache>
                <c:formatCode>_(* #,##0_);_(* \(#,##0\);_(* "-"??_);_(@_)</c:formatCode>
                <c:ptCount val="27"/>
                <c:pt idx="0">
                  <c:v>279880.53117000003</c:v>
                </c:pt>
                <c:pt idx="1">
                  <c:v>284375.22143999999</c:v>
                </c:pt>
                <c:pt idx="2">
                  <c:v>288387.39171</c:v>
                </c:pt>
                <c:pt idx="3">
                  <c:v>298454.38094</c:v>
                </c:pt>
                <c:pt idx="4">
                  <c:v>304979.67330000002</c:v>
                </c:pt>
                <c:pt idx="5">
                  <c:v>306592.35918999999</c:v>
                </c:pt>
                <c:pt idx="6">
                  <c:v>310856.85512999998</c:v>
                </c:pt>
                <c:pt idx="7">
                  <c:v>307388.61708999996</c:v>
                </c:pt>
                <c:pt idx="8">
                  <c:v>318292.47219999996</c:v>
                </c:pt>
                <c:pt idx="9">
                  <c:v>333992.25755000004</c:v>
                </c:pt>
                <c:pt idx="10">
                  <c:v>325010.91820999997</c:v>
                </c:pt>
                <c:pt idx="11">
                  <c:v>331740.35913</c:v>
                </c:pt>
                <c:pt idx="12">
                  <c:v>340140.81599000003</c:v>
                </c:pt>
                <c:pt idx="13">
                  <c:v>347496.42932</c:v>
                </c:pt>
                <c:pt idx="14">
                  <c:v>351401.96587000001</c:v>
                </c:pt>
                <c:pt idx="15">
                  <c:v>357260.00821</c:v>
                </c:pt>
                <c:pt idx="16" formatCode="_(* #,##0.00_);_(* \(#,##0.00\);_(* &quot;-&quot;??_);_(@_)">
                  <c:v>375500.000145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4.6376811594202899E-2"/>
                  <c:y val="-0.108220591715148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3.0917874396135265E-2"/>
                  <c:y val="-5.54977393411020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Sheet1!$A$4:$A$30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Sheet1!$D$4:$D$30</c:f>
              <c:numCache>
                <c:formatCode>General</c:formatCode>
                <c:ptCount val="27"/>
                <c:pt idx="17" formatCode="_(* #,##0_);_(* \(#,##0\);_(* &quot;-&quot;??_);_(@_)">
                  <c:v>384486.25902999996</c:v>
                </c:pt>
                <c:pt idx="18" formatCode="_(* #,##0_);_(* \(#,##0\);_(* &quot;-&quot;??_);_(@_)">
                  <c:v>401152.71992</c:v>
                </c:pt>
                <c:pt idx="19" formatCode="_(* #,##0_);_(* \(#,##0\);_(* &quot;-&quot;??_);_(@_)">
                  <c:v>413106.65198999998</c:v>
                </c:pt>
                <c:pt idx="20" formatCode="_(* #,##0_);_(* \(#,##0\);_(* &quot;-&quot;??_);_(@_)">
                  <c:v>425665.16051999998</c:v>
                </c:pt>
                <c:pt idx="21" formatCode="_(* #,##0_);_(* \(#,##0\);_(* &quot;-&quot;??_);_(@_)">
                  <c:v>437595.14039999997</c:v>
                </c:pt>
                <c:pt idx="22" formatCode="_(* #,##0_);_(* \(#,##0\);_(* &quot;-&quot;??_);_(@_)">
                  <c:v>450426.01370999997</c:v>
                </c:pt>
                <c:pt idx="23" formatCode="_(* #,##0_);_(* \(#,##0\);_(* &quot;-&quot;??_);_(@_)">
                  <c:v>461024.61924999999</c:v>
                </c:pt>
                <c:pt idx="24" formatCode="_(* #,##0_);_(* \(#,##0\);_(* &quot;-&quot;??_);_(@_)">
                  <c:v>472723.59596000001</c:v>
                </c:pt>
                <c:pt idx="25" formatCode="_(* #,##0_);_(* \(#,##0\);_(* &quot;-&quot;??_);_(@_)">
                  <c:v>484130.52154000005</c:v>
                </c:pt>
                <c:pt idx="26" formatCode="_(* #,##0_);_(* \(#,##0\);_(* &quot;-&quot;??_);_(@_)">
                  <c:v>496340.51998000004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162856"/>
        <c:axId val="562163248"/>
      </c:lineChart>
      <c:catAx>
        <c:axId val="562162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3248"/>
        <c:crosses val="autoZero"/>
        <c:auto val="1"/>
        <c:lblAlgn val="ctr"/>
        <c:lblOffset val="100"/>
        <c:noMultiLvlLbl val="0"/>
      </c:catAx>
      <c:valAx>
        <c:axId val="562163248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16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Coast'!$B$1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57142857142856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Coast'!$B$13:$B$28</c:f>
              <c:numCache>
                <c:formatCode>_(* #,##0_);_(* \(#,##0\);_(* "-"??_);_(@_)</c:formatCode>
                <c:ptCount val="16"/>
                <c:pt idx="0">
                  <c:v>18770.166858114047</c:v>
                </c:pt>
                <c:pt idx="1">
                  <c:v>18578.072208099271</c:v>
                </c:pt>
                <c:pt idx="2">
                  <c:v>19928.724765915242</c:v>
                </c:pt>
                <c:pt idx="3">
                  <c:v>19826.18161143217</c:v>
                </c:pt>
                <c:pt idx="4">
                  <c:v>20100.758612000001</c:v>
                </c:pt>
                <c:pt idx="5">
                  <c:v>20269.849015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Coast'!$C$1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8333333333333332E-2"/>
                  <c:y val="3.6424802390177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Coast'!$C$13:$C$28</c:f>
              <c:numCache>
                <c:formatCode>General</c:formatCode>
                <c:ptCount val="16"/>
                <c:pt idx="6" formatCode="_(* #,##0_);_(* \(#,##0\);_(* &quot;-&quot;??_);_(@_)">
                  <c:v>21144.311995733337</c:v>
                </c:pt>
                <c:pt idx="7" formatCode="_(* #,##0_);_(* \(#,##0\);_(* &quot;-&quot;??_);_(@_)">
                  <c:v>22084.995272466669</c:v>
                </c:pt>
                <c:pt idx="8" formatCode="_(* #,##0_);_(* \(#,##0\);_(* &quot;-&quot;??_);_(@_)">
                  <c:v>22584.872222599999</c:v>
                </c:pt>
                <c:pt idx="9" formatCode="_(* #,##0_);_(* \(#,##0\);_(* &quot;-&quot;??_);_(@_)">
                  <c:v>23089.222210866672</c:v>
                </c:pt>
                <c:pt idx="10" formatCode="_(* #,##0_);_(* \(#,##0\);_(* &quot;-&quot;??_);_(@_)">
                  <c:v>23597.189842666667</c:v>
                </c:pt>
                <c:pt idx="11" formatCode="_(* #,##0_);_(* \(#,##0\);_(* &quot;-&quot;??_);_(@_)">
                  <c:v>24098.610742733334</c:v>
                </c:pt>
                <c:pt idx="12" formatCode="_(* #,##0_);_(* \(#,##0\);_(* &quot;-&quot;??_);_(@_)">
                  <c:v>24597.576933133336</c:v>
                </c:pt>
                <c:pt idx="13" formatCode="_(* #,##0_);_(* \(#,##0\);_(* &quot;-&quot;??_);_(@_)">
                  <c:v>25094.731872999997</c:v>
                </c:pt>
                <c:pt idx="14" formatCode="_(* #,##0_);_(* \(#,##0\);_(* &quot;-&quot;??_);_(@_)">
                  <c:v>25576.835784666666</c:v>
                </c:pt>
                <c:pt idx="15" formatCode="_(* #,##0_);_(* \(#,##0\);_(* &quot;-&quot;??_);_(@_)">
                  <c:v>26041.883053000001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Coast'!$D$1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3214285714285712E-2"/>
                  <c:y val="-3.1398098520625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Coast'!$D$13:$D$28</c:f>
              <c:numCache>
                <c:formatCode>General</c:formatCode>
                <c:ptCount val="16"/>
                <c:pt idx="6" formatCode="_(* #,##0_);_(* \(#,##0\);_(* &quot;-&quot;??_);_(@_)">
                  <c:v>21822.0010506</c:v>
                </c:pt>
                <c:pt idx="7" formatCode="_(* #,##0_);_(* \(#,##0\);_(* &quot;-&quot;??_);_(@_)">
                  <c:v>22848.057954999997</c:v>
                </c:pt>
                <c:pt idx="8" formatCode="_(* #,##0_);_(* \(#,##0\);_(* &quot;-&quot;??_);_(@_)">
                  <c:v>23346.877473200002</c:v>
                </c:pt>
                <c:pt idx="9" formatCode="_(* #,##0_);_(* \(#,##0\);_(* &quot;-&quot;??_);_(@_)">
                  <c:v>23851.210829399999</c:v>
                </c:pt>
                <c:pt idx="10" formatCode="_(* #,##0_);_(* \(#,##0\);_(* &quot;-&quot;??_);_(@_)">
                  <c:v>24359.229872399999</c:v>
                </c:pt>
                <c:pt idx="11" formatCode="_(* #,##0_);_(* \(#,##0\);_(* &quot;-&quot;??_);_(@_)">
                  <c:v>24860.879212200001</c:v>
                </c:pt>
                <c:pt idx="12" formatCode="_(* #,##0_);_(* \(#,##0\);_(* &quot;-&quot;??_);_(@_)">
                  <c:v>25359.7968506</c:v>
                </c:pt>
                <c:pt idx="13" formatCode="_(* #,##0_);_(* \(#,##0\);_(* &quot;-&quot;??_);_(@_)">
                  <c:v>25857.193728599999</c:v>
                </c:pt>
                <c:pt idx="14" formatCode="_(* #,##0_);_(* \(#,##0\);_(* &quot;-&quot;??_);_(@_)">
                  <c:v>26339.951291999998</c:v>
                </c:pt>
                <c:pt idx="15" formatCode="_(* #,##0_);_(* \(#,##0\);_(* &quot;-&quot;??_);_(@_)">
                  <c:v>26805.476201600002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673208"/>
        <c:axId val="562673600"/>
      </c:lineChart>
      <c:catAx>
        <c:axId val="562673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3600"/>
        <c:crosses val="autoZero"/>
        <c:auto val="1"/>
        <c:lblAlgn val="ctr"/>
        <c:lblOffset val="100"/>
        <c:noMultiLvlLbl val="0"/>
      </c:catAx>
      <c:valAx>
        <c:axId val="562673600"/>
        <c:scaling>
          <c:orientation val="minMax"/>
          <c:max val="28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West Historical Premise</a:t>
            </a:r>
            <a:r>
              <a:rPr lang="en-US" baseline="0"/>
              <a:t> Counts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Sheet1!$I$2:$I$120</c:f>
              <c:numCache>
                <c:formatCode>_(* #,##0_);_(* \(#,##0\);_(* "-"??_);_(@_)</c:formatCode>
                <c:ptCount val="119"/>
                <c:pt idx="0">
                  <c:v>157310</c:v>
                </c:pt>
                <c:pt idx="1">
                  <c:v>157416</c:v>
                </c:pt>
                <c:pt idx="2">
                  <c:v>157491</c:v>
                </c:pt>
                <c:pt idx="3">
                  <c:v>157534</c:v>
                </c:pt>
                <c:pt idx="4">
                  <c:v>157737</c:v>
                </c:pt>
                <c:pt idx="5">
                  <c:v>157729</c:v>
                </c:pt>
                <c:pt idx="6">
                  <c:v>157734</c:v>
                </c:pt>
                <c:pt idx="7">
                  <c:v>157746</c:v>
                </c:pt>
                <c:pt idx="8">
                  <c:v>157636</c:v>
                </c:pt>
                <c:pt idx="9">
                  <c:v>157331</c:v>
                </c:pt>
                <c:pt idx="10">
                  <c:v>157284</c:v>
                </c:pt>
                <c:pt idx="11">
                  <c:v>157250</c:v>
                </c:pt>
                <c:pt idx="12">
                  <c:v>157336</c:v>
                </c:pt>
                <c:pt idx="13">
                  <c:v>157550</c:v>
                </c:pt>
                <c:pt idx="14">
                  <c:v>157661</c:v>
                </c:pt>
                <c:pt idx="15">
                  <c:v>157650</c:v>
                </c:pt>
                <c:pt idx="16">
                  <c:v>157701</c:v>
                </c:pt>
                <c:pt idx="17">
                  <c:v>157590</c:v>
                </c:pt>
                <c:pt idx="18">
                  <c:v>157620</c:v>
                </c:pt>
                <c:pt idx="19">
                  <c:v>157712</c:v>
                </c:pt>
                <c:pt idx="20">
                  <c:v>157775</c:v>
                </c:pt>
                <c:pt idx="21">
                  <c:v>157590</c:v>
                </c:pt>
                <c:pt idx="22">
                  <c:v>157661</c:v>
                </c:pt>
                <c:pt idx="23">
                  <c:v>157723</c:v>
                </c:pt>
                <c:pt idx="24">
                  <c:v>157752</c:v>
                </c:pt>
                <c:pt idx="25">
                  <c:v>157816</c:v>
                </c:pt>
                <c:pt idx="26">
                  <c:v>157979</c:v>
                </c:pt>
                <c:pt idx="27">
                  <c:v>158091</c:v>
                </c:pt>
                <c:pt idx="28">
                  <c:v>158126</c:v>
                </c:pt>
                <c:pt idx="29">
                  <c:v>158170</c:v>
                </c:pt>
                <c:pt idx="30">
                  <c:v>158213</c:v>
                </c:pt>
                <c:pt idx="31">
                  <c:v>158726</c:v>
                </c:pt>
                <c:pt idx="32">
                  <c:v>158611</c:v>
                </c:pt>
                <c:pt idx="33">
                  <c:v>158474</c:v>
                </c:pt>
                <c:pt idx="34">
                  <c:v>158402</c:v>
                </c:pt>
                <c:pt idx="35">
                  <c:v>158417</c:v>
                </c:pt>
                <c:pt idx="36">
                  <c:v>158382</c:v>
                </c:pt>
                <c:pt idx="37">
                  <c:v>158535</c:v>
                </c:pt>
                <c:pt idx="38">
                  <c:v>158596</c:v>
                </c:pt>
                <c:pt idx="39">
                  <c:v>158621</c:v>
                </c:pt>
                <c:pt idx="40">
                  <c:v>158634</c:v>
                </c:pt>
                <c:pt idx="41">
                  <c:v>158654</c:v>
                </c:pt>
                <c:pt idx="42">
                  <c:v>158728</c:v>
                </c:pt>
                <c:pt idx="43">
                  <c:v>158688</c:v>
                </c:pt>
                <c:pt idx="44">
                  <c:v>158723</c:v>
                </c:pt>
                <c:pt idx="45">
                  <c:v>158755</c:v>
                </c:pt>
                <c:pt idx="46">
                  <c:v>158898</c:v>
                </c:pt>
                <c:pt idx="47">
                  <c:v>158939</c:v>
                </c:pt>
                <c:pt idx="48">
                  <c:v>158913</c:v>
                </c:pt>
                <c:pt idx="49">
                  <c:v>158984</c:v>
                </c:pt>
                <c:pt idx="50">
                  <c:v>159202</c:v>
                </c:pt>
                <c:pt idx="51">
                  <c:v>159453</c:v>
                </c:pt>
                <c:pt idx="52">
                  <c:v>159466</c:v>
                </c:pt>
                <c:pt idx="53">
                  <c:v>159443</c:v>
                </c:pt>
                <c:pt idx="54">
                  <c:v>159395</c:v>
                </c:pt>
                <c:pt idx="55">
                  <c:v>159514</c:v>
                </c:pt>
                <c:pt idx="56">
                  <c:v>159558</c:v>
                </c:pt>
                <c:pt idx="57">
                  <c:v>159461</c:v>
                </c:pt>
                <c:pt idx="58">
                  <c:v>159628</c:v>
                </c:pt>
                <c:pt idx="59">
                  <c:v>159704</c:v>
                </c:pt>
                <c:pt idx="60">
                  <c:v>159600</c:v>
                </c:pt>
                <c:pt idx="61">
                  <c:v>159725</c:v>
                </c:pt>
                <c:pt idx="62">
                  <c:v>159827</c:v>
                </c:pt>
                <c:pt idx="63">
                  <c:v>159854</c:v>
                </c:pt>
                <c:pt idx="64">
                  <c:v>163433</c:v>
                </c:pt>
                <c:pt idx="65">
                  <c:v>165429</c:v>
                </c:pt>
                <c:pt idx="66">
                  <c:v>165351</c:v>
                </c:pt>
                <c:pt idx="67">
                  <c:v>165443</c:v>
                </c:pt>
                <c:pt idx="68">
                  <c:v>165440</c:v>
                </c:pt>
                <c:pt idx="69">
                  <c:v>165404</c:v>
                </c:pt>
                <c:pt idx="70">
                  <c:v>165512</c:v>
                </c:pt>
                <c:pt idx="71">
                  <c:v>165563</c:v>
                </c:pt>
                <c:pt idx="72">
                  <c:v>165565</c:v>
                </c:pt>
                <c:pt idx="73">
                  <c:v>165475</c:v>
                </c:pt>
                <c:pt idx="74">
                  <c:v>165505</c:v>
                </c:pt>
                <c:pt idx="75">
                  <c:v>165466</c:v>
                </c:pt>
                <c:pt idx="76">
                  <c:v>165483</c:v>
                </c:pt>
                <c:pt idx="77">
                  <c:v>165352</c:v>
                </c:pt>
                <c:pt idx="78">
                  <c:v>165394</c:v>
                </c:pt>
                <c:pt idx="79">
                  <c:v>165516</c:v>
                </c:pt>
                <c:pt idx="80">
                  <c:v>165433</c:v>
                </c:pt>
                <c:pt idx="81">
                  <c:v>165306</c:v>
                </c:pt>
                <c:pt idx="82">
                  <c:v>165300</c:v>
                </c:pt>
                <c:pt idx="83">
                  <c:v>165262</c:v>
                </c:pt>
                <c:pt idx="84">
                  <c:v>165315</c:v>
                </c:pt>
                <c:pt idx="85">
                  <c:v>165296</c:v>
                </c:pt>
                <c:pt idx="86">
                  <c:v>165410</c:v>
                </c:pt>
                <c:pt idx="87">
                  <c:v>165506</c:v>
                </c:pt>
                <c:pt idx="88">
                  <c:v>165518</c:v>
                </c:pt>
                <c:pt idx="89">
                  <c:v>165446</c:v>
                </c:pt>
                <c:pt idx="90">
                  <c:v>165495</c:v>
                </c:pt>
                <c:pt idx="91">
                  <c:v>165319</c:v>
                </c:pt>
                <c:pt idx="92">
                  <c:v>165276</c:v>
                </c:pt>
                <c:pt idx="93">
                  <c:v>165267</c:v>
                </c:pt>
                <c:pt idx="94">
                  <c:v>165239</c:v>
                </c:pt>
                <c:pt idx="95">
                  <c:v>165334</c:v>
                </c:pt>
                <c:pt idx="96">
                  <c:v>165279</c:v>
                </c:pt>
                <c:pt idx="97">
                  <c:v>165185</c:v>
                </c:pt>
                <c:pt idx="98">
                  <c:v>165412</c:v>
                </c:pt>
                <c:pt idx="99">
                  <c:v>165552</c:v>
                </c:pt>
                <c:pt idx="100">
                  <c:v>165547</c:v>
                </c:pt>
                <c:pt idx="101">
                  <c:v>165585</c:v>
                </c:pt>
                <c:pt idx="102">
                  <c:v>165621</c:v>
                </c:pt>
                <c:pt idx="103">
                  <c:v>165566</c:v>
                </c:pt>
                <c:pt idx="104">
                  <c:v>165604</c:v>
                </c:pt>
                <c:pt idx="105">
                  <c:v>165566</c:v>
                </c:pt>
                <c:pt idx="106">
                  <c:v>165649</c:v>
                </c:pt>
                <c:pt idx="107">
                  <c:v>165324</c:v>
                </c:pt>
                <c:pt idx="108">
                  <c:v>164978</c:v>
                </c:pt>
                <c:pt idx="109">
                  <c:v>165695</c:v>
                </c:pt>
                <c:pt idx="110">
                  <c:v>165766</c:v>
                </c:pt>
                <c:pt idx="111">
                  <c:v>165962</c:v>
                </c:pt>
                <c:pt idx="112">
                  <c:v>166068</c:v>
                </c:pt>
                <c:pt idx="113">
                  <c:v>166196</c:v>
                </c:pt>
                <c:pt idx="114">
                  <c:v>166247</c:v>
                </c:pt>
                <c:pt idx="115">
                  <c:v>166294</c:v>
                </c:pt>
                <c:pt idx="116">
                  <c:v>166304</c:v>
                </c:pt>
                <c:pt idx="117">
                  <c:v>166505</c:v>
                </c:pt>
                <c:pt idx="118">
                  <c:v>166542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Sheet1!$H$2:$H$120</c:f>
              <c:numCache>
                <c:formatCode>mmm\-yy</c:formatCode>
                <c:ptCount val="11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</c:numCache>
            </c:numRef>
          </c:cat>
          <c:val>
            <c:numRef>
              <c:f>Sheet1!$J$2:$J$120</c:f>
              <c:numCache>
                <c:formatCode>_(* #,##0_);_(* \(#,##0\);_(* "-"??_);_(@_)</c:formatCode>
                <c:ptCount val="119"/>
                <c:pt idx="0">
                  <c:v>31168</c:v>
                </c:pt>
                <c:pt idx="1">
                  <c:v>31160</c:v>
                </c:pt>
                <c:pt idx="2">
                  <c:v>31151</c:v>
                </c:pt>
                <c:pt idx="3">
                  <c:v>31172</c:v>
                </c:pt>
                <c:pt idx="4">
                  <c:v>31161</c:v>
                </c:pt>
                <c:pt idx="5">
                  <c:v>31169</c:v>
                </c:pt>
                <c:pt idx="6">
                  <c:v>31208</c:v>
                </c:pt>
                <c:pt idx="7">
                  <c:v>31199</c:v>
                </c:pt>
                <c:pt idx="8">
                  <c:v>31216</c:v>
                </c:pt>
                <c:pt idx="9">
                  <c:v>31166</c:v>
                </c:pt>
                <c:pt idx="10">
                  <c:v>31168</c:v>
                </c:pt>
                <c:pt idx="11">
                  <c:v>31203</c:v>
                </c:pt>
                <c:pt idx="12">
                  <c:v>31178</c:v>
                </c:pt>
                <c:pt idx="13">
                  <c:v>31160</c:v>
                </c:pt>
                <c:pt idx="14">
                  <c:v>31163</c:v>
                </c:pt>
                <c:pt idx="15">
                  <c:v>31120</c:v>
                </c:pt>
                <c:pt idx="16">
                  <c:v>31143</c:v>
                </c:pt>
                <c:pt idx="17">
                  <c:v>31171</c:v>
                </c:pt>
                <c:pt idx="18">
                  <c:v>31195</c:v>
                </c:pt>
                <c:pt idx="19">
                  <c:v>31191</c:v>
                </c:pt>
                <c:pt idx="20">
                  <c:v>31211</c:v>
                </c:pt>
                <c:pt idx="21">
                  <c:v>31173</c:v>
                </c:pt>
                <c:pt idx="22">
                  <c:v>31211</c:v>
                </c:pt>
                <c:pt idx="23">
                  <c:v>31198</c:v>
                </c:pt>
                <c:pt idx="24">
                  <c:v>31157</c:v>
                </c:pt>
                <c:pt idx="25">
                  <c:v>31091</c:v>
                </c:pt>
                <c:pt idx="26">
                  <c:v>31090</c:v>
                </c:pt>
                <c:pt idx="27">
                  <c:v>31151</c:v>
                </c:pt>
                <c:pt idx="28">
                  <c:v>31148</c:v>
                </c:pt>
                <c:pt idx="29">
                  <c:v>31159</c:v>
                </c:pt>
                <c:pt idx="30">
                  <c:v>31165</c:v>
                </c:pt>
                <c:pt idx="31">
                  <c:v>31150</c:v>
                </c:pt>
                <c:pt idx="32">
                  <c:v>31130</c:v>
                </c:pt>
                <c:pt idx="33">
                  <c:v>31090</c:v>
                </c:pt>
                <c:pt idx="34">
                  <c:v>31093</c:v>
                </c:pt>
                <c:pt idx="35">
                  <c:v>31139</c:v>
                </c:pt>
                <c:pt idx="36">
                  <c:v>31119</c:v>
                </c:pt>
                <c:pt idx="37">
                  <c:v>31143</c:v>
                </c:pt>
                <c:pt idx="38">
                  <c:v>31207</c:v>
                </c:pt>
                <c:pt idx="39">
                  <c:v>31275</c:v>
                </c:pt>
                <c:pt idx="40">
                  <c:v>31267</c:v>
                </c:pt>
                <c:pt idx="41">
                  <c:v>31285</c:v>
                </c:pt>
                <c:pt idx="42">
                  <c:v>31300</c:v>
                </c:pt>
                <c:pt idx="43">
                  <c:v>31359</c:v>
                </c:pt>
                <c:pt idx="44">
                  <c:v>31399</c:v>
                </c:pt>
                <c:pt idx="45">
                  <c:v>31362</c:v>
                </c:pt>
                <c:pt idx="46">
                  <c:v>31399</c:v>
                </c:pt>
                <c:pt idx="47">
                  <c:v>31429</c:v>
                </c:pt>
                <c:pt idx="48">
                  <c:v>31431</c:v>
                </c:pt>
                <c:pt idx="49">
                  <c:v>31465</c:v>
                </c:pt>
                <c:pt idx="50">
                  <c:v>31481</c:v>
                </c:pt>
                <c:pt idx="51">
                  <c:v>31522</c:v>
                </c:pt>
                <c:pt idx="52">
                  <c:v>31590</c:v>
                </c:pt>
                <c:pt idx="53">
                  <c:v>31662</c:v>
                </c:pt>
                <c:pt idx="54">
                  <c:v>31670</c:v>
                </c:pt>
                <c:pt idx="55">
                  <c:v>31712</c:v>
                </c:pt>
                <c:pt idx="56">
                  <c:v>31762</c:v>
                </c:pt>
                <c:pt idx="57">
                  <c:v>31765</c:v>
                </c:pt>
                <c:pt idx="58">
                  <c:v>31785</c:v>
                </c:pt>
                <c:pt idx="59">
                  <c:v>31804</c:v>
                </c:pt>
                <c:pt idx="60">
                  <c:v>31788</c:v>
                </c:pt>
                <c:pt idx="61">
                  <c:v>31815</c:v>
                </c:pt>
                <c:pt idx="62">
                  <c:v>31851</c:v>
                </c:pt>
                <c:pt idx="63">
                  <c:v>31888</c:v>
                </c:pt>
                <c:pt idx="64">
                  <c:v>34954</c:v>
                </c:pt>
                <c:pt idx="65">
                  <c:v>36020</c:v>
                </c:pt>
                <c:pt idx="66">
                  <c:v>36028</c:v>
                </c:pt>
                <c:pt idx="67">
                  <c:v>36001</c:v>
                </c:pt>
                <c:pt idx="68">
                  <c:v>36061</c:v>
                </c:pt>
                <c:pt idx="69">
                  <c:v>36042</c:v>
                </c:pt>
                <c:pt idx="70">
                  <c:v>36094</c:v>
                </c:pt>
                <c:pt idx="71">
                  <c:v>36104</c:v>
                </c:pt>
                <c:pt idx="72">
                  <c:v>36063</c:v>
                </c:pt>
                <c:pt idx="73">
                  <c:v>36035</c:v>
                </c:pt>
                <c:pt idx="74">
                  <c:v>36023</c:v>
                </c:pt>
                <c:pt idx="75">
                  <c:v>36108</c:v>
                </c:pt>
                <c:pt idx="76">
                  <c:v>36144</c:v>
                </c:pt>
                <c:pt idx="77">
                  <c:v>36184</c:v>
                </c:pt>
                <c:pt idx="78">
                  <c:v>36213</c:v>
                </c:pt>
                <c:pt idx="79">
                  <c:v>36207</c:v>
                </c:pt>
                <c:pt idx="80">
                  <c:v>36252</c:v>
                </c:pt>
                <c:pt idx="81">
                  <c:v>36229</c:v>
                </c:pt>
                <c:pt idx="82">
                  <c:v>36194</c:v>
                </c:pt>
                <c:pt idx="83">
                  <c:v>36230</c:v>
                </c:pt>
                <c:pt idx="84">
                  <c:v>36118</c:v>
                </c:pt>
                <c:pt idx="85">
                  <c:v>36117</c:v>
                </c:pt>
                <c:pt idx="86">
                  <c:v>36156</c:v>
                </c:pt>
                <c:pt idx="87">
                  <c:v>36190</c:v>
                </c:pt>
                <c:pt idx="88">
                  <c:v>36190</c:v>
                </c:pt>
                <c:pt idx="89">
                  <c:v>36137</c:v>
                </c:pt>
                <c:pt idx="90">
                  <c:v>36172</c:v>
                </c:pt>
                <c:pt idx="91">
                  <c:v>36182</c:v>
                </c:pt>
                <c:pt idx="92">
                  <c:v>36203</c:v>
                </c:pt>
                <c:pt idx="93">
                  <c:v>36191</c:v>
                </c:pt>
                <c:pt idx="94">
                  <c:v>36217</c:v>
                </c:pt>
                <c:pt idx="95">
                  <c:v>36225</c:v>
                </c:pt>
                <c:pt idx="96">
                  <c:v>36160</c:v>
                </c:pt>
                <c:pt idx="97">
                  <c:v>36108</c:v>
                </c:pt>
                <c:pt idx="98">
                  <c:v>36128</c:v>
                </c:pt>
                <c:pt idx="99">
                  <c:v>36134</c:v>
                </c:pt>
                <c:pt idx="100">
                  <c:v>36152</c:v>
                </c:pt>
                <c:pt idx="101">
                  <c:v>36181</c:v>
                </c:pt>
                <c:pt idx="102">
                  <c:v>36195</c:v>
                </c:pt>
                <c:pt idx="103">
                  <c:v>36194</c:v>
                </c:pt>
                <c:pt idx="104">
                  <c:v>36244</c:v>
                </c:pt>
                <c:pt idx="105">
                  <c:v>36187</c:v>
                </c:pt>
                <c:pt idx="106">
                  <c:v>36268</c:v>
                </c:pt>
                <c:pt idx="107">
                  <c:v>36163</c:v>
                </c:pt>
                <c:pt idx="108">
                  <c:v>35855</c:v>
                </c:pt>
                <c:pt idx="109">
                  <c:v>36293</c:v>
                </c:pt>
                <c:pt idx="110">
                  <c:v>36352</c:v>
                </c:pt>
                <c:pt idx="111">
                  <c:v>36428</c:v>
                </c:pt>
                <c:pt idx="112">
                  <c:v>36481</c:v>
                </c:pt>
                <c:pt idx="113">
                  <c:v>36519</c:v>
                </c:pt>
                <c:pt idx="114">
                  <c:v>36538</c:v>
                </c:pt>
                <c:pt idx="115">
                  <c:v>36572</c:v>
                </c:pt>
                <c:pt idx="116">
                  <c:v>36597</c:v>
                </c:pt>
                <c:pt idx="117">
                  <c:v>36615</c:v>
                </c:pt>
                <c:pt idx="118">
                  <c:v>36663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730760"/>
        <c:axId val="352390224"/>
      </c:lineChart>
      <c:dateAx>
        <c:axId val="349730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90224"/>
        <c:crosses val="autoZero"/>
        <c:auto val="1"/>
        <c:lblOffset val="100"/>
        <c:baseTimeUnit val="months"/>
      </c:dateAx>
      <c:valAx>
        <c:axId val="35239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Premise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73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East'!$B$1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601190476190479E-2"/>
                  <c:y val="2.3858042716296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35714285714285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476190476190478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East'!$A$13:$A$28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East'!$B$13:$B$28</c:f>
              <c:numCache>
                <c:formatCode>_(* #,##0_);_(* \(#,##0\);_(* "-"??_);_(@_)</c:formatCode>
                <c:ptCount val="16"/>
                <c:pt idx="0">
                  <c:v>2379.3415594792996</c:v>
                </c:pt>
                <c:pt idx="1">
                  <c:v>2324.9016427389292</c:v>
                </c:pt>
                <c:pt idx="2">
                  <c:v>2463.9556354713982</c:v>
                </c:pt>
                <c:pt idx="3">
                  <c:v>2493.828673143274</c:v>
                </c:pt>
                <c:pt idx="4">
                  <c:v>2415.8766959999998</c:v>
                </c:pt>
                <c:pt idx="5">
                  <c:v>2565.6630620000001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East'!$C$1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East'!$C$13:$C$28</c:f>
              <c:numCache>
                <c:formatCode>General</c:formatCode>
                <c:ptCount val="16"/>
                <c:pt idx="6" formatCode="_(* #,##0_);_(* \(#,##0\);_(* &quot;-&quot;??_);_(@_)">
                  <c:v>2583.354075506666</c:v>
                </c:pt>
                <c:pt idx="7" formatCode="_(* #,##0_);_(* \(#,##0\);_(* &quot;-&quot;??_);_(@_)">
                  <c:v>2605.4906343799998</c:v>
                </c:pt>
                <c:pt idx="8" formatCode="_(* #,##0_);_(* \(#,##0\);_(* &quot;-&quot;??_);_(@_)">
                  <c:v>2627.2995623666666</c:v>
                </c:pt>
                <c:pt idx="9" formatCode="_(* #,##0_);_(* \(#,##0\);_(* &quot;-&quot;??_);_(@_)">
                  <c:v>2656.7706161666661</c:v>
                </c:pt>
                <c:pt idx="10" formatCode="_(* #,##0_);_(* \(#,##0\);_(* &quot;-&quot;??_);_(@_)">
                  <c:v>2681.4288769266659</c:v>
                </c:pt>
                <c:pt idx="11" formatCode="_(* #,##0_);_(* \(#,##0\);_(* &quot;-&quot;??_);_(@_)">
                  <c:v>2705.9981916066672</c:v>
                </c:pt>
                <c:pt idx="12" formatCode="_(* #,##0_);_(* \(#,##0\);_(* &quot;-&quot;??_);_(@_)">
                  <c:v>2729.3484614666668</c:v>
                </c:pt>
                <c:pt idx="13" formatCode="_(* #,##0_);_(* \(#,##0\);_(* &quot;-&quot;??_);_(@_)">
                  <c:v>2751.9179215933327</c:v>
                </c:pt>
                <c:pt idx="14" formatCode="_(* #,##0_);_(* \(#,##0\);_(* &quot;-&quot;??_);_(@_)">
                  <c:v>2774.4112674999997</c:v>
                </c:pt>
                <c:pt idx="15" formatCode="_(* #,##0_);_(* \(#,##0\);_(* &quot;-&quot;??_);_(@_)">
                  <c:v>2797.0593714066663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East'!$D$1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East'!$D$13:$D$28</c:f>
              <c:numCache>
                <c:formatCode>General</c:formatCode>
                <c:ptCount val="16"/>
                <c:pt idx="6" formatCode="_(* #,##0_);_(* \(#,##0\);_(* &quot;-&quot;??_);_(@_)">
                  <c:v>2698.0726463599999</c:v>
                </c:pt>
                <c:pt idx="7" formatCode="_(* #,##0_);_(* \(#,##0\);_(* &quot;-&quot;??_);_(@_)">
                  <c:v>2720.1529910599997</c:v>
                </c:pt>
                <c:pt idx="8" formatCode="_(* #,##0_);_(* \(#,##0\);_(* &quot;-&quot;??_);_(@_)">
                  <c:v>2742.0434280199997</c:v>
                </c:pt>
                <c:pt idx="9" formatCode="_(* #,##0_);_(* \(#,##0\);_(* &quot;-&quot;??_);_(@_)">
                  <c:v>2771.52149912</c:v>
                </c:pt>
                <c:pt idx="10" formatCode="_(* #,##0_);_(* \(#,##0\);_(* &quot;-&quot;??_);_(@_)">
                  <c:v>2796.14177922</c:v>
                </c:pt>
                <c:pt idx="11" formatCode="_(* #,##0_);_(* \(#,##0\);_(* &quot;-&quot;??_);_(@_)">
                  <c:v>2820.7105687200001</c:v>
                </c:pt>
                <c:pt idx="12" formatCode="_(* #,##0_);_(* \(#,##0\);_(* &quot;-&quot;??_);_(@_)">
                  <c:v>2844.0457163599999</c:v>
                </c:pt>
                <c:pt idx="13" formatCode="_(* #,##0_);_(* \(#,##0\);_(* &quot;-&quot;??_);_(@_)">
                  <c:v>2866.6124065200001</c:v>
                </c:pt>
                <c:pt idx="14" formatCode="_(* #,##0_);_(* \(#,##0\);_(* &quot;-&quot;??_);_(@_)">
                  <c:v>2889.1029168599998</c:v>
                </c:pt>
                <c:pt idx="15" formatCode="_(* #,##0_);_(* \(#,##0\);_(* &quot;-&quot;??_);_(@_)">
                  <c:v>2911.7617977199998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674384"/>
        <c:axId val="562674776"/>
      </c:lineChart>
      <c:catAx>
        <c:axId val="562674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4776"/>
        <c:crosses val="autoZero"/>
        <c:auto val="1"/>
        <c:lblAlgn val="ctr"/>
        <c:lblOffset val="100"/>
        <c:noMultiLvlLbl val="0"/>
      </c:catAx>
      <c:valAx>
        <c:axId val="562674776"/>
        <c:scaling>
          <c:orientation val="minMax"/>
          <c:max val="3000"/>
          <c:min val="2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FWest'!$B$1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3452380952381006E-2"/>
                  <c:y val="3.139809852062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FWest'!$A$13:$A$28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FWest'!$B$13:$B$28</c:f>
              <c:numCache>
                <c:formatCode>_(* #,##0_);_(* \(#,##0\);_(* "-"??_);_(@_)</c:formatCode>
                <c:ptCount val="16"/>
                <c:pt idx="0">
                  <c:v>2278.6711525877972</c:v>
                </c:pt>
                <c:pt idx="1">
                  <c:v>2688.003731065086</c:v>
                </c:pt>
                <c:pt idx="2">
                  <c:v>2811.8406802744494</c:v>
                </c:pt>
                <c:pt idx="3">
                  <c:v>2908.9704307301463</c:v>
                </c:pt>
                <c:pt idx="4">
                  <c:v>3164.1864310000001</c:v>
                </c:pt>
                <c:pt idx="5">
                  <c:v>3655.0144700000001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FWest'!$C$1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FWest'!$C$13:$C$28</c:f>
              <c:numCache>
                <c:formatCode>General</c:formatCode>
                <c:ptCount val="16"/>
                <c:pt idx="6" formatCode="_(* #,##0_);_(* \(#,##0\);_(* &quot;-&quot;??_);_(@_)">
                  <c:v>4147.7351455799999</c:v>
                </c:pt>
                <c:pt idx="7" formatCode="_(* #,##0_);_(* \(#,##0\);_(* &quot;-&quot;??_);_(@_)">
                  <c:v>4441.9583013866668</c:v>
                </c:pt>
                <c:pt idx="8" formatCode="_(* #,##0_);_(* \(#,##0\);_(* &quot;-&quot;??_);_(@_)">
                  <c:v>4718.5000204266671</c:v>
                </c:pt>
                <c:pt idx="9" formatCode="_(* #,##0_);_(* \(#,##0\);_(* &quot;-&quot;??_);_(@_)">
                  <c:v>4996.9925595066661</c:v>
                </c:pt>
                <c:pt idx="10" formatCode="_(* #,##0_);_(* \(#,##0\);_(* &quot;-&quot;??_);_(@_)">
                  <c:v>5275.2055635133329</c:v>
                </c:pt>
                <c:pt idx="11" formatCode="_(* #,##0_);_(* \(#,##0\);_(* &quot;-&quot;??_);_(@_)">
                  <c:v>5546.0816545266671</c:v>
                </c:pt>
                <c:pt idx="12" formatCode="_(* #,##0_);_(* \(#,##0\);_(* &quot;-&quot;??_);_(@_)">
                  <c:v>5817.7482973866663</c:v>
                </c:pt>
                <c:pt idx="13" formatCode="_(* #,##0_);_(* \(#,##0\);_(* &quot;-&quot;??_);_(@_)">
                  <c:v>6093.9697300066655</c:v>
                </c:pt>
                <c:pt idx="14" formatCode="_(* #,##0_);_(* \(#,##0\);_(* &quot;-&quot;??_);_(@_)">
                  <c:v>6364.6106853799993</c:v>
                </c:pt>
                <c:pt idx="15" formatCode="_(* #,##0_);_(* \(#,##0\);_(* &quot;-&quot;??_);_(@_)">
                  <c:v>6627.7998284933356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FWest'!$D$1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FWest'!$D$13:$D$28</c:f>
              <c:numCache>
                <c:formatCode>General</c:formatCode>
                <c:ptCount val="16"/>
                <c:pt idx="6" formatCode="_(* #,##0_);_(* \(#,##0\);_(* &quot;-&quot;??_);_(@_)">
                  <c:v>4222.3175559000001</c:v>
                </c:pt>
                <c:pt idx="7" formatCode="_(* #,##0_);_(* \(#,##0\);_(* &quot;-&quot;??_);_(@_)">
                  <c:v>4512.9889393599997</c:v>
                </c:pt>
                <c:pt idx="8" formatCode="_(* #,##0_);_(* \(#,##0\);_(* &quot;-&quot;??_);_(@_)">
                  <c:v>4789.6840845999996</c:v>
                </c:pt>
                <c:pt idx="9" formatCode="_(* #,##0_);_(* \(#,##0\);_(* &quot;-&quot;??_);_(@_)">
                  <c:v>5068.3123632000006</c:v>
                </c:pt>
                <c:pt idx="10" formatCode="_(* #,##0_);_(* \(#,##0\);_(* &quot;-&quot;??_);_(@_)">
                  <c:v>5346.1582152999999</c:v>
                </c:pt>
                <c:pt idx="11" formatCode="_(* #,##0_);_(* \(#,##0\);_(* &quot;-&quot;??_);_(@_)">
                  <c:v>5616.7077843000006</c:v>
                </c:pt>
                <c:pt idx="12" formatCode="_(* #,##0_);_(* \(#,##0\);_(* &quot;-&quot;??_);_(@_)">
                  <c:v>5888.7714527999997</c:v>
                </c:pt>
                <c:pt idx="13" formatCode="_(* #,##0_);_(* \(#,##0\);_(* &quot;-&quot;??_);_(@_)">
                  <c:v>6164.9897177000003</c:v>
                </c:pt>
                <c:pt idx="14" formatCode="_(* #,##0_);_(* \(#,##0\);_(* &quot;-&quot;??_);_(@_)">
                  <c:v>6435.0246153999997</c:v>
                </c:pt>
                <c:pt idx="15" formatCode="_(* #,##0_);_(* \(#,##0\);_(* &quot;-&quot;??_);_(@_)">
                  <c:v>6697.8462555999995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675560"/>
        <c:axId val="562675952"/>
      </c:lineChart>
      <c:catAx>
        <c:axId val="562675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5952"/>
        <c:crosses val="autoZero"/>
        <c:auto val="1"/>
        <c:lblAlgn val="ctr"/>
        <c:lblOffset val="100"/>
        <c:noMultiLvlLbl val="0"/>
      </c:catAx>
      <c:valAx>
        <c:axId val="562675952"/>
        <c:scaling>
          <c:orientation val="minMax"/>
          <c:max val="68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67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North'!$B$1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84523809523809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47619047619047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North'!$B$13:$B$28</c:f>
              <c:numCache>
                <c:formatCode>_(* #,##0_);_(* \(#,##0\);_(* "-"??_);_(@_)</c:formatCode>
                <c:ptCount val="16"/>
                <c:pt idx="0">
                  <c:v>1483.4728248020551</c:v>
                </c:pt>
                <c:pt idx="1">
                  <c:v>1407.7907966468154</c:v>
                </c:pt>
                <c:pt idx="2">
                  <c:v>1451.5363738214501</c:v>
                </c:pt>
                <c:pt idx="3">
                  <c:v>1440.1835102348039</c:v>
                </c:pt>
                <c:pt idx="4">
                  <c:v>1393.5089230000001</c:v>
                </c:pt>
                <c:pt idx="5">
                  <c:v>1521.845309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North'!$C$1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3035714285714395E-2"/>
                  <c:y val="2.637139465107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North'!$A$13:$A$28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North'!$C$13:$C$28</c:f>
              <c:numCache>
                <c:formatCode>General</c:formatCode>
                <c:ptCount val="16"/>
                <c:pt idx="6" formatCode="_(* #,##0_);_(* \(#,##0\);_(* &quot;-&quot;??_);_(@_)">
                  <c:v>1488.90699664</c:v>
                </c:pt>
                <c:pt idx="7" formatCode="_(* #,##0_);_(* \(#,##0\);_(* &quot;-&quot;??_);_(@_)">
                  <c:v>1495.8034841800002</c:v>
                </c:pt>
                <c:pt idx="8" formatCode="_(* #,##0_);_(* \(#,##0\);_(* &quot;-&quot;??_);_(@_)">
                  <c:v>1914.7682494200001</c:v>
                </c:pt>
                <c:pt idx="9" formatCode="_(* #,##0_);_(* \(#,##0\);_(* &quot;-&quot;??_);_(@_)">
                  <c:v>1922.2791825733332</c:v>
                </c:pt>
                <c:pt idx="10" formatCode="_(* #,##0_);_(* \(#,##0\);_(* &quot;-&quot;??_);_(@_)">
                  <c:v>1929.9148317533331</c:v>
                </c:pt>
                <c:pt idx="11" formatCode="_(* #,##0_);_(* \(#,##0\);_(* &quot;-&quot;??_);_(@_)">
                  <c:v>1937.3636351666669</c:v>
                </c:pt>
                <c:pt idx="12" formatCode="_(* #,##0_);_(* \(#,##0\);_(* &quot;-&quot;??_);_(@_)">
                  <c:v>1944.7128830933332</c:v>
                </c:pt>
                <c:pt idx="13" formatCode="_(* #,##0_);_(* \(#,##0\);_(* &quot;-&quot;??_);_(@_)">
                  <c:v>1951.9764782266668</c:v>
                </c:pt>
                <c:pt idx="14" formatCode="_(* #,##0_);_(* \(#,##0\);_(* &quot;-&quot;??_);_(@_)">
                  <c:v>1958.9828878999999</c:v>
                </c:pt>
                <c:pt idx="15" formatCode="_(* #,##0_);_(* \(#,##0\);_(* &quot;-&quot;??_);_(@_)">
                  <c:v>1965.6888721466669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North'!$D$1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7261904761904706E-2"/>
                  <c:y val="-2.637139465107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North'!$D$13:$D$28</c:f>
              <c:numCache>
                <c:formatCode>General</c:formatCode>
                <c:ptCount val="16"/>
                <c:pt idx="6" formatCode="_(* #,##0_);_(* \(#,##0\);_(* &quot;-&quot;??_);_(@_)">
                  <c:v>1588.3086746600002</c:v>
                </c:pt>
                <c:pt idx="7" formatCode="_(* #,##0_);_(* \(#,##0\);_(* &quot;-&quot;??_);_(@_)">
                  <c:v>1595.2019795599999</c:v>
                </c:pt>
                <c:pt idx="8" formatCode="_(* #,##0_);_(* \(#,##0\);_(* &quot;-&quot;??_);_(@_)">
                  <c:v>2015.7593491599998</c:v>
                </c:pt>
                <c:pt idx="9" formatCode="_(* #,##0_);_(* \(#,##0\);_(* &quot;-&quot;??_);_(@_)">
                  <c:v>2023.2786363199998</c:v>
                </c:pt>
                <c:pt idx="10" formatCode="_(* #,##0_);_(* \(#,##0\);_(* &quot;-&quot;??_);_(@_)">
                  <c:v>2030.91113092</c:v>
                </c:pt>
                <c:pt idx="11" formatCode="_(* #,##0_);_(* \(#,##0\);_(* &quot;-&quot;??_);_(@_)">
                  <c:v>2038.3548032800002</c:v>
                </c:pt>
                <c:pt idx="12" formatCode="_(* #,##0_);_(* \(#,##0\);_(* &quot;-&quot;??_);_(@_)">
                  <c:v>2045.7025775399998</c:v>
                </c:pt>
                <c:pt idx="13" formatCode="_(* #,##0_);_(* \(#,##0\);_(* &quot;-&quot;??_);_(@_)">
                  <c:v>2052.9612682000002</c:v>
                </c:pt>
                <c:pt idx="14" formatCode="_(* #,##0_);_(* \(#,##0\);_(* &quot;-&quot;??_);_(@_)">
                  <c:v>2059.9579531999998</c:v>
                </c:pt>
                <c:pt idx="15" formatCode="_(* #,##0_);_(* \(#,##0\);_(* &quot;-&quot;??_);_(@_)">
                  <c:v>2066.6568515600002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796888"/>
        <c:axId val="562797280"/>
      </c:lineChart>
      <c:catAx>
        <c:axId val="562796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97280"/>
        <c:crosses val="autoZero"/>
        <c:auto val="1"/>
        <c:lblAlgn val="ctr"/>
        <c:lblOffset val="100"/>
        <c:noMultiLvlLbl val="0"/>
      </c:catAx>
      <c:valAx>
        <c:axId val="562797280"/>
        <c:scaling>
          <c:orientation val="minMax"/>
          <c:max val="2200"/>
          <c:min val="1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9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26190476190479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809523809523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26190476190476E-2"/>
                  <c:y val="4.1451506259730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42857142857142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NCENT'!$B$13:$B$28</c:f>
              <c:numCache>
                <c:formatCode>_(* #,##0_);_(* \(#,##0\);_(* "-"??_);_(@_)</c:formatCode>
                <c:ptCount val="16"/>
                <c:pt idx="0">
                  <c:v>24420.68966317462</c:v>
                </c:pt>
                <c:pt idx="1">
                  <c:v>23445.612439874218</c:v>
                </c:pt>
                <c:pt idx="2">
                  <c:v>24580.645865655169</c:v>
                </c:pt>
                <c:pt idx="3">
                  <c:v>25282.316484504168</c:v>
                </c:pt>
                <c:pt idx="4">
                  <c:v>24313.210093000002</c:v>
                </c:pt>
                <c:pt idx="5">
                  <c:v>26499.240955000001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NCENT'!$C$13:$C$28</c:f>
              <c:numCache>
                <c:formatCode>General</c:formatCode>
                <c:ptCount val="16"/>
                <c:pt idx="6" formatCode="_(* #,##0_);_(* \(#,##0\);_(* &quot;-&quot;??_);_(@_)">
                  <c:v>25764.466786666664</c:v>
                </c:pt>
                <c:pt idx="7" formatCode="_(* #,##0_);_(* \(#,##0\);_(* &quot;-&quot;??_);_(@_)">
                  <c:v>26049.989802866668</c:v>
                </c:pt>
                <c:pt idx="8" formatCode="_(* #,##0_);_(* \(#,##0\);_(* &quot;-&quot;??_);_(@_)">
                  <c:v>26348.545567133333</c:v>
                </c:pt>
                <c:pt idx="9" formatCode="_(* #,##0_);_(* \(#,##0\);_(* &quot;-&quot;??_);_(@_)">
                  <c:v>26661.288870733337</c:v>
                </c:pt>
                <c:pt idx="10" formatCode="_(* #,##0_);_(* \(#,##0\);_(* &quot;-&quot;??_);_(@_)">
                  <c:v>26978.992355933337</c:v>
                </c:pt>
                <c:pt idx="11" formatCode="_(* #,##0_);_(* \(#,##0\);_(* &quot;-&quot;??_);_(@_)">
                  <c:v>27291.100430533334</c:v>
                </c:pt>
                <c:pt idx="12" formatCode="_(* #,##0_);_(* \(#,##0\);_(* &quot;-&quot;??_);_(@_)">
                  <c:v>27603.299682200002</c:v>
                </c:pt>
                <c:pt idx="13" formatCode="_(* #,##0_);_(* \(#,##0\);_(* &quot;-&quot;??_);_(@_)">
                  <c:v>27917.160728999999</c:v>
                </c:pt>
                <c:pt idx="14" formatCode="_(* #,##0_);_(* \(#,##0\);_(* &quot;-&quot;??_);_(@_)">
                  <c:v>28222.498659800003</c:v>
                </c:pt>
                <c:pt idx="15" formatCode="_(* #,##0_);_(* \(#,##0\);_(* &quot;-&quot;??_);_(@_)">
                  <c:v>28516.771481133335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NCENT'!$D$13:$D$28</c:f>
              <c:numCache>
                <c:formatCode>General</c:formatCode>
                <c:ptCount val="16"/>
                <c:pt idx="6" formatCode="_(* #,##0_);_(* \(#,##0\);_(* &quot;-&quot;??_);_(@_)">
                  <c:v>26983.485203799999</c:v>
                </c:pt>
                <c:pt idx="7" formatCode="_(* #,##0_);_(* \(#,##0\);_(* &quot;-&quot;??_);_(@_)">
                  <c:v>27269.230830799999</c:v>
                </c:pt>
                <c:pt idx="8" formatCode="_(* #,##0_);_(* \(#,##0\);_(* &quot;-&quot;??_);_(@_)">
                  <c:v>27568.039580800003</c:v>
                </c:pt>
                <c:pt idx="9" formatCode="_(* #,##0_);_(* \(#,##0\);_(* &quot;-&quot;??_);_(@_)">
                  <c:v>27880.984351400002</c:v>
                </c:pt>
                <c:pt idx="10" formatCode="_(* #,##0_);_(* \(#,##0\);_(* &quot;-&quot;??_);_(@_)">
                  <c:v>28198.633211799999</c:v>
                </c:pt>
                <c:pt idx="11" formatCode="_(* #,##0_);_(* \(#,##0\);_(* &quot;-&quot;??_);_(@_)">
                  <c:v>28510.672916800002</c:v>
                </c:pt>
                <c:pt idx="12" formatCode="_(* #,##0_);_(* \(#,##0\);_(* &quot;-&quot;??_);_(@_)">
                  <c:v>28822.935298800003</c:v>
                </c:pt>
                <c:pt idx="13" formatCode="_(* #,##0_);_(* \(#,##0\);_(* &quot;-&quot;??_);_(@_)">
                  <c:v>29136.748962799997</c:v>
                </c:pt>
                <c:pt idx="14" formatCode="_(* #,##0_);_(* \(#,##0\);_(* &quot;-&quot;??_);_(@_)">
                  <c:v>29441.8726178</c:v>
                </c:pt>
                <c:pt idx="15" formatCode="_(* #,##0_);_(* \(#,##0\);_(* &quot;-&quot;??_);_(@_)">
                  <c:v>29736.007608799999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798064"/>
        <c:axId val="562798456"/>
      </c:lineChart>
      <c:catAx>
        <c:axId val="56279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98456"/>
        <c:crosses val="autoZero"/>
        <c:auto val="1"/>
        <c:lblAlgn val="ctr"/>
        <c:lblOffset val="100"/>
        <c:noMultiLvlLbl val="0"/>
      </c:catAx>
      <c:valAx>
        <c:axId val="562798456"/>
        <c:scaling>
          <c:orientation val="minMax"/>
          <c:max val="31000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9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South'!$B$1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South'!$B$13:$B$28</c:f>
              <c:numCache>
                <c:formatCode>_(* #,##0_);_(* \(#,##0\);_(* "-"??_);_(@_)</c:formatCode>
                <c:ptCount val="16"/>
                <c:pt idx="0">
                  <c:v>5206.7332530031899</c:v>
                </c:pt>
                <c:pt idx="1">
                  <c:v>5352.2159167515374</c:v>
                </c:pt>
                <c:pt idx="2">
                  <c:v>5455.4527608027129</c:v>
                </c:pt>
                <c:pt idx="3">
                  <c:v>5786.8258632185607</c:v>
                </c:pt>
                <c:pt idx="4">
                  <c:v>5845.2836660000003</c:v>
                </c:pt>
                <c:pt idx="5">
                  <c:v>5791.2530749999996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South'!$C$1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South'!$C$13:$C$28</c:f>
              <c:numCache>
                <c:formatCode>General</c:formatCode>
                <c:ptCount val="16"/>
                <c:pt idx="6" formatCode="_(* #,##0_);_(* \(#,##0\);_(* &quot;-&quot;??_);_(@_)">
                  <c:v>6090.1971289999992</c:v>
                </c:pt>
                <c:pt idx="7" formatCode="_(* #,##0_);_(* \(#,##0\);_(* &quot;-&quot;??_);_(@_)">
                  <c:v>6260.1375759466691</c:v>
                </c:pt>
                <c:pt idx="8" formatCode="_(* #,##0_);_(* \(#,##0\);_(* &quot;-&quot;??_);_(@_)">
                  <c:v>6437.6276005533327</c:v>
                </c:pt>
                <c:pt idx="9" formatCode="_(* #,##0_);_(* \(#,##0\);_(* &quot;-&quot;??_);_(@_)">
                  <c:v>6624.6645272599999</c:v>
                </c:pt>
                <c:pt idx="10" formatCode="_(* #,##0_);_(* \(#,##0\);_(* &quot;-&quot;??_);_(@_)">
                  <c:v>6820.6348484466671</c:v>
                </c:pt>
                <c:pt idx="11" formatCode="_(* #,##0_);_(* \(#,##0\);_(* &quot;-&quot;??_);_(@_)">
                  <c:v>7013.760024653332</c:v>
                </c:pt>
                <c:pt idx="12" formatCode="_(* #,##0_);_(* \(#,##0\);_(* &quot;-&quot;??_);_(@_)">
                  <c:v>7207.9880278999999</c:v>
                </c:pt>
                <c:pt idx="13" formatCode="_(* #,##0_);_(* \(#,##0\);_(* &quot;-&quot;??_);_(@_)">
                  <c:v>7403.8735575266664</c:v>
                </c:pt>
                <c:pt idx="14" formatCode="_(* #,##0_);_(* \(#,##0\);_(* &quot;-&quot;??_);_(@_)">
                  <c:v>7592.8570515799993</c:v>
                </c:pt>
                <c:pt idx="15" formatCode="_(* #,##0_);_(* \(#,##0\);_(* &quot;-&quot;??_);_(@_)">
                  <c:v>7773.0995942133322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South'!$D$1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South'!$D$13:$D$28</c:f>
              <c:numCache>
                <c:formatCode>General</c:formatCode>
                <c:ptCount val="16"/>
                <c:pt idx="6" formatCode="_(* #,##0_);_(* \(#,##0\);_(* &quot;-&quot;??_);_(@_)">
                  <c:v>6231.8402143399999</c:v>
                </c:pt>
                <c:pt idx="7" formatCode="_(* #,##0_);_(* \(#,##0\);_(* &quot;-&quot;??_);_(@_)">
                  <c:v>6401.4544481399998</c:v>
                </c:pt>
                <c:pt idx="8" formatCode="_(* #,##0_);_(* \(#,##0\);_(* &quot;-&quot;??_);_(@_)">
                  <c:v>6579.0596002399998</c:v>
                </c:pt>
                <c:pt idx="9" formatCode="_(* #,##0_);_(* \(#,##0\);_(* &quot;-&quot;??_);_(@_)">
                  <c:v>6766.1467358400005</c:v>
                </c:pt>
                <c:pt idx="10" formatCode="_(* #,##0_);_(* \(#,##0\);_(* &quot;-&quot;??_);_(@_)">
                  <c:v>6962.1481967799991</c:v>
                </c:pt>
                <c:pt idx="11" formatCode="_(* #,##0_);_(* \(#,##0\);_(* &quot;-&quot;??_);_(@_)">
                  <c:v>7155.2499625800001</c:v>
                </c:pt>
                <c:pt idx="12" formatCode="_(* #,##0_);_(* \(#,##0\);_(* &quot;-&quot;??_);_(@_)">
                  <c:v>7349.4978210400004</c:v>
                </c:pt>
                <c:pt idx="13" formatCode="_(* #,##0_);_(* \(#,##0\);_(* &quot;-&quot;??_);_(@_)">
                  <c:v>7545.3814644400009</c:v>
                </c:pt>
                <c:pt idx="14" formatCode="_(* #,##0_);_(* \(#,##0\);_(* &quot;-&quot;??_);_(@_)">
                  <c:v>7734.3126561400004</c:v>
                </c:pt>
                <c:pt idx="15" formatCode="_(* #,##0_);_(* \(#,##0\);_(* &quot;-&quot;??_);_(@_)">
                  <c:v>7914.5092190399992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2799632"/>
        <c:axId val="564081512"/>
      </c:lineChart>
      <c:catAx>
        <c:axId val="56279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81512"/>
        <c:crosses val="autoZero"/>
        <c:auto val="1"/>
        <c:lblAlgn val="ctr"/>
        <c:lblOffset val="100"/>
        <c:noMultiLvlLbl val="0"/>
      </c:catAx>
      <c:valAx>
        <c:axId val="564081512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57142857142856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797619047619048E-2"/>
                  <c:y val="3.3911450455401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380952380952435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SCENT'!$A$13:$A$28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SCENT'!$B$13:$B$28</c:f>
              <c:numCache>
                <c:formatCode>_(* #,##0_);_(* \(#,##0\);_(* "-"??_);_(@_)</c:formatCode>
                <c:ptCount val="16"/>
                <c:pt idx="0">
                  <c:v>11432.810233063547</c:v>
                </c:pt>
                <c:pt idx="1">
                  <c:v>11452.22573075396</c:v>
                </c:pt>
                <c:pt idx="2">
                  <c:v>12032.553182490556</c:v>
                </c:pt>
                <c:pt idx="3">
                  <c:v>12344.841642183599</c:v>
                </c:pt>
                <c:pt idx="4">
                  <c:v>11970.204105999999</c:v>
                </c:pt>
                <c:pt idx="5">
                  <c:v>12886.897121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SCENT'!$C$13:$C$28</c:f>
              <c:numCache>
                <c:formatCode>General</c:formatCode>
                <c:ptCount val="16"/>
                <c:pt idx="6" formatCode="_(* #,##0_);_(* \(#,##0\);_(* &quot;-&quot;??_);_(@_)">
                  <c:v>12676.852871133335</c:v>
                </c:pt>
                <c:pt idx="7" formatCode="_(* #,##0_);_(* \(#,##0\);_(* &quot;-&quot;??_);_(@_)">
                  <c:v>12899.512483533334</c:v>
                </c:pt>
                <c:pt idx="8" formatCode="_(* #,##0_);_(* \(#,##0\);_(* &quot;-&quot;??_);_(@_)">
                  <c:v>13134.936212666666</c:v>
                </c:pt>
                <c:pt idx="9" formatCode="_(* #,##0_);_(* \(#,##0\);_(* &quot;-&quot;??_);_(@_)">
                  <c:v>13384.5572968</c:v>
                </c:pt>
                <c:pt idx="10" formatCode="_(* #,##0_);_(* \(#,##0\);_(* &quot;-&quot;??_);_(@_)">
                  <c:v>13636.990601333331</c:v>
                </c:pt>
                <c:pt idx="11" formatCode="_(* #,##0_);_(* \(#,##0\);_(* &quot;-&quot;??_);_(@_)">
                  <c:v>13882.845769666666</c:v>
                </c:pt>
                <c:pt idx="12" formatCode="_(* #,##0_);_(* \(#,##0\);_(* &quot;-&quot;??_);_(@_)">
                  <c:v>14125.217449733334</c:v>
                </c:pt>
                <c:pt idx="13" formatCode="_(* #,##0_);_(* \(#,##0\);_(* &quot;-&quot;??_);_(@_)">
                  <c:v>14366.898943199998</c:v>
                </c:pt>
                <c:pt idx="14" formatCode="_(* #,##0_);_(* \(#,##0\);_(* &quot;-&quot;??_);_(@_)">
                  <c:v>14602.277532533331</c:v>
                </c:pt>
                <c:pt idx="15" formatCode="_(* #,##0_);_(* \(#,##0\);_(* &quot;-&quot;??_);_(@_)">
                  <c:v>14829.608031733334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SCENT'!$D$13:$D$28</c:f>
              <c:numCache>
                <c:formatCode>General</c:formatCode>
                <c:ptCount val="16"/>
                <c:pt idx="6" formatCode="_(* #,##0_);_(* \(#,##0\);_(* &quot;-&quot;??_);_(@_)">
                  <c:v>13333.8074738</c:v>
                </c:pt>
                <c:pt idx="7" formatCode="_(* #,##0_);_(* \(#,##0\);_(* &quot;-&quot;??_);_(@_)">
                  <c:v>13557.461288800001</c:v>
                </c:pt>
                <c:pt idx="8" formatCode="_(* #,##0_);_(* \(#,##0\);_(* &quot;-&quot;??_);_(@_)">
                  <c:v>13793.890511400001</c:v>
                </c:pt>
                <c:pt idx="9" formatCode="_(* #,##0_);_(* \(#,##0\);_(* &quot;-&quot;??_);_(@_)">
                  <c:v>14044.1645346</c:v>
                </c:pt>
                <c:pt idx="10" formatCode="_(* #,##0_);_(* \(#,##0\);_(* &quot;-&quot;??_);_(@_)">
                  <c:v>14296.267667</c:v>
                </c:pt>
                <c:pt idx="11" formatCode="_(* #,##0_);_(* \(#,##0\);_(* &quot;-&quot;??_);_(@_)">
                  <c:v>14541.727653800001</c:v>
                </c:pt>
                <c:pt idx="12" formatCode="_(* #,##0_);_(* \(#,##0\);_(* &quot;-&quot;??_);_(@_)">
                  <c:v>14784.0861886</c:v>
                </c:pt>
                <c:pt idx="13" formatCode="_(* #,##0_);_(* \(#,##0\);_(* &quot;-&quot;??_);_(@_)">
                  <c:v>15025.555547600001</c:v>
                </c:pt>
                <c:pt idx="14" formatCode="_(* #,##0_);_(* \(#,##0\);_(* &quot;-&quot;??_);_(@_)">
                  <c:v>15260.3104644</c:v>
                </c:pt>
                <c:pt idx="15" formatCode="_(* #,##0_);_(* \(#,##0\);_(* &quot;-&quot;??_);_(@_)">
                  <c:v>15487.266636799999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082296"/>
        <c:axId val="564082688"/>
      </c:lineChart>
      <c:catAx>
        <c:axId val="564082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82688"/>
        <c:crosses val="autoZero"/>
        <c:auto val="1"/>
        <c:lblAlgn val="ctr"/>
        <c:lblOffset val="100"/>
        <c:noMultiLvlLbl val="0"/>
      </c:catAx>
      <c:valAx>
        <c:axId val="564082688"/>
        <c:scaling>
          <c:orientation val="minMax"/>
          <c:max val="16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8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3452380952381006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West'!$B$13:$B$28</c:f>
              <c:numCache>
                <c:formatCode>_(* #,##0_);_(* \(#,##0\);_(* "-"??_);_(@_)</c:formatCode>
                <c:ptCount val="16"/>
                <c:pt idx="0">
                  <c:v>1862.3039479706383</c:v>
                </c:pt>
                <c:pt idx="1">
                  <c:v>1852.9275976473862</c:v>
                </c:pt>
                <c:pt idx="2">
                  <c:v>1883.8890167316172</c:v>
                </c:pt>
                <c:pt idx="3">
                  <c:v>1899.0862297704089</c:v>
                </c:pt>
                <c:pt idx="4">
                  <c:v>1901.9405770000001</c:v>
                </c:pt>
                <c:pt idx="5">
                  <c:v>2083.5790969999998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West'!$C$13:$C$28</c:f>
              <c:numCache>
                <c:formatCode>General</c:formatCode>
                <c:ptCount val="16"/>
                <c:pt idx="6" formatCode="_(* #,##0_);_(* \(#,##0\);_(* &quot;-&quot;??_);_(@_)">
                  <c:v>2066.8674129599999</c:v>
                </c:pt>
                <c:pt idx="7" formatCode="_(* #,##0_);_(* \(#,##0\);_(* &quot;-&quot;??_);_(@_)">
                  <c:v>2121.8146027800003</c:v>
                </c:pt>
                <c:pt idx="8" formatCode="_(* #,##0_);_(* \(#,##0\);_(* &quot;-&quot;??_);_(@_)">
                  <c:v>2179.8120343666669</c:v>
                </c:pt>
                <c:pt idx="9" formatCode="_(* #,##0_);_(* \(#,##0\);_(* &quot;-&quot;??_);_(@_)">
                  <c:v>2242.1295185733334</c:v>
                </c:pt>
                <c:pt idx="10" formatCode="_(* #,##0_);_(* \(#,##0\);_(* &quot;-&quot;??_);_(@_)">
                  <c:v>2306.0727717866671</c:v>
                </c:pt>
                <c:pt idx="11" formatCode="_(* #,##0_);_(* \(#,##0\);_(* &quot;-&quot;??_);_(@_)">
                  <c:v>2367.8111050000002</c:v>
                </c:pt>
                <c:pt idx="12" formatCode="_(* #,##0_);_(* \(#,##0\);_(* &quot;-&quot;??_);_(@_)">
                  <c:v>2428.8506929399996</c:v>
                </c:pt>
                <c:pt idx="13" formatCode="_(* #,##0_);_(* \(#,##0\);_(* &quot;-&quot;??_);_(@_)">
                  <c:v>2488.6509571466663</c:v>
                </c:pt>
                <c:pt idx="14" formatCode="_(* #,##0_);_(* \(#,##0\);_(* &quot;-&quot;??_);_(@_)">
                  <c:v>2545.8661756199999</c:v>
                </c:pt>
                <c:pt idx="15" formatCode="_(* #,##0_);_(* \(#,##0\);_(* &quot;-&quot;??_);_(@_)">
                  <c:v>2601.1886259666667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West'!$D$13:$D$28</c:f>
              <c:numCache>
                <c:formatCode>General</c:formatCode>
                <c:ptCount val="16"/>
                <c:pt idx="6" formatCode="_(* #,##0_);_(* \(#,##0\);_(* &quot;-&quot;??_);_(@_)">
                  <c:v>2179.3584511399999</c:v>
                </c:pt>
                <c:pt idx="7" formatCode="_(* #,##0_);_(* \(#,##0\);_(* &quot;-&quot;??_);_(@_)">
                  <c:v>2234.35382648</c:v>
                </c:pt>
                <c:pt idx="8" formatCode="_(* #,##0_);_(* \(#,##0\);_(* &quot;-&quot;??_);_(@_)">
                  <c:v>2292.4703709800001</c:v>
                </c:pt>
                <c:pt idx="9" formatCode="_(* #,##0_);_(* \(#,##0\);_(* &quot;-&quot;??_);_(@_)">
                  <c:v>2354.8958720800001</c:v>
                </c:pt>
                <c:pt idx="10" formatCode="_(* #,##0_);_(* \(#,##0\);_(* &quot;-&quot;??_);_(@_)">
                  <c:v>2418.8083003799998</c:v>
                </c:pt>
                <c:pt idx="11" formatCode="_(* #,##0_);_(* \(#,##0\);_(* &quot;-&quot;??_);_(@_)">
                  <c:v>2480.4985477800001</c:v>
                </c:pt>
                <c:pt idx="12" formatCode="_(* #,##0_);_(* \(#,##0\);_(* &quot;-&quot;??_);_(@_)">
                  <c:v>2541.5268443800001</c:v>
                </c:pt>
                <c:pt idx="13" formatCode="_(* #,##0_);_(* \(#,##0\);_(* &quot;-&quot;??_);_(@_)">
                  <c:v>2601.2683448799999</c:v>
                </c:pt>
                <c:pt idx="14" formatCode="_(* #,##0_);_(* \(#,##0\);_(* &quot;-&quot;??_);_(@_)">
                  <c:v>2658.4092808400001</c:v>
                </c:pt>
                <c:pt idx="15" formatCode="_(* #,##0_);_(* \(#,##0\);_(* &quot;-&quot;??_);_(@_)">
                  <c:v>2713.69421134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083472"/>
        <c:axId val="564083864"/>
      </c:lineChart>
      <c:catAx>
        <c:axId val="564083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83864"/>
        <c:crosses val="autoZero"/>
        <c:auto val="1"/>
        <c:lblAlgn val="ctr"/>
        <c:lblOffset val="100"/>
        <c:noMultiLvlLbl val="0"/>
      </c:catAx>
      <c:valAx>
        <c:axId val="564083864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8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Coast 2019 Summer Peak Forecasts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Coast_summer_peaks!$B$2:$P$2</c:f>
              <c:numCache>
                <c:formatCode>_(* #,##0_);_(* \(#,##0\);_(* "-"??_);_(@_)</c:formatCode>
                <c:ptCount val="15"/>
                <c:pt idx="0">
                  <c:v>21257.143136999999</c:v>
                </c:pt>
                <c:pt idx="1">
                  <c:v>20993.830331000001</c:v>
                </c:pt>
                <c:pt idx="2">
                  <c:v>20757.269969000001</c:v>
                </c:pt>
                <c:pt idx="3">
                  <c:v>20752.436286</c:v>
                </c:pt>
                <c:pt idx="4">
                  <c:v>21015.363354000001</c:v>
                </c:pt>
                <c:pt idx="5">
                  <c:v>20748.389628000001</c:v>
                </c:pt>
                <c:pt idx="6">
                  <c:v>21295.169935999998</c:v>
                </c:pt>
                <c:pt idx="7">
                  <c:v>21047.106252000001</c:v>
                </c:pt>
                <c:pt idx="8">
                  <c:v>21857.023632</c:v>
                </c:pt>
                <c:pt idx="9">
                  <c:v>21798.652663000001</c:v>
                </c:pt>
                <c:pt idx="10">
                  <c:v>21131.953740000001</c:v>
                </c:pt>
                <c:pt idx="11">
                  <c:v>20841.817629000001</c:v>
                </c:pt>
                <c:pt idx="12">
                  <c:v>21581.785316000001</c:v>
                </c:pt>
                <c:pt idx="13">
                  <c:v>21348.710819</c:v>
                </c:pt>
                <c:pt idx="14">
                  <c:v>20738.027244000001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204608"/>
        <c:axId val="347536376"/>
      </c:barChart>
      <c:catAx>
        <c:axId val="349204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36376"/>
        <c:crosses val="autoZero"/>
        <c:auto val="1"/>
        <c:lblAlgn val="ctr"/>
        <c:lblOffset val="100"/>
        <c:noMultiLvlLbl val="0"/>
      </c:catAx>
      <c:valAx>
        <c:axId val="347536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0460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Coast 2019 Summer Peak Forecasts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Coast_summer_peaks!$B$1:$S$1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Highest</c:v>
                </c:pt>
                <c:pt idx="16">
                  <c:v>Lowest</c:v>
                </c:pt>
                <c:pt idx="17">
                  <c:v>P50</c:v>
                </c:pt>
              </c:strCache>
            </c:strRef>
          </c:cat>
          <c:val>
            <c:numRef>
              <c:f>Coast_summer_peaks!$B$2:$S$2</c:f>
              <c:numCache>
                <c:formatCode>_(* #,##0_);_(* \(#,##0\);_(* "-"??_);_(@_)</c:formatCode>
                <c:ptCount val="18"/>
                <c:pt idx="0">
                  <c:v>21257.143136999999</c:v>
                </c:pt>
                <c:pt idx="1">
                  <c:v>20993.830331000001</c:v>
                </c:pt>
                <c:pt idx="2">
                  <c:v>20757.269969000001</c:v>
                </c:pt>
                <c:pt idx="3">
                  <c:v>20752.436286</c:v>
                </c:pt>
                <c:pt idx="4">
                  <c:v>21015.363354000001</c:v>
                </c:pt>
                <c:pt idx="5">
                  <c:v>20748.389628000001</c:v>
                </c:pt>
                <c:pt idx="6">
                  <c:v>21295.169935999998</c:v>
                </c:pt>
                <c:pt idx="7">
                  <c:v>21047.106252000001</c:v>
                </c:pt>
                <c:pt idx="8">
                  <c:v>21857.023632</c:v>
                </c:pt>
                <c:pt idx="9">
                  <c:v>21798.652663000001</c:v>
                </c:pt>
                <c:pt idx="10">
                  <c:v>21131.953740000001</c:v>
                </c:pt>
                <c:pt idx="11">
                  <c:v>20841.817629000001</c:v>
                </c:pt>
                <c:pt idx="12">
                  <c:v>21581.785316000001</c:v>
                </c:pt>
                <c:pt idx="13">
                  <c:v>21348.710819</c:v>
                </c:pt>
                <c:pt idx="14">
                  <c:v>20738.027244000001</c:v>
                </c:pt>
                <c:pt idx="15">
                  <c:v>21857.023632</c:v>
                </c:pt>
                <c:pt idx="16">
                  <c:v>20738.027244000001</c:v>
                </c:pt>
                <c:pt idx="17">
                  <c:v>21144.311995733337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7782840"/>
        <c:axId val="557783232"/>
      </c:barChart>
      <c:catAx>
        <c:axId val="557782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83232"/>
        <c:crosses val="autoZero"/>
        <c:auto val="1"/>
        <c:lblAlgn val="ctr"/>
        <c:lblOffset val="100"/>
        <c:noMultiLvlLbl val="0"/>
      </c:catAx>
      <c:valAx>
        <c:axId val="557783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8284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coincident_peaks!$N$1</c:f>
              <c:strCache>
                <c:ptCount val="1"/>
                <c:pt idx="0">
                  <c:v>2007 Coincident Factors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</c:dPt>
          <c:cat>
            <c:numRef>
              <c:f>coincident_peaks!$A$2:$A$11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coincident_peaks!$N$2:$N$11</c:f>
              <c:numCache>
                <c:formatCode>_(* #,##0_);_(* \(#,##0\);_(* "-"??_);_(@_)</c:formatCode>
                <c:ptCount val="10"/>
                <c:pt idx="0">
                  <c:v>74853.207289915168</c:v>
                </c:pt>
                <c:pt idx="1">
                  <c:v>76845.465619125942</c:v>
                </c:pt>
                <c:pt idx="2">
                  <c:v>78823.741590970094</c:v>
                </c:pt>
                <c:pt idx="3">
                  <c:v>80454.597861461632</c:v>
                </c:pt>
                <c:pt idx="4">
                  <c:v>82101.371831400844</c:v>
                </c:pt>
                <c:pt idx="5">
                  <c:v>83716.459980551765</c:v>
                </c:pt>
                <c:pt idx="6">
                  <c:v>85327.062754599421</c:v>
                </c:pt>
                <c:pt idx="7">
                  <c:v>86940.308258949372</c:v>
                </c:pt>
                <c:pt idx="8">
                  <c:v>88507.643936225577</c:v>
                </c:pt>
                <c:pt idx="9">
                  <c:v>90020.699406557789</c:v>
                </c:pt>
              </c:numCache>
            </c:numRef>
          </c:val>
        </c:ser>
        <c:ser>
          <c:idx val="1"/>
          <c:order val="1"/>
          <c:tx>
            <c:strRef>
              <c:f>coincident_peaks!$O$1</c:f>
              <c:strCache>
                <c:ptCount val="1"/>
                <c:pt idx="0">
                  <c:v>Average Coincident Factors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coincident_peaks!$A$2:$A$11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coincident_peaks!$O$2:$O$11</c:f>
              <c:numCache>
                <c:formatCode>_(* #,##0_);_(* \(#,##0\);_(* "-"??_);_(@_)</c:formatCode>
                <c:ptCount val="10"/>
                <c:pt idx="0">
                  <c:v>74262.441939980854</c:v>
                </c:pt>
                <c:pt idx="1">
                  <c:v>76238.231151983375</c:v>
                </c:pt>
                <c:pt idx="2">
                  <c:v>78220.354722862874</c:v>
                </c:pt>
                <c:pt idx="3">
                  <c:v>79852.043984084929</c:v>
                </c:pt>
                <c:pt idx="4">
                  <c:v>81499.729295304598</c:v>
                </c:pt>
                <c:pt idx="5">
                  <c:v>83115.814472039448</c:v>
                </c:pt>
                <c:pt idx="6">
                  <c:v>84727.054639250113</c:v>
                </c:pt>
                <c:pt idx="7">
                  <c:v>86340.867648026178</c:v>
                </c:pt>
                <c:pt idx="8">
                  <c:v>87908.319923474468</c:v>
                </c:pt>
                <c:pt idx="9">
                  <c:v>89421.821784363216</c:v>
                </c:pt>
              </c:numCache>
            </c:numRef>
          </c:val>
        </c:ser>
        <c:ser>
          <c:idx val="2"/>
          <c:order val="2"/>
          <c:tx>
            <c:strRef>
              <c:f>coincident_peaks!$P$1</c:f>
              <c:strCache>
                <c:ptCount val="1"/>
                <c:pt idx="0">
                  <c:v>Minimum Coincident Factors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coincident_peaks!$A$2:$A$11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coincident_peaks!$P$2:$P$11</c:f>
              <c:numCache>
                <c:formatCode>_(* #,##0_);_(* \(#,##0\);_(* "-"??_);_(@_)</c:formatCode>
                <c:ptCount val="10"/>
                <c:pt idx="0">
                  <c:v>72899.776783736277</c:v>
                </c:pt>
                <c:pt idx="1">
                  <c:v>74877.230273750305</c:v>
                </c:pt>
                <c:pt idx="2">
                  <c:v>76853.018717714178</c:v>
                </c:pt>
                <c:pt idx="3">
                  <c:v>78485.153263167696</c:v>
                </c:pt>
                <c:pt idx="4">
                  <c:v>80133.435716463093</c:v>
                </c:pt>
                <c:pt idx="5">
                  <c:v>81750.091505474615</c:v>
                </c:pt>
                <c:pt idx="6">
                  <c:v>83361.347903324015</c:v>
                </c:pt>
                <c:pt idx="7">
                  <c:v>84975.358221973613</c:v>
                </c:pt>
                <c:pt idx="8">
                  <c:v>86543.340291963279</c:v>
                </c:pt>
                <c:pt idx="9">
                  <c:v>88057.295421331917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784016"/>
        <c:axId val="557784408"/>
      </c:barChart>
      <c:catAx>
        <c:axId val="557784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/>
                  <a:t>Year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84408"/>
        <c:crosses val="autoZero"/>
        <c:auto val="1"/>
        <c:lblAlgn val="ctr"/>
        <c:lblOffset val="100"/>
        <c:noMultiLvlLbl val="0"/>
      </c:catAx>
      <c:valAx>
        <c:axId val="557784408"/>
        <c:scaling>
          <c:orientation val="minMax"/>
          <c:max val="9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78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Coast 2019 Summer Peak Forecasts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Coast_summer_peaks!$B$2:$P$2</c:f>
              <c:numCache>
                <c:formatCode>_(* #,##0_);_(* \(#,##0\);_(* "-"??_);_(@_)</c:formatCode>
                <c:ptCount val="15"/>
                <c:pt idx="0">
                  <c:v>21257.143136999999</c:v>
                </c:pt>
                <c:pt idx="1">
                  <c:v>20993.830331000001</c:v>
                </c:pt>
                <c:pt idx="2">
                  <c:v>20757.269969000001</c:v>
                </c:pt>
                <c:pt idx="3">
                  <c:v>20752.436286</c:v>
                </c:pt>
                <c:pt idx="4">
                  <c:v>21015.363354000001</c:v>
                </c:pt>
                <c:pt idx="5">
                  <c:v>20748.389628000001</c:v>
                </c:pt>
                <c:pt idx="6">
                  <c:v>21295.169935999998</c:v>
                </c:pt>
                <c:pt idx="7">
                  <c:v>21047.106252000001</c:v>
                </c:pt>
                <c:pt idx="8">
                  <c:v>21857.023632</c:v>
                </c:pt>
                <c:pt idx="9">
                  <c:v>21798.652663000001</c:v>
                </c:pt>
                <c:pt idx="10">
                  <c:v>21131.953740000001</c:v>
                </c:pt>
                <c:pt idx="11">
                  <c:v>20841.817629000001</c:v>
                </c:pt>
                <c:pt idx="12">
                  <c:v>21581.785316000001</c:v>
                </c:pt>
                <c:pt idx="13">
                  <c:v>21348.710819</c:v>
                </c:pt>
                <c:pt idx="14">
                  <c:v>20738.027244000001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391008"/>
        <c:axId val="352391400"/>
      </c:barChart>
      <c:catAx>
        <c:axId val="35239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91400"/>
        <c:crosses val="autoZero"/>
        <c:auto val="1"/>
        <c:lblAlgn val="ctr"/>
        <c:lblOffset val="100"/>
        <c:noMultiLvlLbl val="0"/>
      </c:catAx>
      <c:valAx>
        <c:axId val="35239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9100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42'!$B$1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634959692538434E-2"/>
                  <c:y val="8.59776137524285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7.9365040307461568E-2"/>
                  <c:y val="0.129629589316314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'Slide 42'!$A$2:$A$28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'Slide 42'!$B$2:$B$28</c:f>
              <c:numCache>
                <c:formatCode>_(* #,##0_);_(* \(#,##0\);_(* "-"??_);_(@_)</c:formatCode>
                <c:ptCount val="27"/>
                <c:pt idx="0">
                  <c:v>56068.016223371676</c:v>
                </c:pt>
                <c:pt idx="1">
                  <c:v>60029.662608745355</c:v>
                </c:pt>
                <c:pt idx="2">
                  <c:v>58483.70064358868</c:v>
                </c:pt>
                <c:pt idx="3">
                  <c:v>60212.679571000073</c:v>
                </c:pt>
                <c:pt idx="4">
                  <c:v>62202.802803154475</c:v>
                </c:pt>
                <c:pt idx="5">
                  <c:v>62114.750757278787</c:v>
                </c:pt>
                <c:pt idx="6">
                  <c:v>62102.963653999992</c:v>
                </c:pt>
                <c:pt idx="7">
                  <c:v>63407.189923000013</c:v>
                </c:pt>
                <c:pt idx="8">
                  <c:v>65713.448460999993</c:v>
                </c:pt>
                <c:pt idx="9">
                  <c:v>68317.669843999975</c:v>
                </c:pt>
                <c:pt idx="10">
                  <c:v>66557.781811999957</c:v>
                </c:pt>
                <c:pt idx="11">
                  <c:v>67252.994892000002</c:v>
                </c:pt>
                <c:pt idx="12">
                  <c:v>66464.064264999994</c:v>
                </c:pt>
                <c:pt idx="13">
                  <c:v>69620.407613938587</c:v>
                </c:pt>
                <c:pt idx="14">
                  <c:v>71092.609220939412</c:v>
                </c:pt>
                <c:pt idx="15">
                  <c:v>69496.239761999997</c:v>
                </c:pt>
                <c:pt idx="16">
                  <c:v>73308.153447000004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42'!$C$1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3.3333333333333333E-2"/>
                  <c:y val="-0.129629629629629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2.0634959692538434E-2"/>
                  <c:y val="0.13888881742437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'Slide 42'!$A$2:$A$28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'Slide 42'!$C$2:$C$28</c:f>
              <c:numCache>
                <c:formatCode>General</c:formatCode>
                <c:ptCount val="27"/>
                <c:pt idx="17" formatCode="_(* #,##0_);_(* \(#,##0\);_(* &quot;-&quot;??_);_(@_)">
                  <c:v>74853.207289915168</c:v>
                </c:pt>
                <c:pt idx="18" formatCode="_(* #,##0_);_(* \(#,##0\);_(* &quot;-&quot;??_);_(@_)">
                  <c:v>76845.465619125942</c:v>
                </c:pt>
                <c:pt idx="19" formatCode="_(* #,##0_);_(* \(#,##0\);_(* &quot;-&quot;??_);_(@_)">
                  <c:v>78823.741590970094</c:v>
                </c:pt>
                <c:pt idx="20" formatCode="_(* #,##0_);_(* \(#,##0\);_(* &quot;-&quot;??_);_(@_)">
                  <c:v>80454.597861461632</c:v>
                </c:pt>
                <c:pt idx="21" formatCode="_(* #,##0_);_(* \(#,##0\);_(* &quot;-&quot;??_);_(@_)">
                  <c:v>82101.371831400844</c:v>
                </c:pt>
                <c:pt idx="22" formatCode="_(* #,##0_);_(* \(#,##0\);_(* &quot;-&quot;??_);_(@_)">
                  <c:v>83716.459980551765</c:v>
                </c:pt>
                <c:pt idx="23" formatCode="_(* #,##0_);_(* \(#,##0\);_(* &quot;-&quot;??_);_(@_)">
                  <c:v>85327.062754599421</c:v>
                </c:pt>
                <c:pt idx="24" formatCode="_(* #,##0_);_(* \(#,##0\);_(* &quot;-&quot;??_);_(@_)">
                  <c:v>86940.308258949372</c:v>
                </c:pt>
                <c:pt idx="25" formatCode="_(* #,##0_);_(* \(#,##0\);_(* &quot;-&quot;??_);_(@_)">
                  <c:v>88507.643936225577</c:v>
                </c:pt>
                <c:pt idx="26" formatCode="_(* #,##0_);_(* \(#,##0\);_(* &quot;-&quot;??_);_(@_)">
                  <c:v>90020.699406557789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383472"/>
        <c:axId val="565383864"/>
      </c:lineChart>
      <c:catAx>
        <c:axId val="565383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3864"/>
        <c:crosses val="autoZero"/>
        <c:auto val="1"/>
        <c:lblAlgn val="ctr"/>
        <c:lblOffset val="100"/>
        <c:noMultiLvlLbl val="0"/>
      </c:catAx>
      <c:valAx>
        <c:axId val="565383864"/>
        <c:scaling>
          <c:orientation val="minMax"/>
          <c:max val="9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74639</c:v>
                </c:pt>
                <c:pt idx="1">
                  <c:v>75879</c:v>
                </c:pt>
                <c:pt idx="2">
                  <c:v>77125</c:v>
                </c:pt>
                <c:pt idx="3">
                  <c:v>78556</c:v>
                </c:pt>
                <c:pt idx="4">
                  <c:v>79959</c:v>
                </c:pt>
                <c:pt idx="5">
                  <c:v>81200</c:v>
                </c:pt>
                <c:pt idx="6">
                  <c:v>82376</c:v>
                </c:pt>
                <c:pt idx="7">
                  <c:v>83704</c:v>
                </c:pt>
                <c:pt idx="8">
                  <c:v>85035.277551000006</c:v>
                </c:pt>
                <c:pt idx="9">
                  <c:v>86372.804569999993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74853</c:v>
                </c:pt>
                <c:pt idx="1">
                  <c:v>76845</c:v>
                </c:pt>
                <c:pt idx="2">
                  <c:v>78824</c:v>
                </c:pt>
                <c:pt idx="3">
                  <c:v>80455</c:v>
                </c:pt>
                <c:pt idx="4">
                  <c:v>82101</c:v>
                </c:pt>
                <c:pt idx="5">
                  <c:v>83716</c:v>
                </c:pt>
                <c:pt idx="6">
                  <c:v>85327</c:v>
                </c:pt>
                <c:pt idx="7">
                  <c:v>86940</c:v>
                </c:pt>
                <c:pt idx="8">
                  <c:v>88508</c:v>
                </c:pt>
                <c:pt idx="9">
                  <c:v>90020.699406557789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384648"/>
        <c:axId val="565385040"/>
      </c:barChart>
      <c:catAx>
        <c:axId val="565384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5040"/>
        <c:crosses val="autoZero"/>
        <c:auto val="1"/>
        <c:lblAlgn val="ctr"/>
        <c:lblOffset val="100"/>
        <c:noMultiLvlLbl val="0"/>
      </c:catAx>
      <c:valAx>
        <c:axId val="565385040"/>
        <c:scaling>
          <c:orientation val="minMax"/>
          <c:max val="9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21515.638844000001</c:v>
                </c:pt>
                <c:pt idx="1">
                  <c:v>21853.431801999999</c:v>
                </c:pt>
                <c:pt idx="2">
                  <c:v>22174.534282000001</c:v>
                </c:pt>
                <c:pt idx="3">
                  <c:v>22546.257791</c:v>
                </c:pt>
                <c:pt idx="4">
                  <c:v>22912.197413999998</c:v>
                </c:pt>
                <c:pt idx="5">
                  <c:v>23237.729325</c:v>
                </c:pt>
                <c:pt idx="6">
                  <c:v>23545.706566000001</c:v>
                </c:pt>
                <c:pt idx="7">
                  <c:v>23882.692502000002</c:v>
                </c:pt>
                <c:pt idx="8">
                  <c:v>24220.563117999998</c:v>
                </c:pt>
                <c:pt idx="9">
                  <c:v>24562.757124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21144.311996</c:v>
                </c:pt>
                <c:pt idx="1">
                  <c:v>22084.995272</c:v>
                </c:pt>
                <c:pt idx="2">
                  <c:v>22584.872222999998</c:v>
                </c:pt>
                <c:pt idx="3">
                  <c:v>23089.222211</c:v>
                </c:pt>
                <c:pt idx="4">
                  <c:v>23597.189843</c:v>
                </c:pt>
                <c:pt idx="5">
                  <c:v>24098.610743000001</c:v>
                </c:pt>
                <c:pt idx="6">
                  <c:v>24597.576933</c:v>
                </c:pt>
                <c:pt idx="7">
                  <c:v>25094.731873000001</c:v>
                </c:pt>
                <c:pt idx="8">
                  <c:v>25576.835784999999</c:v>
                </c:pt>
                <c:pt idx="9">
                  <c:v>26041.883053000001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385824"/>
        <c:axId val="565386216"/>
      </c:barChart>
      <c:catAx>
        <c:axId val="565385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6216"/>
        <c:crosses val="autoZero"/>
        <c:auto val="1"/>
        <c:lblAlgn val="ctr"/>
        <c:lblOffset val="100"/>
        <c:noMultiLvlLbl val="0"/>
      </c:catAx>
      <c:valAx>
        <c:axId val="565386216"/>
        <c:scaling>
          <c:orientation val="minMax"/>
          <c:max val="26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2542.2104153999999</c:v>
                </c:pt>
                <c:pt idx="1">
                  <c:v>2560.6036441000001</c:v>
                </c:pt>
                <c:pt idx="2">
                  <c:v>2579.1820173000001</c:v>
                </c:pt>
                <c:pt idx="3">
                  <c:v>2601.3231317999998</c:v>
                </c:pt>
                <c:pt idx="4">
                  <c:v>2622.7121181000002</c:v>
                </c:pt>
                <c:pt idx="5">
                  <c:v>2640.3530092999999</c:v>
                </c:pt>
                <c:pt idx="6">
                  <c:v>2656.7462771</c:v>
                </c:pt>
                <c:pt idx="7">
                  <c:v>2675.3243038999999</c:v>
                </c:pt>
                <c:pt idx="8">
                  <c:v>2694.0664993</c:v>
                </c:pt>
                <c:pt idx="9">
                  <c:v>2713.1457226000002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2583.3540754999999</c:v>
                </c:pt>
                <c:pt idx="1">
                  <c:v>2605.4906344000001</c:v>
                </c:pt>
                <c:pt idx="2">
                  <c:v>2627.2995624</c:v>
                </c:pt>
                <c:pt idx="3">
                  <c:v>2656.7706161999999</c:v>
                </c:pt>
                <c:pt idx="4">
                  <c:v>2681.4288769</c:v>
                </c:pt>
                <c:pt idx="5">
                  <c:v>2705.9981916000002</c:v>
                </c:pt>
                <c:pt idx="6">
                  <c:v>2729.3484615000002</c:v>
                </c:pt>
                <c:pt idx="7">
                  <c:v>2751.9179216000002</c:v>
                </c:pt>
                <c:pt idx="8">
                  <c:v>2774.4112675000001</c:v>
                </c:pt>
                <c:pt idx="9">
                  <c:v>2797.0593714000001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87760"/>
        <c:axId val="566688152"/>
      </c:barChart>
      <c:catAx>
        <c:axId val="566687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88152"/>
        <c:crosses val="autoZero"/>
        <c:auto val="1"/>
        <c:lblAlgn val="ctr"/>
        <c:lblOffset val="100"/>
        <c:noMultiLvlLbl val="0"/>
      </c:catAx>
      <c:valAx>
        <c:axId val="566688152"/>
        <c:scaling>
          <c:orientation val="minMax"/>
          <c:max val="28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8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3574.0165935</c:v>
                </c:pt>
                <c:pt idx="1">
                  <c:v>3872.8899929999998</c:v>
                </c:pt>
                <c:pt idx="2">
                  <c:v>4179.6028520999998</c:v>
                </c:pt>
                <c:pt idx="3">
                  <c:v>4520.6452380000001</c:v>
                </c:pt>
                <c:pt idx="4">
                  <c:v>4863.0695886000003</c:v>
                </c:pt>
                <c:pt idx="5">
                  <c:v>5173.1765010999998</c:v>
                </c:pt>
                <c:pt idx="6">
                  <c:v>5463.7190022000004</c:v>
                </c:pt>
                <c:pt idx="7">
                  <c:v>5812.3292039999997</c:v>
                </c:pt>
                <c:pt idx="8">
                  <c:v>6165.0379558000004</c:v>
                </c:pt>
                <c:pt idx="9">
                  <c:v>6514.2110518999998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4147.7351455999997</c:v>
                </c:pt>
                <c:pt idx="1">
                  <c:v>4441.9583014</c:v>
                </c:pt>
                <c:pt idx="2">
                  <c:v>4718.5000203999998</c:v>
                </c:pt>
                <c:pt idx="3">
                  <c:v>4996.9925595000004</c:v>
                </c:pt>
                <c:pt idx="4">
                  <c:v>5275.2055634999997</c:v>
                </c:pt>
                <c:pt idx="5">
                  <c:v>5546.0816544999998</c:v>
                </c:pt>
                <c:pt idx="6">
                  <c:v>5817.7482974000004</c:v>
                </c:pt>
                <c:pt idx="7">
                  <c:v>6093.9697299999998</c:v>
                </c:pt>
                <c:pt idx="8">
                  <c:v>6364.6106854</c:v>
                </c:pt>
                <c:pt idx="9">
                  <c:v>6627.7998285000003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88936"/>
        <c:axId val="566689328"/>
      </c:barChart>
      <c:catAx>
        <c:axId val="566688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89328"/>
        <c:crosses val="autoZero"/>
        <c:auto val="1"/>
        <c:lblAlgn val="ctr"/>
        <c:lblOffset val="100"/>
        <c:noMultiLvlLbl val="0"/>
      </c:catAx>
      <c:valAx>
        <c:axId val="566689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8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1485.6447662</c:v>
                </c:pt>
                <c:pt idx="1">
                  <c:v>1489.1246891000001</c:v>
                </c:pt>
                <c:pt idx="2">
                  <c:v>1492.5899257999999</c:v>
                </c:pt>
                <c:pt idx="3">
                  <c:v>1497.0297028</c:v>
                </c:pt>
                <c:pt idx="4">
                  <c:v>1501.2600505</c:v>
                </c:pt>
                <c:pt idx="5">
                  <c:v>1504.5276368</c:v>
                </c:pt>
                <c:pt idx="6">
                  <c:v>1507.5397281999999</c:v>
                </c:pt>
                <c:pt idx="7">
                  <c:v>1511.1066146999999</c:v>
                </c:pt>
                <c:pt idx="8">
                  <c:v>1514.6895456</c:v>
                </c:pt>
                <c:pt idx="9">
                  <c:v>1518.3417747999999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1488.9069966</c:v>
                </c:pt>
                <c:pt idx="1">
                  <c:v>1495.8034842</c:v>
                </c:pt>
                <c:pt idx="2">
                  <c:v>1914.7682494000001</c:v>
                </c:pt>
                <c:pt idx="3">
                  <c:v>1922.2791826</c:v>
                </c:pt>
                <c:pt idx="4">
                  <c:v>1929.9148318</c:v>
                </c:pt>
                <c:pt idx="5">
                  <c:v>1937.3636352000001</c:v>
                </c:pt>
                <c:pt idx="6">
                  <c:v>1944.7128831</c:v>
                </c:pt>
                <c:pt idx="7">
                  <c:v>1951.9764782</c:v>
                </c:pt>
                <c:pt idx="8">
                  <c:v>1958.9828878999999</c:v>
                </c:pt>
                <c:pt idx="9">
                  <c:v>1965.6888721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90112"/>
        <c:axId val="566690504"/>
      </c:barChart>
      <c:catAx>
        <c:axId val="566690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0504"/>
        <c:crosses val="autoZero"/>
        <c:auto val="1"/>
        <c:lblAlgn val="ctr"/>
        <c:lblOffset val="100"/>
        <c:noMultiLvlLbl val="0"/>
      </c:catAx>
      <c:valAx>
        <c:axId val="566690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12658.357182</c:v>
                </c:pt>
                <c:pt idx="1">
                  <c:v>12798.94292</c:v>
                </c:pt>
                <c:pt idx="2">
                  <c:v>12944.126628</c:v>
                </c:pt>
                <c:pt idx="3">
                  <c:v>13114.165534</c:v>
                </c:pt>
                <c:pt idx="4">
                  <c:v>13281.263677999999</c:v>
                </c:pt>
                <c:pt idx="5">
                  <c:v>13429.315639</c:v>
                </c:pt>
                <c:pt idx="6">
                  <c:v>13570.506377</c:v>
                </c:pt>
                <c:pt idx="7">
                  <c:v>13726.380854000001</c:v>
                </c:pt>
                <c:pt idx="8">
                  <c:v>13882.923473999999</c:v>
                </c:pt>
                <c:pt idx="9">
                  <c:v>14041.116399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12676.852870999999</c:v>
                </c:pt>
                <c:pt idx="1">
                  <c:v>12899.512484000001</c:v>
                </c:pt>
                <c:pt idx="2">
                  <c:v>13134.936213000001</c:v>
                </c:pt>
                <c:pt idx="3">
                  <c:v>13384.557296999999</c:v>
                </c:pt>
                <c:pt idx="4">
                  <c:v>13636.990601</c:v>
                </c:pt>
                <c:pt idx="5">
                  <c:v>13882.84577</c:v>
                </c:pt>
                <c:pt idx="6">
                  <c:v>14125.21745</c:v>
                </c:pt>
                <c:pt idx="7">
                  <c:v>14366.898943</c:v>
                </c:pt>
                <c:pt idx="8">
                  <c:v>14602.277533</c:v>
                </c:pt>
                <c:pt idx="9">
                  <c:v>14829.608032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91288"/>
        <c:axId val="566691680"/>
      </c:barChart>
      <c:catAx>
        <c:axId val="566691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1680"/>
        <c:crosses val="autoZero"/>
        <c:auto val="1"/>
        <c:lblAlgn val="ctr"/>
        <c:lblOffset val="100"/>
        <c:noMultiLvlLbl val="0"/>
      </c:catAx>
      <c:valAx>
        <c:axId val="5666916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6071.4203943000002</c:v>
                </c:pt>
                <c:pt idx="1">
                  <c:v>6213.5442443000002</c:v>
                </c:pt>
                <c:pt idx="2">
                  <c:v>6358.9138384999997</c:v>
                </c:pt>
                <c:pt idx="3">
                  <c:v>6530.6160534000001</c:v>
                </c:pt>
                <c:pt idx="4">
                  <c:v>6698.0001737000002</c:v>
                </c:pt>
                <c:pt idx="5">
                  <c:v>6843.7379411000002</c:v>
                </c:pt>
                <c:pt idx="6">
                  <c:v>6981.4979010999996</c:v>
                </c:pt>
                <c:pt idx="7">
                  <c:v>7134.8130067000002</c:v>
                </c:pt>
                <c:pt idx="8">
                  <c:v>7288.2439437000003</c:v>
                </c:pt>
                <c:pt idx="9">
                  <c:v>7442.7652605000003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6090.1971290000001</c:v>
                </c:pt>
                <c:pt idx="1">
                  <c:v>6260.1375759000002</c:v>
                </c:pt>
                <c:pt idx="2">
                  <c:v>6437.6276005999998</c:v>
                </c:pt>
                <c:pt idx="3">
                  <c:v>6624.6645273000004</c:v>
                </c:pt>
                <c:pt idx="4">
                  <c:v>6820.6348484</c:v>
                </c:pt>
                <c:pt idx="5">
                  <c:v>7013.7600247</c:v>
                </c:pt>
                <c:pt idx="6">
                  <c:v>7207.9880278999999</c:v>
                </c:pt>
                <c:pt idx="7">
                  <c:v>7403.8735575000001</c:v>
                </c:pt>
                <c:pt idx="8">
                  <c:v>7592.8570516</c:v>
                </c:pt>
                <c:pt idx="9">
                  <c:v>7773.0995942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92464"/>
        <c:axId val="566692856"/>
      </c:barChart>
      <c:catAx>
        <c:axId val="566692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2856"/>
        <c:crosses val="autoZero"/>
        <c:auto val="1"/>
        <c:lblAlgn val="ctr"/>
        <c:lblOffset val="100"/>
        <c:noMultiLvlLbl val="0"/>
      </c:catAx>
      <c:valAx>
        <c:axId val="566692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1943.9052815</c:v>
                </c:pt>
                <c:pt idx="1">
                  <c:v>1971.2145826999999</c:v>
                </c:pt>
                <c:pt idx="2">
                  <c:v>1999.3890128</c:v>
                </c:pt>
                <c:pt idx="3">
                  <c:v>2029.3340026000001</c:v>
                </c:pt>
                <c:pt idx="4">
                  <c:v>2059.4912181</c:v>
                </c:pt>
                <c:pt idx="5">
                  <c:v>2087.9095428999999</c:v>
                </c:pt>
                <c:pt idx="6">
                  <c:v>2114.8394969000001</c:v>
                </c:pt>
                <c:pt idx="7">
                  <c:v>2147.1699276999998</c:v>
                </c:pt>
                <c:pt idx="8">
                  <c:v>2179.7101467000002</c:v>
                </c:pt>
                <c:pt idx="9">
                  <c:v>2211.7100971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2066.8674129999999</c:v>
                </c:pt>
                <c:pt idx="1">
                  <c:v>2121.8146028000001</c:v>
                </c:pt>
                <c:pt idx="2">
                  <c:v>2179.8120343999999</c:v>
                </c:pt>
                <c:pt idx="3">
                  <c:v>2242.1295186000002</c:v>
                </c:pt>
                <c:pt idx="4">
                  <c:v>2306.0727717999998</c:v>
                </c:pt>
                <c:pt idx="5">
                  <c:v>2367.8111050000002</c:v>
                </c:pt>
                <c:pt idx="6">
                  <c:v>2428.8506929</c:v>
                </c:pt>
                <c:pt idx="7">
                  <c:v>2488.6509571000001</c:v>
                </c:pt>
                <c:pt idx="8">
                  <c:v>2545.8661756000001</c:v>
                </c:pt>
                <c:pt idx="9">
                  <c:v>2601.1886260000001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93640"/>
        <c:axId val="566694032"/>
      </c:barChart>
      <c:catAx>
        <c:axId val="566693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4032"/>
        <c:crosses val="autoZero"/>
        <c:auto val="1"/>
        <c:lblAlgn val="ctr"/>
        <c:lblOffset val="100"/>
        <c:noMultiLvlLbl val="0"/>
      </c:catAx>
      <c:valAx>
        <c:axId val="566694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25908.713830000001</c:v>
                </c:pt>
                <c:pt idx="1">
                  <c:v>26167.552663999999</c:v>
                </c:pt>
                <c:pt idx="2">
                  <c:v>26434.294946000002</c:v>
                </c:pt>
                <c:pt idx="3">
                  <c:v>26742.159702000001</c:v>
                </c:pt>
                <c:pt idx="4">
                  <c:v>27038.682047999999</c:v>
                </c:pt>
                <c:pt idx="5">
                  <c:v>27296.426788000001</c:v>
                </c:pt>
                <c:pt idx="6">
                  <c:v>27539.767834999999</c:v>
                </c:pt>
                <c:pt idx="7">
                  <c:v>27809.253218000002</c:v>
                </c:pt>
                <c:pt idx="8">
                  <c:v>28078.658511000001</c:v>
                </c:pt>
                <c:pt idx="9">
                  <c:v>28351.161521000002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25764.466787000001</c:v>
                </c:pt>
                <c:pt idx="1">
                  <c:v>26049.989803</c:v>
                </c:pt>
                <c:pt idx="2">
                  <c:v>26348.545567000001</c:v>
                </c:pt>
                <c:pt idx="3">
                  <c:v>26661.288871000001</c:v>
                </c:pt>
                <c:pt idx="4">
                  <c:v>26978.992355999999</c:v>
                </c:pt>
                <c:pt idx="5">
                  <c:v>27291.100430999999</c:v>
                </c:pt>
                <c:pt idx="6">
                  <c:v>27603.299682000001</c:v>
                </c:pt>
                <c:pt idx="7">
                  <c:v>27917.160728999999</c:v>
                </c:pt>
                <c:pt idx="8">
                  <c:v>28222.498660000001</c:v>
                </c:pt>
                <c:pt idx="9">
                  <c:v>28516.771481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694816"/>
        <c:axId val="567799472"/>
      </c:barChart>
      <c:catAx>
        <c:axId val="566694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799472"/>
        <c:crosses val="autoZero"/>
        <c:auto val="1"/>
        <c:lblAlgn val="ctr"/>
        <c:lblOffset val="100"/>
        <c:noMultiLvlLbl val="0"/>
      </c:catAx>
      <c:valAx>
        <c:axId val="567799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9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Coast 2019 Summer Peak Forecasts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Coast_summer_peaks!$B$1:$S$1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Highest</c:v>
                </c:pt>
                <c:pt idx="16">
                  <c:v>Lowest</c:v>
                </c:pt>
                <c:pt idx="17">
                  <c:v>P50</c:v>
                </c:pt>
              </c:strCache>
            </c:strRef>
          </c:cat>
          <c:val>
            <c:numRef>
              <c:f>Coast_summer_peaks!$B$2:$S$2</c:f>
              <c:numCache>
                <c:formatCode>_(* #,##0_);_(* \(#,##0\);_(* "-"??_);_(@_)</c:formatCode>
                <c:ptCount val="18"/>
                <c:pt idx="0">
                  <c:v>21257.143136999999</c:v>
                </c:pt>
                <c:pt idx="1">
                  <c:v>20993.830331000001</c:v>
                </c:pt>
                <c:pt idx="2">
                  <c:v>20757.269969000001</c:v>
                </c:pt>
                <c:pt idx="3">
                  <c:v>20752.436286</c:v>
                </c:pt>
                <c:pt idx="4">
                  <c:v>21015.363354000001</c:v>
                </c:pt>
                <c:pt idx="5">
                  <c:v>20748.389628000001</c:v>
                </c:pt>
                <c:pt idx="6">
                  <c:v>21295.169935999998</c:v>
                </c:pt>
                <c:pt idx="7">
                  <c:v>21047.106252000001</c:v>
                </c:pt>
                <c:pt idx="8">
                  <c:v>21857.023632</c:v>
                </c:pt>
                <c:pt idx="9">
                  <c:v>21798.652663000001</c:v>
                </c:pt>
                <c:pt idx="10">
                  <c:v>21131.953740000001</c:v>
                </c:pt>
                <c:pt idx="11">
                  <c:v>20841.817629000001</c:v>
                </c:pt>
                <c:pt idx="12">
                  <c:v>21581.785316000001</c:v>
                </c:pt>
                <c:pt idx="13">
                  <c:v>21348.710819</c:v>
                </c:pt>
                <c:pt idx="14">
                  <c:v>20738.027244000001</c:v>
                </c:pt>
                <c:pt idx="15">
                  <c:v>21857.023632</c:v>
                </c:pt>
                <c:pt idx="16">
                  <c:v>20738.027244000001</c:v>
                </c:pt>
                <c:pt idx="17">
                  <c:v>21144.311995733337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393360"/>
        <c:axId val="352393752"/>
      </c:barChart>
      <c:catAx>
        <c:axId val="35239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93752"/>
        <c:crosses val="autoZero"/>
        <c:auto val="1"/>
        <c:lblAlgn val="ctr"/>
        <c:lblOffset val="100"/>
        <c:noMultiLvlLbl val="0"/>
      </c:catAx>
      <c:valAx>
        <c:axId val="35239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9336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Sheet1!$L$243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Sheet1!$B$244:$B$253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Sheet1!$L$244:$L$253</c:f>
              <c:numCache>
                <c:formatCode>_(* #,##0_);_(* \(#,##0\);_(* "-"??_);_(@_)</c:formatCode>
                <c:ptCount val="10"/>
                <c:pt idx="0">
                  <c:v>383007.88662300003</c:v>
                </c:pt>
                <c:pt idx="1">
                  <c:v>392609.27347199997</c:v>
                </c:pt>
                <c:pt idx="2">
                  <c:v>400953.54162400006</c:v>
                </c:pt>
                <c:pt idx="3">
                  <c:v>410529.527382</c:v>
                </c:pt>
                <c:pt idx="4">
                  <c:v>420149.27335799992</c:v>
                </c:pt>
                <c:pt idx="5">
                  <c:v>429066.78300400008</c:v>
                </c:pt>
                <c:pt idx="6">
                  <c:v>437017.60671700002</c:v>
                </c:pt>
                <c:pt idx="7">
                  <c:v>446011.60630500002</c:v>
                </c:pt>
                <c:pt idx="8">
                  <c:v>455188.30888599996</c:v>
                </c:pt>
                <c:pt idx="9">
                  <c:v>464577.8</c:v>
                </c:pt>
              </c:numCache>
            </c:numRef>
          </c:val>
        </c:ser>
        <c:ser>
          <c:idx val="1"/>
          <c:order val="1"/>
          <c:tx>
            <c:strRef>
              <c:f>Sheet1!$O$243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Sheet1!$B$244:$B$253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Sheet1!$O$244:$O$253</c:f>
              <c:numCache>
                <c:formatCode>_(* #,##0_);_(* \(#,##0\);_(* "-"??_);_(@_)</c:formatCode>
                <c:ptCount val="10"/>
                <c:pt idx="0">
                  <c:v>384486.25902999996</c:v>
                </c:pt>
                <c:pt idx="1">
                  <c:v>401152.71992</c:v>
                </c:pt>
                <c:pt idx="2">
                  <c:v>413106.65198999998</c:v>
                </c:pt>
                <c:pt idx="3">
                  <c:v>425665.16051999998</c:v>
                </c:pt>
                <c:pt idx="4">
                  <c:v>437595.14039999997</c:v>
                </c:pt>
                <c:pt idx="5">
                  <c:v>450426.01370999997</c:v>
                </c:pt>
                <c:pt idx="6">
                  <c:v>461024.61924999999</c:v>
                </c:pt>
                <c:pt idx="7">
                  <c:v>472723.59596000001</c:v>
                </c:pt>
                <c:pt idx="8">
                  <c:v>484130.52154000005</c:v>
                </c:pt>
                <c:pt idx="9">
                  <c:v>496340.51998000004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800256"/>
        <c:axId val="567800648"/>
      </c:barChart>
      <c:catAx>
        <c:axId val="56780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0648"/>
        <c:crosses val="autoZero"/>
        <c:auto val="1"/>
        <c:lblAlgn val="ctr"/>
        <c:lblOffset val="100"/>
        <c:noMultiLvlLbl val="0"/>
      </c:catAx>
      <c:valAx>
        <c:axId val="5678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594202898550742E-2"/>
                  <c:y val="5.54977393411018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8.7797619047619041E-2"/>
                  <c:y val="7.79139099780665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Sheet1!$A$4:$A$30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Sheet1!$C$4:$C$30</c:f>
              <c:numCache>
                <c:formatCode>_(* #,##0_);_(* \(#,##0\);_(* "-"??_);_(@_)</c:formatCode>
                <c:ptCount val="27"/>
                <c:pt idx="0">
                  <c:v>279880.53117000003</c:v>
                </c:pt>
                <c:pt idx="1">
                  <c:v>284375.22143999999</c:v>
                </c:pt>
                <c:pt idx="2">
                  <c:v>288387.39171</c:v>
                </c:pt>
                <c:pt idx="3">
                  <c:v>298454.38094</c:v>
                </c:pt>
                <c:pt idx="4">
                  <c:v>304979.67330000002</c:v>
                </c:pt>
                <c:pt idx="5">
                  <c:v>306592.35918999999</c:v>
                </c:pt>
                <c:pt idx="6">
                  <c:v>310856.85512999998</c:v>
                </c:pt>
                <c:pt idx="7">
                  <c:v>307388.61708999996</c:v>
                </c:pt>
                <c:pt idx="8">
                  <c:v>318292.47219999996</c:v>
                </c:pt>
                <c:pt idx="9">
                  <c:v>333992.25755000004</c:v>
                </c:pt>
                <c:pt idx="10">
                  <c:v>325010.91820999997</c:v>
                </c:pt>
                <c:pt idx="11">
                  <c:v>331740.35913</c:v>
                </c:pt>
                <c:pt idx="12">
                  <c:v>340140.81599000003</c:v>
                </c:pt>
                <c:pt idx="13">
                  <c:v>347496.42932</c:v>
                </c:pt>
                <c:pt idx="14">
                  <c:v>351401.96587000001</c:v>
                </c:pt>
                <c:pt idx="15">
                  <c:v>357260.00821</c:v>
                </c:pt>
                <c:pt idx="16" formatCode="_(* #,##0.00_);_(* \(#,##0.00\);_(* &quot;-&quot;??_);_(@_)">
                  <c:v>375500.000145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4.6376811594202899E-2"/>
                  <c:y val="-0.108220591715148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3.0917874396135265E-2"/>
                  <c:y val="-5.54977393411020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Sheet1!$A$4:$A$30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Sheet1!$D$4:$D$30</c:f>
              <c:numCache>
                <c:formatCode>General</c:formatCode>
                <c:ptCount val="27"/>
                <c:pt idx="17" formatCode="_(* #,##0_);_(* \(#,##0\);_(* &quot;-&quot;??_);_(@_)">
                  <c:v>384486.25902999996</c:v>
                </c:pt>
                <c:pt idx="18" formatCode="_(* #,##0_);_(* \(#,##0\);_(* &quot;-&quot;??_);_(@_)">
                  <c:v>401152.71992</c:v>
                </c:pt>
                <c:pt idx="19" formatCode="_(* #,##0_);_(* \(#,##0\);_(* &quot;-&quot;??_);_(@_)">
                  <c:v>413106.65198999998</c:v>
                </c:pt>
                <c:pt idx="20" formatCode="_(* #,##0_);_(* \(#,##0\);_(* &quot;-&quot;??_);_(@_)">
                  <c:v>425665.16051999998</c:v>
                </c:pt>
                <c:pt idx="21" formatCode="_(* #,##0_);_(* \(#,##0\);_(* &quot;-&quot;??_);_(@_)">
                  <c:v>437595.14039999997</c:v>
                </c:pt>
                <c:pt idx="22" formatCode="_(* #,##0_);_(* \(#,##0\);_(* &quot;-&quot;??_);_(@_)">
                  <c:v>450426.01370999997</c:v>
                </c:pt>
                <c:pt idx="23" formatCode="_(* #,##0_);_(* \(#,##0\);_(* &quot;-&quot;??_);_(@_)">
                  <c:v>461024.61924999999</c:v>
                </c:pt>
                <c:pt idx="24" formatCode="_(* #,##0_);_(* \(#,##0\);_(* &quot;-&quot;??_);_(@_)">
                  <c:v>472723.59596000001</c:v>
                </c:pt>
                <c:pt idx="25" formatCode="_(* #,##0_);_(* \(#,##0\);_(* &quot;-&quot;??_);_(@_)">
                  <c:v>484130.52154000005</c:v>
                </c:pt>
                <c:pt idx="26" formatCode="_(* #,##0_);_(* \(#,##0\);_(* &quot;-&quot;??_);_(@_)">
                  <c:v>496340.51998000004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804176"/>
        <c:axId val="567804568"/>
      </c:lineChart>
      <c:catAx>
        <c:axId val="567804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4568"/>
        <c:crosses val="autoZero"/>
        <c:auto val="1"/>
        <c:lblAlgn val="ctr"/>
        <c:lblOffset val="100"/>
        <c:noMultiLvlLbl val="0"/>
      </c:catAx>
      <c:valAx>
        <c:axId val="56780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Coast'!$B$1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57142857142856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Coast'!$B$13:$B$28</c:f>
              <c:numCache>
                <c:formatCode>_(* #,##0_);_(* \(#,##0\);_(* "-"??_);_(@_)</c:formatCode>
                <c:ptCount val="16"/>
                <c:pt idx="0">
                  <c:v>18770.166858114047</c:v>
                </c:pt>
                <c:pt idx="1">
                  <c:v>18578.072208099271</c:v>
                </c:pt>
                <c:pt idx="2">
                  <c:v>19928.724765915242</c:v>
                </c:pt>
                <c:pt idx="3">
                  <c:v>19826.18161143217</c:v>
                </c:pt>
                <c:pt idx="4">
                  <c:v>20100.758612000001</c:v>
                </c:pt>
                <c:pt idx="5">
                  <c:v>20269.849015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Coast'!$C$1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8333333333333332E-2"/>
                  <c:y val="3.6424802390177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Coast'!$C$13:$C$28</c:f>
              <c:numCache>
                <c:formatCode>General</c:formatCode>
                <c:ptCount val="16"/>
                <c:pt idx="6" formatCode="_(* #,##0_);_(* \(#,##0\);_(* &quot;-&quot;??_);_(@_)">
                  <c:v>21144.311995733337</c:v>
                </c:pt>
                <c:pt idx="7" formatCode="_(* #,##0_);_(* \(#,##0\);_(* &quot;-&quot;??_);_(@_)">
                  <c:v>22084.995272466669</c:v>
                </c:pt>
                <c:pt idx="8" formatCode="_(* #,##0_);_(* \(#,##0\);_(* &quot;-&quot;??_);_(@_)">
                  <c:v>22584.872222599999</c:v>
                </c:pt>
                <c:pt idx="9" formatCode="_(* #,##0_);_(* \(#,##0\);_(* &quot;-&quot;??_);_(@_)">
                  <c:v>23089.222210866672</c:v>
                </c:pt>
                <c:pt idx="10" formatCode="_(* #,##0_);_(* \(#,##0\);_(* &quot;-&quot;??_);_(@_)">
                  <c:v>23597.189842666667</c:v>
                </c:pt>
                <c:pt idx="11" formatCode="_(* #,##0_);_(* \(#,##0\);_(* &quot;-&quot;??_);_(@_)">
                  <c:v>24098.610742733334</c:v>
                </c:pt>
                <c:pt idx="12" formatCode="_(* #,##0_);_(* \(#,##0\);_(* &quot;-&quot;??_);_(@_)">
                  <c:v>24597.576933133336</c:v>
                </c:pt>
                <c:pt idx="13" formatCode="_(* #,##0_);_(* \(#,##0\);_(* &quot;-&quot;??_);_(@_)">
                  <c:v>25094.731872999997</c:v>
                </c:pt>
                <c:pt idx="14" formatCode="_(* #,##0_);_(* \(#,##0\);_(* &quot;-&quot;??_);_(@_)">
                  <c:v>25576.835784666666</c:v>
                </c:pt>
                <c:pt idx="15" formatCode="_(* #,##0_);_(* \(#,##0\);_(* &quot;-&quot;??_);_(@_)">
                  <c:v>26041.883053000001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Coast'!$D$1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3214285714285712E-2"/>
                  <c:y val="-3.1398098520625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Coast'!$A$13:$A$28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Coast'!$D$13:$D$28</c:f>
              <c:numCache>
                <c:formatCode>General</c:formatCode>
                <c:ptCount val="16"/>
                <c:pt idx="6" formatCode="_(* #,##0_);_(* \(#,##0\);_(* &quot;-&quot;??_);_(@_)">
                  <c:v>21822.0010506</c:v>
                </c:pt>
                <c:pt idx="7" formatCode="_(* #,##0_);_(* \(#,##0\);_(* &quot;-&quot;??_);_(@_)">
                  <c:v>22848.057954999997</c:v>
                </c:pt>
                <c:pt idx="8" formatCode="_(* #,##0_);_(* \(#,##0\);_(* &quot;-&quot;??_);_(@_)">
                  <c:v>23346.877473200002</c:v>
                </c:pt>
                <c:pt idx="9" formatCode="_(* #,##0_);_(* \(#,##0\);_(* &quot;-&quot;??_);_(@_)">
                  <c:v>23851.210829399999</c:v>
                </c:pt>
                <c:pt idx="10" formatCode="_(* #,##0_);_(* \(#,##0\);_(* &quot;-&quot;??_);_(@_)">
                  <c:v>24359.229872399999</c:v>
                </c:pt>
                <c:pt idx="11" formatCode="_(* #,##0_);_(* \(#,##0\);_(* &quot;-&quot;??_);_(@_)">
                  <c:v>24860.879212200001</c:v>
                </c:pt>
                <c:pt idx="12" formatCode="_(* #,##0_);_(* \(#,##0\);_(* &quot;-&quot;??_);_(@_)">
                  <c:v>25359.7968506</c:v>
                </c:pt>
                <c:pt idx="13" formatCode="_(* #,##0_);_(* \(#,##0\);_(* &quot;-&quot;??_);_(@_)">
                  <c:v>25857.193728599999</c:v>
                </c:pt>
                <c:pt idx="14" formatCode="_(* #,##0_);_(* \(#,##0\);_(* &quot;-&quot;??_);_(@_)">
                  <c:v>26339.951291999998</c:v>
                </c:pt>
                <c:pt idx="15" formatCode="_(* #,##0_);_(* \(#,##0\);_(* &quot;-&quot;??_);_(@_)">
                  <c:v>26805.476201600002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7805352"/>
        <c:axId val="567805744"/>
      </c:lineChart>
      <c:catAx>
        <c:axId val="567805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5744"/>
        <c:crosses val="autoZero"/>
        <c:auto val="1"/>
        <c:lblAlgn val="ctr"/>
        <c:lblOffset val="100"/>
        <c:noMultiLvlLbl val="0"/>
      </c:catAx>
      <c:valAx>
        <c:axId val="567805744"/>
        <c:scaling>
          <c:orientation val="minMax"/>
          <c:max val="2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East'!$B$1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7916666666666694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35714285714285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40476190476246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East'!$A$13:$A$28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East'!$B$13:$B$28</c:f>
              <c:numCache>
                <c:formatCode>_(* #,##0_);_(* \(#,##0\);_(* "-"??_);_(@_)</c:formatCode>
                <c:ptCount val="16"/>
                <c:pt idx="0">
                  <c:v>2379.3415594792996</c:v>
                </c:pt>
                <c:pt idx="1">
                  <c:v>2324.9016427389292</c:v>
                </c:pt>
                <c:pt idx="2">
                  <c:v>2463.9556354713982</c:v>
                </c:pt>
                <c:pt idx="3">
                  <c:v>2493.828673143274</c:v>
                </c:pt>
                <c:pt idx="4">
                  <c:v>2415.8766959999998</c:v>
                </c:pt>
                <c:pt idx="5">
                  <c:v>2565.6630620000001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East'!$C$1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East'!$C$13:$C$28</c:f>
              <c:numCache>
                <c:formatCode>General</c:formatCode>
                <c:ptCount val="16"/>
                <c:pt idx="6" formatCode="_(* #,##0_);_(* \(#,##0\);_(* &quot;-&quot;??_);_(@_)">
                  <c:v>2583.354075506666</c:v>
                </c:pt>
                <c:pt idx="7" formatCode="_(* #,##0_);_(* \(#,##0\);_(* &quot;-&quot;??_);_(@_)">
                  <c:v>2605.4906343799998</c:v>
                </c:pt>
                <c:pt idx="8" formatCode="_(* #,##0_);_(* \(#,##0\);_(* &quot;-&quot;??_);_(@_)">
                  <c:v>2627.2995623666666</c:v>
                </c:pt>
                <c:pt idx="9" formatCode="_(* #,##0_);_(* \(#,##0\);_(* &quot;-&quot;??_);_(@_)">
                  <c:v>2656.7706161666661</c:v>
                </c:pt>
                <c:pt idx="10" formatCode="_(* #,##0_);_(* \(#,##0\);_(* &quot;-&quot;??_);_(@_)">
                  <c:v>2681.4288769266659</c:v>
                </c:pt>
                <c:pt idx="11" formatCode="_(* #,##0_);_(* \(#,##0\);_(* &quot;-&quot;??_);_(@_)">
                  <c:v>2705.9981916066672</c:v>
                </c:pt>
                <c:pt idx="12" formatCode="_(* #,##0_);_(* \(#,##0\);_(* &quot;-&quot;??_);_(@_)">
                  <c:v>2729.3484614666668</c:v>
                </c:pt>
                <c:pt idx="13" formatCode="_(* #,##0_);_(* \(#,##0\);_(* &quot;-&quot;??_);_(@_)">
                  <c:v>2751.9179215933327</c:v>
                </c:pt>
                <c:pt idx="14" formatCode="_(* #,##0_);_(* \(#,##0\);_(* &quot;-&quot;??_);_(@_)">
                  <c:v>2774.4112674999997</c:v>
                </c:pt>
                <c:pt idx="15" formatCode="_(* #,##0_);_(* \(#,##0\);_(* &quot;-&quot;??_);_(@_)">
                  <c:v>2797.0593714066663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East'!$D$1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East'!$A$13:$A$28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East'!$D$13:$D$28</c:f>
              <c:numCache>
                <c:formatCode>General</c:formatCode>
                <c:ptCount val="16"/>
                <c:pt idx="6" formatCode="_(* #,##0_);_(* \(#,##0\);_(* &quot;-&quot;??_);_(@_)">
                  <c:v>2698.0726463599999</c:v>
                </c:pt>
                <c:pt idx="7" formatCode="_(* #,##0_);_(* \(#,##0\);_(* &quot;-&quot;??_);_(@_)">
                  <c:v>2720.1529910599997</c:v>
                </c:pt>
                <c:pt idx="8" formatCode="_(* #,##0_);_(* \(#,##0\);_(* &quot;-&quot;??_);_(@_)">
                  <c:v>2742.0434280199997</c:v>
                </c:pt>
                <c:pt idx="9" formatCode="_(* #,##0_);_(* \(#,##0\);_(* &quot;-&quot;??_);_(@_)">
                  <c:v>2771.52149912</c:v>
                </c:pt>
                <c:pt idx="10" formatCode="_(* #,##0_);_(* \(#,##0\);_(* &quot;-&quot;??_);_(@_)">
                  <c:v>2796.14177922</c:v>
                </c:pt>
                <c:pt idx="11" formatCode="_(* #,##0_);_(* \(#,##0\);_(* &quot;-&quot;??_);_(@_)">
                  <c:v>2820.7105687200001</c:v>
                </c:pt>
                <c:pt idx="12" formatCode="_(* #,##0_);_(* \(#,##0\);_(* &quot;-&quot;??_);_(@_)">
                  <c:v>2844.0457163599999</c:v>
                </c:pt>
                <c:pt idx="13" formatCode="_(* #,##0_);_(* \(#,##0\);_(* &quot;-&quot;??_);_(@_)">
                  <c:v>2866.6124065200001</c:v>
                </c:pt>
                <c:pt idx="14" formatCode="_(* #,##0_);_(* \(#,##0\);_(* &quot;-&quot;??_);_(@_)">
                  <c:v>2889.1029168599998</c:v>
                </c:pt>
                <c:pt idx="15" formatCode="_(* #,##0_);_(* \(#,##0\);_(* &quot;-&quot;??_);_(@_)">
                  <c:v>2911.7617977199998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7806136"/>
        <c:axId val="567806528"/>
      </c:lineChart>
      <c:catAx>
        <c:axId val="567806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6528"/>
        <c:crosses val="autoZero"/>
        <c:auto val="1"/>
        <c:lblAlgn val="ctr"/>
        <c:lblOffset val="100"/>
        <c:noMultiLvlLbl val="0"/>
      </c:catAx>
      <c:valAx>
        <c:axId val="567806528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0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FWest'!$B$1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3452380952381006E-2"/>
                  <c:y val="3.1398098520625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FWest'!$A$13:$A$28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FWest'!$B$13:$B$28</c:f>
              <c:numCache>
                <c:formatCode>_(* #,##0_);_(* \(#,##0\);_(* "-"??_);_(@_)</c:formatCode>
                <c:ptCount val="16"/>
                <c:pt idx="0">
                  <c:v>2278.6711525877972</c:v>
                </c:pt>
                <c:pt idx="1">
                  <c:v>2688.003731065086</c:v>
                </c:pt>
                <c:pt idx="2">
                  <c:v>2811.8406802744494</c:v>
                </c:pt>
                <c:pt idx="3">
                  <c:v>2908.9704307301463</c:v>
                </c:pt>
                <c:pt idx="4">
                  <c:v>3164.1864310000001</c:v>
                </c:pt>
                <c:pt idx="5">
                  <c:v>3655.0144700000001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FWest'!$C$1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FWest'!$C$13:$C$28</c:f>
              <c:numCache>
                <c:formatCode>General</c:formatCode>
                <c:ptCount val="16"/>
                <c:pt idx="6" formatCode="_(* #,##0_);_(* \(#,##0\);_(* &quot;-&quot;??_);_(@_)">
                  <c:v>4147.7351455799999</c:v>
                </c:pt>
                <c:pt idx="7" formatCode="_(* #,##0_);_(* \(#,##0\);_(* &quot;-&quot;??_);_(@_)">
                  <c:v>4441.9583013866668</c:v>
                </c:pt>
                <c:pt idx="8" formatCode="_(* #,##0_);_(* \(#,##0\);_(* &quot;-&quot;??_);_(@_)">
                  <c:v>4718.5000204266671</c:v>
                </c:pt>
                <c:pt idx="9" formatCode="_(* #,##0_);_(* \(#,##0\);_(* &quot;-&quot;??_);_(@_)">
                  <c:v>4996.9925595066661</c:v>
                </c:pt>
                <c:pt idx="10" formatCode="_(* #,##0_);_(* \(#,##0\);_(* &quot;-&quot;??_);_(@_)">
                  <c:v>5275.2055635133329</c:v>
                </c:pt>
                <c:pt idx="11" formatCode="_(* #,##0_);_(* \(#,##0\);_(* &quot;-&quot;??_);_(@_)">
                  <c:v>5546.0816545266671</c:v>
                </c:pt>
                <c:pt idx="12" formatCode="_(* #,##0_);_(* \(#,##0\);_(* &quot;-&quot;??_);_(@_)">
                  <c:v>5817.7482973866663</c:v>
                </c:pt>
                <c:pt idx="13" formatCode="_(* #,##0_);_(* \(#,##0\);_(* &quot;-&quot;??_);_(@_)">
                  <c:v>6093.9697300066655</c:v>
                </c:pt>
                <c:pt idx="14" formatCode="_(* #,##0_);_(* \(#,##0\);_(* &quot;-&quot;??_);_(@_)">
                  <c:v>6364.6106853799993</c:v>
                </c:pt>
                <c:pt idx="15" formatCode="_(* #,##0_);_(* \(#,##0\);_(* &quot;-&quot;??_);_(@_)">
                  <c:v>6627.7998284933356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FWest'!$D$1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FWest'!$A$13:$A$28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FWest'!$D$13:$D$28</c:f>
              <c:numCache>
                <c:formatCode>General</c:formatCode>
                <c:ptCount val="16"/>
                <c:pt idx="6" formatCode="_(* #,##0_);_(* \(#,##0\);_(* &quot;-&quot;??_);_(@_)">
                  <c:v>4222.3175559000001</c:v>
                </c:pt>
                <c:pt idx="7" formatCode="_(* #,##0_);_(* \(#,##0\);_(* &quot;-&quot;??_);_(@_)">
                  <c:v>4512.9889393599997</c:v>
                </c:pt>
                <c:pt idx="8" formatCode="_(* #,##0_);_(* \(#,##0\);_(* &quot;-&quot;??_);_(@_)">
                  <c:v>4789.6840845999996</c:v>
                </c:pt>
                <c:pt idx="9" formatCode="_(* #,##0_);_(* \(#,##0\);_(* &quot;-&quot;??_);_(@_)">
                  <c:v>5068.3123632000006</c:v>
                </c:pt>
                <c:pt idx="10" formatCode="_(* #,##0_);_(* \(#,##0\);_(* &quot;-&quot;??_);_(@_)">
                  <c:v>5346.1582152999999</c:v>
                </c:pt>
                <c:pt idx="11" formatCode="_(* #,##0_);_(* \(#,##0\);_(* &quot;-&quot;??_);_(@_)">
                  <c:v>5616.7077843000006</c:v>
                </c:pt>
                <c:pt idx="12" formatCode="_(* #,##0_);_(* \(#,##0\);_(* &quot;-&quot;??_);_(@_)">
                  <c:v>5888.7714527999997</c:v>
                </c:pt>
                <c:pt idx="13" formatCode="_(* #,##0_);_(* \(#,##0\);_(* &quot;-&quot;??_);_(@_)">
                  <c:v>6164.9897177000003</c:v>
                </c:pt>
                <c:pt idx="14" formatCode="_(* #,##0_);_(* \(#,##0\);_(* &quot;-&quot;??_);_(@_)">
                  <c:v>6435.0246153999997</c:v>
                </c:pt>
                <c:pt idx="15" formatCode="_(* #,##0_);_(* \(#,##0\);_(* &quot;-&quot;??_);_(@_)">
                  <c:v>6697.8462555999995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5386608"/>
        <c:axId val="562796104"/>
      </c:lineChart>
      <c:catAx>
        <c:axId val="56538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96104"/>
        <c:crosses val="autoZero"/>
        <c:auto val="1"/>
        <c:lblAlgn val="ctr"/>
        <c:lblOffset val="100"/>
        <c:noMultiLvlLbl val="0"/>
      </c:catAx>
      <c:valAx>
        <c:axId val="562796104"/>
        <c:scaling>
          <c:orientation val="minMax"/>
          <c:max val="6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North'!$B$1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380952380952378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47619047619047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North'!$B$13:$B$28</c:f>
              <c:numCache>
                <c:formatCode>_(* #,##0_);_(* \(#,##0\);_(* "-"??_);_(@_)</c:formatCode>
                <c:ptCount val="16"/>
                <c:pt idx="0">
                  <c:v>1483.4728248020551</c:v>
                </c:pt>
                <c:pt idx="1">
                  <c:v>1407.7907966468154</c:v>
                </c:pt>
                <c:pt idx="2">
                  <c:v>1451.5363738214501</c:v>
                </c:pt>
                <c:pt idx="3">
                  <c:v>1440.1835102348039</c:v>
                </c:pt>
                <c:pt idx="4">
                  <c:v>1393.5089230000001</c:v>
                </c:pt>
                <c:pt idx="5">
                  <c:v>1521.845309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North'!$C$1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3035714285714395E-2"/>
                  <c:y val="2.637139465107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North'!$A$13:$A$28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North'!$C$13:$C$28</c:f>
              <c:numCache>
                <c:formatCode>General</c:formatCode>
                <c:ptCount val="16"/>
                <c:pt idx="6" formatCode="_(* #,##0_);_(* \(#,##0\);_(* &quot;-&quot;??_);_(@_)">
                  <c:v>1488.90699664</c:v>
                </c:pt>
                <c:pt idx="7" formatCode="_(* #,##0_);_(* \(#,##0\);_(* &quot;-&quot;??_);_(@_)">
                  <c:v>1495.8034841800002</c:v>
                </c:pt>
                <c:pt idx="8" formatCode="_(* #,##0_);_(* \(#,##0\);_(* &quot;-&quot;??_);_(@_)">
                  <c:v>1914.7682494200001</c:v>
                </c:pt>
                <c:pt idx="9" formatCode="_(* #,##0_);_(* \(#,##0\);_(* &quot;-&quot;??_);_(@_)">
                  <c:v>1922.2791825733332</c:v>
                </c:pt>
                <c:pt idx="10" formatCode="_(* #,##0_);_(* \(#,##0\);_(* &quot;-&quot;??_);_(@_)">
                  <c:v>1929.9148317533331</c:v>
                </c:pt>
                <c:pt idx="11" formatCode="_(* #,##0_);_(* \(#,##0\);_(* &quot;-&quot;??_);_(@_)">
                  <c:v>1937.3636351666669</c:v>
                </c:pt>
                <c:pt idx="12" formatCode="_(* #,##0_);_(* \(#,##0\);_(* &quot;-&quot;??_);_(@_)">
                  <c:v>1944.7128830933332</c:v>
                </c:pt>
                <c:pt idx="13" formatCode="_(* #,##0_);_(* \(#,##0\);_(* &quot;-&quot;??_);_(@_)">
                  <c:v>1951.9764782266668</c:v>
                </c:pt>
                <c:pt idx="14" formatCode="_(* #,##0_);_(* \(#,##0\);_(* &quot;-&quot;??_);_(@_)">
                  <c:v>1958.9828878999999</c:v>
                </c:pt>
                <c:pt idx="15" formatCode="_(* #,##0_);_(* \(#,##0\);_(* &quot;-&quot;??_);_(@_)">
                  <c:v>1965.6888721466669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North'!$D$1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7261904761904706E-2"/>
                  <c:y val="-2.6371394651072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North'!$A$13:$A$28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North'!$D$13:$D$28</c:f>
              <c:numCache>
                <c:formatCode>General</c:formatCode>
                <c:ptCount val="16"/>
                <c:pt idx="6" formatCode="_(* #,##0_);_(* \(#,##0\);_(* &quot;-&quot;??_);_(@_)">
                  <c:v>1588.3086746600002</c:v>
                </c:pt>
                <c:pt idx="7" formatCode="_(* #,##0_);_(* \(#,##0\);_(* &quot;-&quot;??_);_(@_)">
                  <c:v>1595.2019795599999</c:v>
                </c:pt>
                <c:pt idx="8" formatCode="_(* #,##0_);_(* \(#,##0\);_(* &quot;-&quot;??_);_(@_)">
                  <c:v>2015.7593491599998</c:v>
                </c:pt>
                <c:pt idx="9" formatCode="_(* #,##0_);_(* \(#,##0\);_(* &quot;-&quot;??_);_(@_)">
                  <c:v>2023.2786363199998</c:v>
                </c:pt>
                <c:pt idx="10" formatCode="_(* #,##0_);_(* \(#,##0\);_(* &quot;-&quot;??_);_(@_)">
                  <c:v>2030.91113092</c:v>
                </c:pt>
                <c:pt idx="11" formatCode="_(* #,##0_);_(* \(#,##0\);_(* &quot;-&quot;??_);_(@_)">
                  <c:v>2038.3548032800002</c:v>
                </c:pt>
                <c:pt idx="12" formatCode="_(* #,##0_);_(* \(#,##0\);_(* &quot;-&quot;??_);_(@_)">
                  <c:v>2045.7025775399998</c:v>
                </c:pt>
                <c:pt idx="13" formatCode="_(* #,##0_);_(* \(#,##0\);_(* &quot;-&quot;??_);_(@_)">
                  <c:v>2052.9612682000002</c:v>
                </c:pt>
                <c:pt idx="14" formatCode="_(* #,##0_);_(* \(#,##0\);_(* &quot;-&quot;??_);_(@_)">
                  <c:v>2059.9579531999998</c:v>
                </c:pt>
                <c:pt idx="15" formatCode="_(* #,##0_);_(* \(#,##0\);_(* &quot;-&quot;??_);_(@_)">
                  <c:v>2066.6568515600002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830960"/>
        <c:axId val="559831352"/>
      </c:lineChart>
      <c:catAx>
        <c:axId val="559830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1352"/>
        <c:crosses val="autoZero"/>
        <c:auto val="1"/>
        <c:lblAlgn val="ctr"/>
        <c:lblOffset val="100"/>
        <c:noMultiLvlLbl val="0"/>
      </c:catAx>
      <c:valAx>
        <c:axId val="559831352"/>
        <c:scaling>
          <c:orientation val="minMax"/>
          <c:max val="2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NCENT'!$B$1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26190476190479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21428571428572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26190476190476E-2"/>
                  <c:y val="3.6424802390177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916666666666668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NCENT'!$A$13:$A$28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NCENT'!$B$13:$B$28</c:f>
              <c:numCache>
                <c:formatCode>_(* #,##0_);_(* \(#,##0\);_(* "-"??_);_(@_)</c:formatCode>
                <c:ptCount val="16"/>
                <c:pt idx="0">
                  <c:v>24420.68966317462</c:v>
                </c:pt>
                <c:pt idx="1">
                  <c:v>23445.612439874218</c:v>
                </c:pt>
                <c:pt idx="2">
                  <c:v>24580.645865655169</c:v>
                </c:pt>
                <c:pt idx="3">
                  <c:v>25282.316484504168</c:v>
                </c:pt>
                <c:pt idx="4">
                  <c:v>24313.210093000002</c:v>
                </c:pt>
                <c:pt idx="5">
                  <c:v>26499.240955000001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NCENT'!$C$1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NCENT'!$C$13:$C$28</c:f>
              <c:numCache>
                <c:formatCode>General</c:formatCode>
                <c:ptCount val="16"/>
                <c:pt idx="6" formatCode="_(* #,##0_);_(* \(#,##0\);_(* &quot;-&quot;??_);_(@_)">
                  <c:v>25764.466786666664</c:v>
                </c:pt>
                <c:pt idx="7" formatCode="_(* #,##0_);_(* \(#,##0\);_(* &quot;-&quot;??_);_(@_)">
                  <c:v>26049.989802866668</c:v>
                </c:pt>
                <c:pt idx="8" formatCode="_(* #,##0_);_(* \(#,##0\);_(* &quot;-&quot;??_);_(@_)">
                  <c:v>26348.545567133333</c:v>
                </c:pt>
                <c:pt idx="9" formatCode="_(* #,##0_);_(* \(#,##0\);_(* &quot;-&quot;??_);_(@_)">
                  <c:v>26661.288870733337</c:v>
                </c:pt>
                <c:pt idx="10" formatCode="_(* #,##0_);_(* \(#,##0\);_(* &quot;-&quot;??_);_(@_)">
                  <c:v>26978.992355933337</c:v>
                </c:pt>
                <c:pt idx="11" formatCode="_(* #,##0_);_(* \(#,##0\);_(* &quot;-&quot;??_);_(@_)">
                  <c:v>27291.100430533334</c:v>
                </c:pt>
                <c:pt idx="12" formatCode="_(* #,##0_);_(* \(#,##0\);_(* &quot;-&quot;??_);_(@_)">
                  <c:v>27603.299682200002</c:v>
                </c:pt>
                <c:pt idx="13" formatCode="_(* #,##0_);_(* \(#,##0\);_(* &quot;-&quot;??_);_(@_)">
                  <c:v>27917.160728999999</c:v>
                </c:pt>
                <c:pt idx="14" formatCode="_(* #,##0_);_(* \(#,##0\);_(* &quot;-&quot;??_);_(@_)">
                  <c:v>28222.498659800003</c:v>
                </c:pt>
                <c:pt idx="15" formatCode="_(* #,##0_);_(* \(#,##0\);_(* &quot;-&quot;??_);_(@_)">
                  <c:v>28516.771481133335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NCENT'!$D$1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NCENT'!$A$13:$A$28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NCENT'!$D$13:$D$28</c:f>
              <c:numCache>
                <c:formatCode>General</c:formatCode>
                <c:ptCount val="16"/>
                <c:pt idx="6" formatCode="_(* #,##0_);_(* \(#,##0\);_(* &quot;-&quot;??_);_(@_)">
                  <c:v>26983.485203799999</c:v>
                </c:pt>
                <c:pt idx="7" formatCode="_(* #,##0_);_(* \(#,##0\);_(* &quot;-&quot;??_);_(@_)">
                  <c:v>27269.230830799999</c:v>
                </c:pt>
                <c:pt idx="8" formatCode="_(* #,##0_);_(* \(#,##0\);_(* &quot;-&quot;??_);_(@_)">
                  <c:v>27568.039580800003</c:v>
                </c:pt>
                <c:pt idx="9" formatCode="_(* #,##0_);_(* \(#,##0\);_(* &quot;-&quot;??_);_(@_)">
                  <c:v>27880.984351400002</c:v>
                </c:pt>
                <c:pt idx="10" formatCode="_(* #,##0_);_(* \(#,##0\);_(* &quot;-&quot;??_);_(@_)">
                  <c:v>28198.633211799999</c:v>
                </c:pt>
                <c:pt idx="11" formatCode="_(* #,##0_);_(* \(#,##0\);_(* &quot;-&quot;??_);_(@_)">
                  <c:v>28510.672916800002</c:v>
                </c:pt>
                <c:pt idx="12" formatCode="_(* #,##0_);_(* \(#,##0\);_(* &quot;-&quot;??_);_(@_)">
                  <c:v>28822.935298800003</c:v>
                </c:pt>
                <c:pt idx="13" formatCode="_(* #,##0_);_(* \(#,##0\);_(* &quot;-&quot;??_);_(@_)">
                  <c:v>29136.748962799997</c:v>
                </c:pt>
                <c:pt idx="14" formatCode="_(* #,##0_);_(* \(#,##0\);_(* &quot;-&quot;??_);_(@_)">
                  <c:v>29441.8726178</c:v>
                </c:pt>
                <c:pt idx="15" formatCode="_(* #,##0_);_(* \(#,##0\);_(* &quot;-&quot;??_);_(@_)">
                  <c:v>29736.007608799999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832136"/>
        <c:axId val="559832528"/>
      </c:lineChart>
      <c:catAx>
        <c:axId val="559832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2528"/>
        <c:crosses val="autoZero"/>
        <c:auto val="1"/>
        <c:lblAlgn val="ctr"/>
        <c:lblOffset val="100"/>
        <c:noMultiLvlLbl val="0"/>
      </c:catAx>
      <c:valAx>
        <c:axId val="559832528"/>
        <c:scaling>
          <c:orientation val="minMax"/>
          <c:max val="3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South'!$B$1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South'!$B$13:$B$28</c:f>
              <c:numCache>
                <c:formatCode>_(* #,##0_);_(* \(#,##0\);_(* "-"??_);_(@_)</c:formatCode>
                <c:ptCount val="16"/>
                <c:pt idx="0">
                  <c:v>5206.7332530031899</c:v>
                </c:pt>
                <c:pt idx="1">
                  <c:v>5352.2159167515374</c:v>
                </c:pt>
                <c:pt idx="2">
                  <c:v>5455.4527608027129</c:v>
                </c:pt>
                <c:pt idx="3">
                  <c:v>5786.8258632185607</c:v>
                </c:pt>
                <c:pt idx="4">
                  <c:v>5845.2836660000003</c:v>
                </c:pt>
                <c:pt idx="5">
                  <c:v>5791.2530749999996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South'!$C$1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South'!$C$13:$C$28</c:f>
              <c:numCache>
                <c:formatCode>General</c:formatCode>
                <c:ptCount val="16"/>
                <c:pt idx="6" formatCode="_(* #,##0_);_(* \(#,##0\);_(* &quot;-&quot;??_);_(@_)">
                  <c:v>6090.1971289999992</c:v>
                </c:pt>
                <c:pt idx="7" formatCode="_(* #,##0_);_(* \(#,##0\);_(* &quot;-&quot;??_);_(@_)">
                  <c:v>6260.1375759466691</c:v>
                </c:pt>
                <c:pt idx="8" formatCode="_(* #,##0_);_(* \(#,##0\);_(* &quot;-&quot;??_);_(@_)">
                  <c:v>6437.6276005533327</c:v>
                </c:pt>
                <c:pt idx="9" formatCode="_(* #,##0_);_(* \(#,##0\);_(* &quot;-&quot;??_);_(@_)">
                  <c:v>6624.6645272599999</c:v>
                </c:pt>
                <c:pt idx="10" formatCode="_(* #,##0_);_(* \(#,##0\);_(* &quot;-&quot;??_);_(@_)">
                  <c:v>6820.6348484466671</c:v>
                </c:pt>
                <c:pt idx="11" formatCode="_(* #,##0_);_(* \(#,##0\);_(* &quot;-&quot;??_);_(@_)">
                  <c:v>7013.760024653332</c:v>
                </c:pt>
                <c:pt idx="12" formatCode="_(* #,##0_);_(* \(#,##0\);_(* &quot;-&quot;??_);_(@_)">
                  <c:v>7207.9880278999999</c:v>
                </c:pt>
                <c:pt idx="13" formatCode="_(* #,##0_);_(* \(#,##0\);_(* &quot;-&quot;??_);_(@_)">
                  <c:v>7403.8735575266664</c:v>
                </c:pt>
                <c:pt idx="14" formatCode="_(* #,##0_);_(* \(#,##0\);_(* &quot;-&quot;??_);_(@_)">
                  <c:v>7592.8570515799993</c:v>
                </c:pt>
                <c:pt idx="15" formatCode="_(* #,##0_);_(* \(#,##0\);_(* &quot;-&quot;??_);_(@_)">
                  <c:v>7773.0995942133322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South'!$D$1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South'!$A$13:$A$28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South'!$D$13:$D$28</c:f>
              <c:numCache>
                <c:formatCode>General</c:formatCode>
                <c:ptCount val="16"/>
                <c:pt idx="6" formatCode="_(* #,##0_);_(* \(#,##0\);_(* &quot;-&quot;??_);_(@_)">
                  <c:v>6231.8402143399999</c:v>
                </c:pt>
                <c:pt idx="7" formatCode="_(* #,##0_);_(* \(#,##0\);_(* &quot;-&quot;??_);_(@_)">
                  <c:v>6401.4544481399998</c:v>
                </c:pt>
                <c:pt idx="8" formatCode="_(* #,##0_);_(* \(#,##0\);_(* &quot;-&quot;??_);_(@_)">
                  <c:v>6579.0596002399998</c:v>
                </c:pt>
                <c:pt idx="9" formatCode="_(* #,##0_);_(* \(#,##0\);_(* &quot;-&quot;??_);_(@_)">
                  <c:v>6766.1467358400005</c:v>
                </c:pt>
                <c:pt idx="10" formatCode="_(* #,##0_);_(* \(#,##0\);_(* &quot;-&quot;??_);_(@_)">
                  <c:v>6962.1481967799991</c:v>
                </c:pt>
                <c:pt idx="11" formatCode="_(* #,##0_);_(* \(#,##0\);_(* &quot;-&quot;??_);_(@_)">
                  <c:v>7155.2499625800001</c:v>
                </c:pt>
                <c:pt idx="12" formatCode="_(* #,##0_);_(* \(#,##0\);_(* &quot;-&quot;??_);_(@_)">
                  <c:v>7349.4978210400004</c:v>
                </c:pt>
                <c:pt idx="13" formatCode="_(* #,##0_);_(* \(#,##0\);_(* &quot;-&quot;??_);_(@_)">
                  <c:v>7545.3814644400009</c:v>
                </c:pt>
                <c:pt idx="14" formatCode="_(* #,##0_);_(* \(#,##0\);_(* &quot;-&quot;??_);_(@_)">
                  <c:v>7734.3126561400004</c:v>
                </c:pt>
                <c:pt idx="15" formatCode="_(* #,##0_);_(* \(#,##0\);_(* &quot;-&quot;??_);_(@_)">
                  <c:v>7914.5092190399992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833312"/>
        <c:axId val="559833704"/>
      </c:lineChart>
      <c:catAx>
        <c:axId val="559833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3704"/>
        <c:crosses val="autoZero"/>
        <c:auto val="1"/>
        <c:lblAlgn val="ctr"/>
        <c:lblOffset val="100"/>
        <c:noMultiLvlLbl val="0"/>
      </c:catAx>
      <c:valAx>
        <c:axId val="559833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SCENT'!$B$1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57142857142856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285714285714287E-2"/>
                  <c:y val="3.3911450455401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380952380952435E-2"/>
                  <c:y val="3.3911450455401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SCENT'!$A$13:$A$28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SCENT'!$B$13:$B$28</c:f>
              <c:numCache>
                <c:formatCode>_(* #,##0_);_(* \(#,##0\);_(* "-"??_);_(@_)</c:formatCode>
                <c:ptCount val="16"/>
                <c:pt idx="0">
                  <c:v>11432.810233063547</c:v>
                </c:pt>
                <c:pt idx="1">
                  <c:v>11452.22573075396</c:v>
                </c:pt>
                <c:pt idx="2">
                  <c:v>12032.553182490556</c:v>
                </c:pt>
                <c:pt idx="3">
                  <c:v>12344.841642183599</c:v>
                </c:pt>
                <c:pt idx="4">
                  <c:v>11970.204105999999</c:v>
                </c:pt>
                <c:pt idx="5">
                  <c:v>12886.897121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SCENT'!$C$1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SCENT'!$C$13:$C$28</c:f>
              <c:numCache>
                <c:formatCode>General</c:formatCode>
                <c:ptCount val="16"/>
                <c:pt idx="6" formatCode="_(* #,##0_);_(* \(#,##0\);_(* &quot;-&quot;??_);_(@_)">
                  <c:v>12676.852871133335</c:v>
                </c:pt>
                <c:pt idx="7" formatCode="_(* #,##0_);_(* \(#,##0\);_(* &quot;-&quot;??_);_(@_)">
                  <c:v>12899.512483533334</c:v>
                </c:pt>
                <c:pt idx="8" formatCode="_(* #,##0_);_(* \(#,##0\);_(* &quot;-&quot;??_);_(@_)">
                  <c:v>13134.936212666666</c:v>
                </c:pt>
                <c:pt idx="9" formatCode="_(* #,##0_);_(* \(#,##0\);_(* &quot;-&quot;??_);_(@_)">
                  <c:v>13384.5572968</c:v>
                </c:pt>
                <c:pt idx="10" formatCode="_(* #,##0_);_(* \(#,##0\);_(* &quot;-&quot;??_);_(@_)">
                  <c:v>13636.990601333331</c:v>
                </c:pt>
                <c:pt idx="11" formatCode="_(* #,##0_);_(* \(#,##0\);_(* &quot;-&quot;??_);_(@_)">
                  <c:v>13882.845769666666</c:v>
                </c:pt>
                <c:pt idx="12" formatCode="_(* #,##0_);_(* \(#,##0\);_(* &quot;-&quot;??_);_(@_)">
                  <c:v>14125.217449733334</c:v>
                </c:pt>
                <c:pt idx="13" formatCode="_(* #,##0_);_(* \(#,##0\);_(* &quot;-&quot;??_);_(@_)">
                  <c:v>14366.898943199998</c:v>
                </c:pt>
                <c:pt idx="14" formatCode="_(* #,##0_);_(* \(#,##0\);_(* &quot;-&quot;??_);_(@_)">
                  <c:v>14602.277532533331</c:v>
                </c:pt>
                <c:pt idx="15" formatCode="_(* #,##0_);_(* \(#,##0\);_(* &quot;-&quot;??_);_(@_)">
                  <c:v>14829.608031733334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SCENT'!$D$1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SCENT'!$A$13:$A$28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SCENT'!$D$13:$D$28</c:f>
              <c:numCache>
                <c:formatCode>General</c:formatCode>
                <c:ptCount val="16"/>
                <c:pt idx="6" formatCode="_(* #,##0_);_(* \(#,##0\);_(* &quot;-&quot;??_);_(@_)">
                  <c:v>13333.8074738</c:v>
                </c:pt>
                <c:pt idx="7" formatCode="_(* #,##0_);_(* \(#,##0\);_(* &quot;-&quot;??_);_(@_)">
                  <c:v>13557.461288800001</c:v>
                </c:pt>
                <c:pt idx="8" formatCode="_(* #,##0_);_(* \(#,##0\);_(* &quot;-&quot;??_);_(@_)">
                  <c:v>13793.890511400001</c:v>
                </c:pt>
                <c:pt idx="9" formatCode="_(* #,##0_);_(* \(#,##0\);_(* &quot;-&quot;??_);_(@_)">
                  <c:v>14044.1645346</c:v>
                </c:pt>
                <c:pt idx="10" formatCode="_(* #,##0_);_(* \(#,##0\);_(* &quot;-&quot;??_);_(@_)">
                  <c:v>14296.267667</c:v>
                </c:pt>
                <c:pt idx="11" formatCode="_(* #,##0_);_(* \(#,##0\);_(* &quot;-&quot;??_);_(@_)">
                  <c:v>14541.727653800001</c:v>
                </c:pt>
                <c:pt idx="12" formatCode="_(* #,##0_);_(* \(#,##0\);_(* &quot;-&quot;??_);_(@_)">
                  <c:v>14784.0861886</c:v>
                </c:pt>
                <c:pt idx="13" formatCode="_(* #,##0_);_(* \(#,##0\);_(* &quot;-&quot;??_);_(@_)">
                  <c:v>15025.555547600001</c:v>
                </c:pt>
                <c:pt idx="14" formatCode="_(* #,##0_);_(* \(#,##0\);_(* &quot;-&quot;??_);_(@_)">
                  <c:v>15260.3104644</c:v>
                </c:pt>
                <c:pt idx="15" formatCode="_(* #,##0_);_(* \(#,##0\);_(* &quot;-&quot;??_);_(@_)">
                  <c:v>15487.266636799999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834488"/>
        <c:axId val="559834880"/>
      </c:lineChart>
      <c:catAx>
        <c:axId val="559834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4880"/>
        <c:crosses val="autoZero"/>
        <c:auto val="1"/>
        <c:lblAlgn val="ctr"/>
        <c:lblOffset val="100"/>
        <c:noMultiLvlLbl val="0"/>
      </c:catAx>
      <c:valAx>
        <c:axId val="559834880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5- West'!$B$1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3452380952381006E-2"/>
                  <c:y val="3.139809852062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'Slide 5- 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West'!$B$13:$B$28</c:f>
              <c:numCache>
                <c:formatCode>_(* #,##0_);_(* \(#,##0\);_(* "-"??_);_(@_)</c:formatCode>
                <c:ptCount val="16"/>
                <c:pt idx="0">
                  <c:v>1862.3039479706383</c:v>
                </c:pt>
                <c:pt idx="1">
                  <c:v>1852.9275976473862</c:v>
                </c:pt>
                <c:pt idx="2">
                  <c:v>1883.8890167316172</c:v>
                </c:pt>
                <c:pt idx="3">
                  <c:v>1899.0862297704089</c:v>
                </c:pt>
                <c:pt idx="4">
                  <c:v>1901.9405770000001</c:v>
                </c:pt>
                <c:pt idx="5">
                  <c:v>2083.5790969999998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5- West'!$C$1</c:f>
              <c:strCache>
                <c:ptCount val="1"/>
                <c:pt idx="0">
                  <c:v>P50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West'!$C$13:$C$28</c:f>
              <c:numCache>
                <c:formatCode>General</c:formatCode>
                <c:ptCount val="16"/>
                <c:pt idx="6" formatCode="_(* #,##0_);_(* \(#,##0\);_(* &quot;-&quot;??_);_(@_)">
                  <c:v>2066.8674129599999</c:v>
                </c:pt>
                <c:pt idx="7" formatCode="_(* #,##0_);_(* \(#,##0\);_(* &quot;-&quot;??_);_(@_)">
                  <c:v>2121.8146027800003</c:v>
                </c:pt>
                <c:pt idx="8" formatCode="_(* #,##0_);_(* \(#,##0\);_(* &quot;-&quot;??_);_(@_)">
                  <c:v>2179.8120343666669</c:v>
                </c:pt>
                <c:pt idx="9" formatCode="_(* #,##0_);_(* \(#,##0\);_(* &quot;-&quot;??_);_(@_)">
                  <c:v>2242.1295185733334</c:v>
                </c:pt>
                <c:pt idx="10" formatCode="_(* #,##0_);_(* \(#,##0\);_(* &quot;-&quot;??_);_(@_)">
                  <c:v>2306.0727717866671</c:v>
                </c:pt>
                <c:pt idx="11" formatCode="_(* #,##0_);_(* \(#,##0\);_(* &quot;-&quot;??_);_(@_)">
                  <c:v>2367.8111050000002</c:v>
                </c:pt>
                <c:pt idx="12" formatCode="_(* #,##0_);_(* \(#,##0\);_(* &quot;-&quot;??_);_(@_)">
                  <c:v>2428.8506929399996</c:v>
                </c:pt>
                <c:pt idx="13" formatCode="_(* #,##0_);_(* \(#,##0\);_(* &quot;-&quot;??_);_(@_)">
                  <c:v>2488.6509571466663</c:v>
                </c:pt>
                <c:pt idx="14" formatCode="_(* #,##0_);_(* \(#,##0\);_(* &quot;-&quot;??_);_(@_)">
                  <c:v>2545.8661756199999</c:v>
                </c:pt>
                <c:pt idx="15" formatCode="_(* #,##0_);_(* \(#,##0\);_(* &quot;-&quot;??_);_(@_)">
                  <c:v>2601.1886259666667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'Slide 5- West'!$D$1</c:f>
              <c:strCache>
                <c:ptCount val="1"/>
                <c:pt idx="0">
                  <c:v>P90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'Slide 5- West'!$A$13:$A$28</c:f>
              <c:numCache>
                <c:formatCode>General</c:formatCode>
                <c:ptCount val="1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</c:numCache>
            </c:numRef>
          </c:cat>
          <c:val>
            <c:numRef>
              <c:f>'Slide 5- West'!$D$13:$D$28</c:f>
              <c:numCache>
                <c:formatCode>General</c:formatCode>
                <c:ptCount val="16"/>
                <c:pt idx="6" formatCode="_(* #,##0_);_(* \(#,##0\);_(* &quot;-&quot;??_);_(@_)">
                  <c:v>2179.3584511399999</c:v>
                </c:pt>
                <c:pt idx="7" formatCode="_(* #,##0_);_(* \(#,##0\);_(* &quot;-&quot;??_);_(@_)">
                  <c:v>2234.35382648</c:v>
                </c:pt>
                <c:pt idx="8" formatCode="_(* #,##0_);_(* \(#,##0\);_(* &quot;-&quot;??_);_(@_)">
                  <c:v>2292.4703709800001</c:v>
                </c:pt>
                <c:pt idx="9" formatCode="_(* #,##0_);_(* \(#,##0\);_(* &quot;-&quot;??_);_(@_)">
                  <c:v>2354.8958720800001</c:v>
                </c:pt>
                <c:pt idx="10" formatCode="_(* #,##0_);_(* \(#,##0\);_(* &quot;-&quot;??_);_(@_)">
                  <c:v>2418.8083003799998</c:v>
                </c:pt>
                <c:pt idx="11" formatCode="_(* #,##0_);_(* \(#,##0\);_(* &quot;-&quot;??_);_(@_)">
                  <c:v>2480.4985477800001</c:v>
                </c:pt>
                <c:pt idx="12" formatCode="_(* #,##0_);_(* \(#,##0\);_(* &quot;-&quot;??_);_(@_)">
                  <c:v>2541.5268443800001</c:v>
                </c:pt>
                <c:pt idx="13" formatCode="_(* #,##0_);_(* \(#,##0\);_(* &quot;-&quot;??_);_(@_)">
                  <c:v>2601.2683448799999</c:v>
                </c:pt>
                <c:pt idx="14" formatCode="_(* #,##0_);_(* \(#,##0\);_(* &quot;-&quot;??_);_(@_)">
                  <c:v>2658.4092808400001</c:v>
                </c:pt>
                <c:pt idx="15" formatCode="_(* #,##0_);_(* \(#,##0\);_(* &quot;-&quot;??_);_(@_)">
                  <c:v>2713.69421134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835664"/>
        <c:axId val="559836056"/>
      </c:lineChart>
      <c:catAx>
        <c:axId val="559835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6056"/>
        <c:crosses val="autoZero"/>
        <c:auto val="1"/>
        <c:lblAlgn val="ctr"/>
        <c:lblOffset val="100"/>
        <c:noMultiLvlLbl val="0"/>
      </c:catAx>
      <c:valAx>
        <c:axId val="559836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83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coincident_peaks!$N$1</c:f>
              <c:strCache>
                <c:ptCount val="1"/>
                <c:pt idx="0">
                  <c:v>2007 Coincident Factors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668081093825023E-4"/>
                  <c:y val="0.260157726657887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1904761904761904E-2"/>
                      <c:h val="0.25119700267841949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1985172015191728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586426642100058E-8"/>
                  <c:y val="0.401160060344194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44482569112725417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9905127891022643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5381094408425231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0659133471455546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46241915467068856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1664474245366075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8450524469262198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7.3668081093834477E-4"/>
                  <c:y val="5.9217480494119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9580386610089574E-3"/>
                      <c:h val="0.521390404271138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coincident_peaks!$N$2:$N$11</c:f>
              <c:numCache>
                <c:formatCode>_(* #,##0_);_(* \(#,##0\);_(* "-"??_);_(@_)</c:formatCode>
                <c:ptCount val="10"/>
                <c:pt idx="0">
                  <c:v>74853.207289915168</c:v>
                </c:pt>
                <c:pt idx="1">
                  <c:v>76845.465619125942</c:v>
                </c:pt>
                <c:pt idx="2">
                  <c:v>78823.741590970094</c:v>
                </c:pt>
                <c:pt idx="3">
                  <c:v>80454.597861461632</c:v>
                </c:pt>
                <c:pt idx="4">
                  <c:v>82101.371831400844</c:v>
                </c:pt>
                <c:pt idx="5">
                  <c:v>83716.459980551765</c:v>
                </c:pt>
                <c:pt idx="6">
                  <c:v>85327.062754599421</c:v>
                </c:pt>
                <c:pt idx="7">
                  <c:v>86940.308258949372</c:v>
                </c:pt>
                <c:pt idx="8">
                  <c:v>88507.643936225577</c:v>
                </c:pt>
                <c:pt idx="9">
                  <c:v>90020.699406557789</c:v>
                </c:pt>
              </c:numCache>
            </c:numRef>
          </c:val>
        </c:ser>
        <c:ser>
          <c:idx val="1"/>
          <c:order val="1"/>
          <c:tx>
            <c:strRef>
              <c:f>coincident_peaks!$O$1</c:f>
              <c:strCache>
                <c:ptCount val="1"/>
                <c:pt idx="0">
                  <c:v>Average Coincident Factors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308057989125079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324846770391324E-2"/>
                      <c:h val="0.3033395889506985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69381487E-8"/>
                  <c:y val="0.364793836865252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5937172534485862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6188507727963487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3675155793187156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7643111149723937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9653792697545012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4375753634514694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5183166954052958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3926490986664781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432258931453372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coincident_peaks!$O$2:$O$11</c:f>
              <c:numCache>
                <c:formatCode>_(* #,##0_);_(* \(#,##0\);_(* "-"??_);_(@_)</c:formatCode>
                <c:ptCount val="10"/>
                <c:pt idx="0">
                  <c:v>74262.441939980854</c:v>
                </c:pt>
                <c:pt idx="1">
                  <c:v>76238.231151983375</c:v>
                </c:pt>
                <c:pt idx="2">
                  <c:v>78220.354722862874</c:v>
                </c:pt>
                <c:pt idx="3">
                  <c:v>79852.043984084929</c:v>
                </c:pt>
                <c:pt idx="4">
                  <c:v>81499.729295304598</c:v>
                </c:pt>
                <c:pt idx="5">
                  <c:v>83115.814472039448</c:v>
                </c:pt>
                <c:pt idx="6">
                  <c:v>84727.054639250113</c:v>
                </c:pt>
                <c:pt idx="7">
                  <c:v>86340.867648026178</c:v>
                </c:pt>
                <c:pt idx="8">
                  <c:v>87908.319923474468</c:v>
                </c:pt>
                <c:pt idx="9">
                  <c:v>89421.821784363216</c:v>
                </c:pt>
              </c:numCache>
            </c:numRef>
          </c:val>
        </c:ser>
        <c:ser>
          <c:idx val="2"/>
          <c:order val="2"/>
          <c:tx>
            <c:strRef>
              <c:f>coincident_peaks!$P$1</c:f>
              <c:strCache>
                <c:ptCount val="1"/>
                <c:pt idx="0">
                  <c:v>Minimum Coincident Factors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01272613200578E-7"/>
                  <c:y val="0.255937237794081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378123526638377E-2"/>
                      <c:h val="0.246456767562757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96662917E-8"/>
                  <c:y val="0.37803999316843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7193848501874033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1108396119305453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2113736893215988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6188507727963487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26889105569291033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4680496567097691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3423820599709519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42220552371426712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419692171779490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coincident_peaks!$A$2:$A$11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coincident_peaks!$P$2:$P$11</c:f>
              <c:numCache>
                <c:formatCode>_(* #,##0_);_(* \(#,##0\);_(* "-"??_);_(@_)</c:formatCode>
                <c:ptCount val="10"/>
                <c:pt idx="0">
                  <c:v>72899.776783736277</c:v>
                </c:pt>
                <c:pt idx="1">
                  <c:v>74877.230273750305</c:v>
                </c:pt>
                <c:pt idx="2">
                  <c:v>76853.018717714178</c:v>
                </c:pt>
                <c:pt idx="3">
                  <c:v>78485.153263167696</c:v>
                </c:pt>
                <c:pt idx="4">
                  <c:v>80133.435716463093</c:v>
                </c:pt>
                <c:pt idx="5">
                  <c:v>81750.091505474615</c:v>
                </c:pt>
                <c:pt idx="6">
                  <c:v>83361.347903324015</c:v>
                </c:pt>
                <c:pt idx="7">
                  <c:v>84975.358221973613</c:v>
                </c:pt>
                <c:pt idx="8">
                  <c:v>86543.340291963279</c:v>
                </c:pt>
                <c:pt idx="9">
                  <c:v>88057.295421331917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37376"/>
        <c:axId val="559537768"/>
      </c:barChart>
      <c:catAx>
        <c:axId val="559537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>
                    <a:solidFill>
                      <a:srgbClr val="7C7C7C"/>
                    </a:solidFill>
                  </a:rPr>
                  <a:t>Year</a:t>
                </a:r>
                <a:endParaRPr lang="en-US" b="0" dirty="0">
                  <a:solidFill>
                    <a:srgbClr val="7C7C7C"/>
                  </a:solidFill>
                </a:endParaRPr>
              </a:p>
            </c:rich>
          </c:tx>
          <c:layout>
            <c:manualLayout>
              <c:xMode val="edge"/>
              <c:yMode val="edge"/>
              <c:x val="0.52213302390419014"/>
              <c:y val="0.878934021899139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37768"/>
        <c:crosses val="autoZero"/>
        <c:auto val="1"/>
        <c:lblAlgn val="ctr"/>
        <c:lblOffset val="100"/>
        <c:noMultiLvlLbl val="0"/>
      </c:catAx>
      <c:valAx>
        <c:axId val="559537768"/>
        <c:scaling>
          <c:orientation val="minMax"/>
          <c:max val="91000"/>
          <c:min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'Slide 42'!$B$1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634959692538434E-2"/>
                  <c:y val="8.59776137524285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7.9365040307461568E-2"/>
                  <c:y val="0.129629589316314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'Slide 42'!$A$2:$A$28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'Slide 42'!$B$2:$B$28</c:f>
              <c:numCache>
                <c:formatCode>_(* #,##0_);_(* \(#,##0\);_(* "-"??_);_(@_)</c:formatCode>
                <c:ptCount val="27"/>
                <c:pt idx="0">
                  <c:v>56068.016223371676</c:v>
                </c:pt>
                <c:pt idx="1">
                  <c:v>60029.662608745355</c:v>
                </c:pt>
                <c:pt idx="2">
                  <c:v>58483.70064358868</c:v>
                </c:pt>
                <c:pt idx="3">
                  <c:v>60212.679571000073</c:v>
                </c:pt>
                <c:pt idx="4">
                  <c:v>62202.802803154475</c:v>
                </c:pt>
                <c:pt idx="5">
                  <c:v>62114.750757278787</c:v>
                </c:pt>
                <c:pt idx="6">
                  <c:v>62102.963653999992</c:v>
                </c:pt>
                <c:pt idx="7">
                  <c:v>63407.189923000013</c:v>
                </c:pt>
                <c:pt idx="8">
                  <c:v>65713.448460999993</c:v>
                </c:pt>
                <c:pt idx="9">
                  <c:v>68317.669843999975</c:v>
                </c:pt>
                <c:pt idx="10">
                  <c:v>66557.781811999957</c:v>
                </c:pt>
                <c:pt idx="11">
                  <c:v>67252.994892000002</c:v>
                </c:pt>
                <c:pt idx="12">
                  <c:v>66464.064264999994</c:v>
                </c:pt>
                <c:pt idx="13">
                  <c:v>69620.407613938587</c:v>
                </c:pt>
                <c:pt idx="14">
                  <c:v>71092.609220939412</c:v>
                </c:pt>
                <c:pt idx="15">
                  <c:v>69496.239761999997</c:v>
                </c:pt>
                <c:pt idx="16">
                  <c:v>73308.153447000004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'Slide 42'!$C$1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3.3333333333333333E-2"/>
                  <c:y val="-0.129629629629629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2.0634959692538434E-2"/>
                  <c:y val="0.13888881742437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'Slide 42'!$A$2:$A$28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  <c:pt idx="24">
                  <c:v>2026</c:v>
                </c:pt>
                <c:pt idx="25">
                  <c:v>2027</c:v>
                </c:pt>
                <c:pt idx="26">
                  <c:v>2028</c:v>
                </c:pt>
              </c:numCache>
            </c:numRef>
          </c:cat>
          <c:val>
            <c:numRef>
              <c:f>'Slide 42'!$C$2:$C$28</c:f>
              <c:numCache>
                <c:formatCode>General</c:formatCode>
                <c:ptCount val="27"/>
                <c:pt idx="17" formatCode="_(* #,##0_);_(* \(#,##0\);_(* &quot;-&quot;??_);_(@_)">
                  <c:v>74853.207289915168</c:v>
                </c:pt>
                <c:pt idx="18" formatCode="_(* #,##0_);_(* \(#,##0\);_(* &quot;-&quot;??_);_(@_)">
                  <c:v>76845.465619125942</c:v>
                </c:pt>
                <c:pt idx="19" formatCode="_(* #,##0_);_(* \(#,##0\);_(* &quot;-&quot;??_);_(@_)">
                  <c:v>78823.741590970094</c:v>
                </c:pt>
                <c:pt idx="20" formatCode="_(* #,##0_);_(* \(#,##0\);_(* &quot;-&quot;??_);_(@_)">
                  <c:v>80454.597861461632</c:v>
                </c:pt>
                <c:pt idx="21" formatCode="_(* #,##0_);_(* \(#,##0\);_(* &quot;-&quot;??_);_(@_)">
                  <c:v>82101.371831400844</c:v>
                </c:pt>
                <c:pt idx="22" formatCode="_(* #,##0_);_(* \(#,##0\);_(* &quot;-&quot;??_);_(@_)">
                  <c:v>83716.459980551765</c:v>
                </c:pt>
                <c:pt idx="23" formatCode="_(* #,##0_);_(* \(#,##0\);_(* &quot;-&quot;??_);_(@_)">
                  <c:v>85327.062754599421</c:v>
                </c:pt>
                <c:pt idx="24" formatCode="_(* #,##0_);_(* \(#,##0\);_(* &quot;-&quot;??_);_(@_)">
                  <c:v>86940.308258949372</c:v>
                </c:pt>
                <c:pt idx="25" formatCode="_(* #,##0_);_(* \(#,##0\);_(* &quot;-&quot;??_);_(@_)">
                  <c:v>88507.643936225577</c:v>
                </c:pt>
                <c:pt idx="26" formatCode="_(* #,##0_);_(* \(#,##0\);_(* &quot;-&quot;??_);_(@_)">
                  <c:v>90020.699406557789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538552"/>
        <c:axId val="559538944"/>
      </c:lineChart>
      <c:catAx>
        <c:axId val="559538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38944"/>
        <c:crosses val="autoZero"/>
        <c:auto val="1"/>
        <c:lblAlgn val="ctr"/>
        <c:lblOffset val="100"/>
        <c:noMultiLvlLbl val="0"/>
      </c:catAx>
      <c:valAx>
        <c:axId val="559538944"/>
        <c:scaling>
          <c:orientation val="minMax"/>
          <c:max val="91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3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351190476190476E-2"/>
                      <c:h val="0.286484519236344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42100058E-8"/>
                  <c:y val="0.40396254670233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9455865243172739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0476190476190439E-3"/>
                      <c:h val="0.3141313905188845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970720043665036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0.36816845711657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0535714285714285E-2"/>
                      <c:h val="0.44985239499680685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0476190476190439E-3"/>
                      <c:h val="0.376965188888293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7976190476190472E-2"/>
                      <c:h val="0.4397989872577015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7976190476190472E-2"/>
                      <c:h val="0.43477228338814883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6488095238095236E-2"/>
                      <c:h val="0.49509272982278096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613220270757268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74639</c:v>
                </c:pt>
                <c:pt idx="1">
                  <c:v>75879</c:v>
                </c:pt>
                <c:pt idx="2">
                  <c:v>77125</c:v>
                </c:pt>
                <c:pt idx="3">
                  <c:v>78556</c:v>
                </c:pt>
                <c:pt idx="4">
                  <c:v>79959</c:v>
                </c:pt>
                <c:pt idx="5">
                  <c:v>81200</c:v>
                </c:pt>
                <c:pt idx="6">
                  <c:v>82376</c:v>
                </c:pt>
                <c:pt idx="7">
                  <c:v>83704</c:v>
                </c:pt>
                <c:pt idx="8">
                  <c:v>85035.277551000006</c:v>
                </c:pt>
                <c:pt idx="9">
                  <c:v>86372.804569999993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2023809523809523E-2"/>
                      <c:h val="0.2940245750406737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722E-3"/>
                      <c:h val="0.34177826180142423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34429161373620054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2023809523809523E-2"/>
                      <c:h val="0.36942513308396402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5595238095238076E-3"/>
                      <c:h val="0.48503932208367562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5000000000000001E-2"/>
                      <c:h val="0.3669117811491876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351190476190476E-2"/>
                      <c:h val="0.38701859662739829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0535714285714284E-2"/>
                      <c:h val="0.43225893145337246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1.4999999999999998E-2"/>
                      <c:h val="0.49257937788800465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6.0714285714285688E-3"/>
                      <c:h val="0.560439880126965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74853</c:v>
                </c:pt>
                <c:pt idx="1">
                  <c:v>76845</c:v>
                </c:pt>
                <c:pt idx="2">
                  <c:v>78824</c:v>
                </c:pt>
                <c:pt idx="3">
                  <c:v>80455</c:v>
                </c:pt>
                <c:pt idx="4">
                  <c:v>82101</c:v>
                </c:pt>
                <c:pt idx="5">
                  <c:v>83716</c:v>
                </c:pt>
                <c:pt idx="6">
                  <c:v>85327</c:v>
                </c:pt>
                <c:pt idx="7">
                  <c:v>86940</c:v>
                </c:pt>
                <c:pt idx="8">
                  <c:v>88508</c:v>
                </c:pt>
                <c:pt idx="9">
                  <c:v>90020.699406557789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40120"/>
        <c:axId val="559540512"/>
      </c:barChart>
      <c:catAx>
        <c:axId val="559540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0512"/>
        <c:crosses val="autoZero"/>
        <c:auto val="1"/>
        <c:lblAlgn val="ctr"/>
        <c:lblOffset val="100"/>
        <c:noMultiLvlLbl val="0"/>
      </c:catAx>
      <c:valAx>
        <c:axId val="559540512"/>
        <c:scaling>
          <c:orientation val="minMax"/>
          <c:max val="91000"/>
          <c:min val="6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404761904760545E-4"/>
                  <c:y val="0.277780702325523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511904761904761E-2"/>
                      <c:h val="0.2739177595624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69381487E-8"/>
                  <c:y val="0.333252655395899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976190476190472E-2"/>
                      <c:h val="0.326698150192766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586426696662917E-8"/>
                  <c:y val="0.412883560758699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488095238095236E-2"/>
                      <c:h val="0.4046120601708327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586426642100058E-8"/>
                  <c:y val="0.45394045097449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469959210475017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8586426642100058E-8"/>
                  <c:y val="0.4112134680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53781971271397877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0535714285714284E-2"/>
                      <c:h val="0.4121521159751617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5.8586426696662917E-8"/>
                  <c:y val="0.34586631777911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51268619336621535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9151122310589739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4878424021469958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568583734100822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21515.638844000001</c:v>
                </c:pt>
                <c:pt idx="1">
                  <c:v>21853.431801999999</c:v>
                </c:pt>
                <c:pt idx="2">
                  <c:v>22174.534282000001</c:v>
                </c:pt>
                <c:pt idx="3">
                  <c:v>22546.257791</c:v>
                </c:pt>
                <c:pt idx="4">
                  <c:v>22912.197413999998</c:v>
                </c:pt>
                <c:pt idx="5">
                  <c:v>23237.729325</c:v>
                </c:pt>
                <c:pt idx="6">
                  <c:v>23545.706566000001</c:v>
                </c:pt>
                <c:pt idx="7">
                  <c:v>23882.692502000002</c:v>
                </c:pt>
                <c:pt idx="8">
                  <c:v>24220.563117999998</c:v>
                </c:pt>
                <c:pt idx="9">
                  <c:v>24562.757124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488095238095236E-2"/>
                      <c:h val="0.2211373689321598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586426696662917E-8"/>
                  <c:y val="0.48120774674436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4749859143445702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586426642100058E-8"/>
                  <c:y val="0.446400395170168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5026327856271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8586426696662917E-8"/>
                  <c:y val="0.393620004539865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50011943369233369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202380952380952E-2"/>
                      <c:h val="0.376965188888293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47247256240979391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0535714285714284E-2"/>
                      <c:h val="0.31664474245366075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35434502147530594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595238095238076E-3"/>
                      <c:h val="0.3141313905188845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14285714285688E-3"/>
                      <c:h val="0.2864845192363447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21144.311996</c:v>
                </c:pt>
                <c:pt idx="1">
                  <c:v>22084.995272</c:v>
                </c:pt>
                <c:pt idx="2">
                  <c:v>22584.872222999998</c:v>
                </c:pt>
                <c:pt idx="3">
                  <c:v>23089.222211</c:v>
                </c:pt>
                <c:pt idx="4">
                  <c:v>23597.189843</c:v>
                </c:pt>
                <c:pt idx="5">
                  <c:v>24098.610743000001</c:v>
                </c:pt>
                <c:pt idx="6">
                  <c:v>24597.576933</c:v>
                </c:pt>
                <c:pt idx="7">
                  <c:v>25094.731873000001</c:v>
                </c:pt>
                <c:pt idx="8">
                  <c:v>25576.835784999999</c:v>
                </c:pt>
                <c:pt idx="9">
                  <c:v>26041.883053000001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41296"/>
        <c:axId val="559541688"/>
      </c:barChart>
      <c:catAx>
        <c:axId val="559541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1688"/>
        <c:crosses val="autoZero"/>
        <c:auto val="1"/>
        <c:lblAlgn val="ctr"/>
        <c:lblOffset val="100"/>
        <c:noMultiLvlLbl val="0"/>
      </c:catAx>
      <c:valAx>
        <c:axId val="559541688"/>
        <c:scaling>
          <c:orientation val="minMax"/>
          <c:max val="26500"/>
          <c:min val="1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2018 LTLF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86426683022199E-8"/>
                  <c:y val="0.328881006243205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2167144632321348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7841038604096207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9097714571484378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1161803858410814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3873083247559426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6637770375813402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3926490986664781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7193848501874033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41215211597516171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744518369535166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Sheet1!$B$3:$B$12</c:f>
              <c:numCache>
                <c:formatCode>_(* #,##0_);_(* \(#,##0\);_(* "-"??_);_(@_)</c:formatCode>
                <c:ptCount val="10"/>
                <c:pt idx="0">
                  <c:v>2542.2104153999999</c:v>
                </c:pt>
                <c:pt idx="1">
                  <c:v>2560.6036441000001</c:v>
                </c:pt>
                <c:pt idx="2">
                  <c:v>2579.1820173000001</c:v>
                </c:pt>
                <c:pt idx="3">
                  <c:v>2601.3231317999998</c:v>
                </c:pt>
                <c:pt idx="4">
                  <c:v>2622.7121181000002</c:v>
                </c:pt>
                <c:pt idx="5">
                  <c:v>2640.3530092999999</c:v>
                </c:pt>
                <c:pt idx="6">
                  <c:v>2656.7462771</c:v>
                </c:pt>
                <c:pt idx="7">
                  <c:v>2675.3243038999999</c:v>
                </c:pt>
                <c:pt idx="8">
                  <c:v>2694.0664993</c:v>
                </c:pt>
                <c:pt idx="9">
                  <c:v>2713.1457226000002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2019 LTLF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19600384958439648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6135099988858135"/>
                    </c:manualLayout>
                  </c15:layout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1359731312783087"/>
                    </c:manualLayout>
                  </c15:layout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6889105569291033"/>
                    </c:manualLayout>
                  </c15:layout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4429161373620054"/>
                    </c:manualLayout>
                  </c15:layout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8899787117112108"/>
                    </c:manualLayout>
                  </c15:layout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6889105569291033"/>
                    </c:manualLayout>
                  </c15:layout>
                </c:ext>
              </c:extLst>
            </c:dLbl>
            <c:dLbl>
              <c:idx val="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141313905188845"/>
                    </c:manualLayout>
                  </c15:layout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28648451923634471"/>
                    </c:manualLayout>
                  </c15:layout>
                </c:ext>
              </c:extLst>
            </c:dLbl>
            <c:dLbl>
              <c:idx val="9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38095238095237E-3"/>
                      <c:h val="0.326698150192766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Sheet1!$C$3:$C$12</c:f>
              <c:numCache>
                <c:formatCode>_(* #,##0_);_(* \(#,##0\);_(* "-"??_);_(@_)</c:formatCode>
                <c:ptCount val="10"/>
                <c:pt idx="0">
                  <c:v>2583.3540754999999</c:v>
                </c:pt>
                <c:pt idx="1">
                  <c:v>2605.4906344000001</c:v>
                </c:pt>
                <c:pt idx="2">
                  <c:v>2627.2995624</c:v>
                </c:pt>
                <c:pt idx="3">
                  <c:v>2656.7706161999999</c:v>
                </c:pt>
                <c:pt idx="4">
                  <c:v>2681.4288769</c:v>
                </c:pt>
                <c:pt idx="5">
                  <c:v>2705.9981916000002</c:v>
                </c:pt>
                <c:pt idx="6">
                  <c:v>2729.3484615000002</c:v>
                </c:pt>
                <c:pt idx="7">
                  <c:v>2751.9179216000002</c:v>
                </c:pt>
                <c:pt idx="8">
                  <c:v>2774.4112675000001</c:v>
                </c:pt>
                <c:pt idx="9">
                  <c:v>2797.0593714000001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9542472"/>
        <c:axId val="559542864"/>
      </c:barChart>
      <c:catAx>
        <c:axId val="559542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2864"/>
        <c:crosses val="autoZero"/>
        <c:auto val="1"/>
        <c:lblAlgn val="ctr"/>
        <c:lblOffset val="100"/>
        <c:noMultiLvlLbl val="0"/>
      </c:catAx>
      <c:valAx>
        <c:axId val="559542864"/>
        <c:scaling>
          <c:orientation val="minMax"/>
          <c:max val="2810"/>
          <c:min val="2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4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0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9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83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9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7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0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9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2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19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0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65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5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4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3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5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9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8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1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4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0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0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9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34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31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53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181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40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5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5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25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50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50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190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3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493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60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04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290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6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2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6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  <p:sldLayoutId id="2147493510" r:id="rId4"/>
    <p:sldLayoutId id="2147493511" r:id="rId5"/>
    <p:sldLayoutId id="2147493512" r:id="rId6"/>
    <p:sldLayoutId id="2147493513" r:id="rId7"/>
    <p:sldLayoutId id="2147493514" r:id="rId8"/>
    <p:sldLayoutId id="2147493515" r:id="rId9"/>
    <p:sldLayoutId id="2147493516" r:id="rId10"/>
    <p:sldLayoutId id="21474935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146" y="1700956"/>
            <a:ext cx="5166854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2019 Long-Term Load Forecast</a:t>
            </a:r>
            <a:endParaRPr lang="en-US" sz="24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Sarah Moore</a:t>
            </a:r>
          </a:p>
          <a:p>
            <a:pPr>
              <a:defRPr/>
            </a:pPr>
            <a:r>
              <a:rPr lang="en-US" sz="2000" i="1" kern="0" dirty="0" smtClean="0">
                <a:solidFill>
                  <a:prstClr val="black"/>
                </a:solidFill>
              </a:rPr>
              <a:t>Calvin </a:t>
            </a:r>
            <a:r>
              <a:rPr lang="en-US" sz="2000" i="1" kern="0" dirty="0">
                <a:solidFill>
                  <a:prstClr val="black"/>
                </a:solidFill>
              </a:rPr>
              <a:t>Opheim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Load </a:t>
            </a:r>
            <a:r>
              <a:rPr lang="en-US" sz="2000" kern="0" dirty="0">
                <a:solidFill>
                  <a:prstClr val="black"/>
                </a:solidFill>
              </a:rPr>
              <a:t>Forecasting &amp; Analysis</a:t>
            </a:r>
          </a:p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SAWG</a:t>
            </a: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December 12, 2018</a:t>
            </a:r>
            <a:endParaRPr lang="en-US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Months vs. Temperature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" y="983156"/>
            <a:ext cx="3795062" cy="478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86532" y="3374489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1800" y="5764703"/>
            <a:ext cx="37950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732973" y="982037"/>
            <a:ext cx="14927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800" y="705038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4" y="989808"/>
            <a:ext cx="3769046" cy="4774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0154" y="5764702"/>
            <a:ext cx="37690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01263" y="3373929"/>
            <a:ext cx="50607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482933" y="982036"/>
            <a:ext cx="121058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Hot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0269" y="714663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0154" y="846570"/>
            <a:ext cx="200799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42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Hourly Models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From January 2013 through August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2018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Recent </a:t>
            </a:r>
            <a:r>
              <a:rPr lang="en-US" sz="2000" dirty="0"/>
              <a:t>Snapshot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Appliance Stock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Energy Efficiency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Demand Response 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Price Responsive Load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Weather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Calendar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Actual Load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Weather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Temperature, Temperature Squared, and Temperature Cubed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Cooling Degree </a:t>
            </a:r>
            <a:r>
              <a:rPr lang="en-US" sz="2000" dirty="0" smtClean="0"/>
              <a:t>Days and Heating </a:t>
            </a:r>
            <a:r>
              <a:rPr lang="en-US" sz="2000" dirty="0"/>
              <a:t>Degree </a:t>
            </a:r>
            <a:r>
              <a:rPr lang="en-US" sz="2000" dirty="0" smtClean="0"/>
              <a:t>Days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Cloud Cover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Wind Speed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Dew Point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Calendar </a:t>
            </a:r>
            <a:endParaRPr lang="en-US" sz="2000" b="1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Month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Day of the Week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Holidays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Hour with Day of the Week</a:t>
            </a:r>
          </a:p>
          <a:p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Variable </a:t>
            </a:r>
            <a:r>
              <a:rPr lang="en-US" sz="2000" dirty="0" smtClean="0"/>
              <a:t>Interactions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a </a:t>
            </a:r>
            <a:r>
              <a:rPr lang="en-US" sz="2000" dirty="0" smtClean="0"/>
              <a:t>Weather Variable </a:t>
            </a:r>
            <a:r>
              <a:rPr lang="en-US" sz="2000" dirty="0"/>
              <a:t>with a </a:t>
            </a:r>
            <a:r>
              <a:rPr lang="en-US" sz="2000" dirty="0" smtClean="0"/>
              <a:t>Calendar </a:t>
            </a:r>
            <a:r>
              <a:rPr lang="en-US" sz="2000" dirty="0"/>
              <a:t>V</a:t>
            </a:r>
            <a:r>
              <a:rPr lang="en-US" sz="2000" dirty="0" smtClean="0"/>
              <a:t>ariable</a:t>
            </a:r>
            <a:endParaRPr lang="en-US" sz="2000" dirty="0"/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Temperature with Hour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Dew Point with </a:t>
            </a:r>
            <a:r>
              <a:rPr lang="en-US" sz="2000" dirty="0" smtClean="0"/>
              <a:t>Hour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/>
              <a:t>Interact multiple </a:t>
            </a:r>
            <a:r>
              <a:rPr lang="en-US" sz="2000" dirty="0" smtClean="0"/>
              <a:t>Weather Variables </a:t>
            </a:r>
            <a:r>
              <a:rPr lang="en-US" sz="2000" dirty="0"/>
              <a:t>with a </a:t>
            </a:r>
            <a:r>
              <a:rPr lang="en-US" sz="2000" dirty="0" smtClean="0"/>
              <a:t>Calendar Variable</a:t>
            </a:r>
            <a:endParaRPr lang="en-US" sz="2000" dirty="0"/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1430338" algn="l"/>
                <a:tab pos="5888038" algn="dec"/>
              </a:tabLst>
            </a:pPr>
            <a:r>
              <a:rPr lang="en-US" sz="2000" dirty="0"/>
              <a:t>Temperature with Dew Point and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Driver</a:t>
            </a:r>
          </a:p>
        </p:txBody>
      </p:sp>
    </p:spTree>
    <p:extLst>
      <p:ext uri="{BB962C8B-B14F-4D97-AF65-F5344CB8AC3E}">
        <p14:creationId xmlns:p14="http://schemas.microsoft.com/office/powerpoint/2010/main" val="4143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Premise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Each Premise Class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Residential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Commercial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>
                <a:solidFill>
                  <a:prstClr val="black"/>
                </a:solidFill>
              </a:rPr>
              <a:t>Industrial 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Monthly Models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Input Data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From January 2013 through August 2018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Economic Measures </a:t>
            </a:r>
            <a:endParaRPr lang="en-US" sz="2000" dirty="0" smtClean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Population</a:t>
            </a:r>
            <a:endParaRPr lang="en-US" sz="2000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Error Correction Term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864249"/>
              </p:ext>
            </p:extLst>
          </p:nvPr>
        </p:nvGraphicFramePr>
        <p:xfrm>
          <a:off x="304800" y="990600"/>
          <a:ext cx="69723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500" y="2701102"/>
            <a:ext cx="17907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Premise Counts increased significantly via opt-in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86275" y="2543175"/>
            <a:ext cx="2790826" cy="973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86275" y="3516710"/>
            <a:ext cx="2790825" cy="645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Load Forecasting Framework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Growth Driver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Normal </a:t>
            </a:r>
            <a:r>
              <a:rPr lang="en-US" sz="2000" dirty="0"/>
              <a:t>Weather </a:t>
            </a:r>
            <a:r>
              <a:rPr lang="en-US" sz="2000" dirty="0" smtClean="0"/>
              <a:t>(P50) Forecast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ERCOT P50 Forecast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889247"/>
              </p:ext>
            </p:extLst>
          </p:nvPr>
        </p:nvGraphicFramePr>
        <p:xfrm>
          <a:off x="304800" y="988219"/>
          <a:ext cx="6972300" cy="505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8500" y="2701102"/>
            <a:ext cx="17907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Premise Counts increased significantly via opt-in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86275" y="1828800"/>
            <a:ext cx="2790826" cy="1687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86275" y="3516710"/>
            <a:ext cx="2790826" cy="893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Growth Driver for Far West and West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Economic </a:t>
            </a:r>
            <a:r>
              <a:rPr lang="en-US" sz="2000" dirty="0"/>
              <a:t>Measures from </a:t>
            </a:r>
            <a:r>
              <a:rPr lang="en-US" sz="2000" dirty="0" smtClean="0"/>
              <a:t>Moody’s Base Scenario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Population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Non-Farm Employment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Housing Stock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Weather (P50) Forecast</a:t>
            </a:r>
          </a:p>
        </p:txBody>
      </p:sp>
    </p:spTree>
    <p:extLst>
      <p:ext uri="{BB962C8B-B14F-4D97-AF65-F5344CB8AC3E}">
        <p14:creationId xmlns:p14="http://schemas.microsoft.com/office/powerpoint/2010/main" val="7183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97397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2003’s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00774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5878" y="3984859"/>
            <a:ext cx="8874493" cy="22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97397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2003’s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84325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6591311" y="2405329"/>
            <a:ext cx="247650" cy="8603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8961" y="2460277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05878" y="3984859"/>
            <a:ext cx="8874493" cy="22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10595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5122506" y="1390710"/>
            <a:ext cx="1548882" cy="221831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71224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2003’s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5878" y="3984859"/>
            <a:ext cx="8874493" cy="221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sp>
        <p:nvSpPr>
          <p:cNvPr id="12" name="Oval 11"/>
          <p:cNvSpPr/>
          <p:nvPr/>
        </p:nvSpPr>
        <p:spPr>
          <a:xfrm>
            <a:off x="5122506" y="1390710"/>
            <a:ext cx="1548882" cy="2218310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71224"/>
              </p:ext>
            </p:extLst>
          </p:nvPr>
        </p:nvGraphicFramePr>
        <p:xfrm>
          <a:off x="2781300" y="1619310"/>
          <a:ext cx="3657600" cy="17117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744808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 based on 2003’s Weather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338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12" idx="4"/>
          </p:cNvCxnSpPr>
          <p:nvPr/>
        </p:nvCxnSpPr>
        <p:spPr>
          <a:xfrm flipH="1">
            <a:off x="1047751" y="3609020"/>
            <a:ext cx="4849196" cy="534355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61925" y="4105274"/>
            <a:ext cx="1304925" cy="2200276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86345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45103" y="4105275"/>
            <a:ext cx="655933" cy="220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9327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7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288707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7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89327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en-US" sz="12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8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Assumptions and Challenges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Active Models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Weather Zone P50 and P90 Forecasts</a:t>
            </a:r>
            <a:endParaRPr lang="en-US" sz="2000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 smtClean="0"/>
              <a:t>Questions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86248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</p:spTree>
    <p:extLst>
      <p:ext uri="{BB962C8B-B14F-4D97-AF65-F5344CB8AC3E}">
        <p14:creationId xmlns:p14="http://schemas.microsoft.com/office/powerpoint/2010/main" val="26011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  <p:sp>
        <p:nvSpPr>
          <p:cNvPr id="3" name="Oval 2"/>
          <p:cNvSpPr/>
          <p:nvPr/>
        </p:nvSpPr>
        <p:spPr>
          <a:xfrm>
            <a:off x="8329061" y="4581625"/>
            <a:ext cx="538725" cy="288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00507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>
                    <a:noFill/>
                  </a:tcPr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88965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233500" y="2964581"/>
            <a:ext cx="538725" cy="163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For every weather zone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For every forecasted year (2019-2028)</a:t>
            </a:r>
          </a:p>
          <a:p>
            <a:pPr>
              <a:lnSpc>
                <a:spcPct val="200000"/>
              </a:lnSpc>
            </a:pPr>
            <a:endParaRPr lang="en-US" sz="2000" dirty="0" smtClean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29611"/>
              </p:ext>
            </p:extLst>
          </p:nvPr>
        </p:nvGraphicFramePr>
        <p:xfrm>
          <a:off x="304800" y="4237730"/>
          <a:ext cx="8562986" cy="18105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02024"/>
                <a:gridCol w="530602"/>
              </a:tblGrid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21,047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21,799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21,353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21,059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21,617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  <a:tr h="30176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20,446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19,976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21,211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20,968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9" marR="7249" marT="7249" marB="0" anchor="b"/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Forecasted values are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Ranked from high to low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Averaged by Rank</a:t>
            </a:r>
            <a:endParaRPr lang="en-US" sz="2000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799" y="3708312"/>
            <a:ext cx="856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Coast 2019 Summer Forecasts</a:t>
            </a:r>
          </a:p>
        </p:txBody>
      </p:sp>
    </p:spTree>
    <p:extLst>
      <p:ext uri="{BB962C8B-B14F-4D97-AF65-F5344CB8AC3E}">
        <p14:creationId xmlns:p14="http://schemas.microsoft.com/office/powerpoint/2010/main" val="24390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P50 Forecast</a:t>
            </a:r>
          </a:p>
        </p:txBody>
      </p:sp>
    </p:spTree>
    <p:extLst>
      <p:ext uri="{BB962C8B-B14F-4D97-AF65-F5344CB8AC3E}">
        <p14:creationId xmlns:p14="http://schemas.microsoft.com/office/powerpoint/2010/main" val="16815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03758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18,227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18,032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17,991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17,990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17,923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12501" y="2955101"/>
            <a:ext cx="39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2007 Summer Actual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80958"/>
              </p:ext>
            </p:extLst>
          </p:nvPr>
        </p:nvGraphicFramePr>
        <p:xfrm>
          <a:off x="2312501" y="989015"/>
          <a:ext cx="3939209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 Actual Load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18,227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18,032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17,991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17,990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17,923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562725" y="1454451"/>
            <a:ext cx="247650" cy="13049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0375" y="1752971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Sort from high to low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12501" y="2955101"/>
            <a:ext cx="39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2007 Summer Actual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2501" y="2955101"/>
            <a:ext cx="393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2007 Summer Actual Load Ranks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15406"/>
              </p:ext>
            </p:extLst>
          </p:nvPr>
        </p:nvGraphicFramePr>
        <p:xfrm>
          <a:off x="2312501" y="989015"/>
          <a:ext cx="3283226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6"/>
                <a:gridCol w="655982"/>
                <a:gridCol w="655983"/>
                <a:gridCol w="655982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06802" y="969137"/>
            <a:ext cx="854765" cy="198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</a:t>
            </a:r>
            <a:r>
              <a:rPr lang="en-US" sz="2400" dirty="0"/>
              <a:t>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2501" y="2955101"/>
            <a:ext cx="393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Coast 2007 Summer Actual Load Ranks</a:t>
            </a:r>
          </a:p>
          <a:p>
            <a:pPr algn="ctr"/>
            <a:r>
              <a:rPr lang="en-US" dirty="0" smtClean="0"/>
              <a:t>and </a:t>
            </a:r>
            <a:r>
              <a:rPr lang="en-US" dirty="0"/>
              <a:t>Coast 2019 Forecast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43991"/>
              </p:ext>
            </p:extLst>
          </p:nvPr>
        </p:nvGraphicFramePr>
        <p:xfrm>
          <a:off x="2312500" y="989015"/>
          <a:ext cx="4595193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7"/>
                <a:gridCol w="655982"/>
                <a:gridCol w="655983"/>
                <a:gridCol w="655982"/>
                <a:gridCol w="655983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P50 Forecast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106802" y="969137"/>
            <a:ext cx="854765" cy="198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Forecasting Framework</a:t>
            </a:r>
          </a:p>
        </p:txBody>
      </p:sp>
    </p:spTree>
    <p:extLst>
      <p:ext uri="{BB962C8B-B14F-4D97-AF65-F5344CB8AC3E}">
        <p14:creationId xmlns:p14="http://schemas.microsoft.com/office/powerpoint/2010/main" val="40985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55365" y="1461052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1741" y="1461051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2"/>
            <a:endCxn id="10" idx="0"/>
          </p:cNvCxnSpPr>
          <p:nvPr/>
        </p:nvCxnSpPr>
        <p:spPr>
          <a:xfrm flipH="1">
            <a:off x="2610675" y="1580321"/>
            <a:ext cx="1731066" cy="3359427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42318" y="4939748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81738" y="4940749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2"/>
            <a:endCxn id="11" idx="7"/>
          </p:cNvCxnSpPr>
          <p:nvPr/>
        </p:nvCxnSpPr>
        <p:spPr>
          <a:xfrm flipH="1">
            <a:off x="3439851" y="1580322"/>
            <a:ext cx="2215514" cy="3395360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46704" y="1755401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1123" y="1755401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4"/>
            <a:endCxn id="17" idx="6"/>
          </p:cNvCxnSpPr>
          <p:nvPr/>
        </p:nvCxnSpPr>
        <p:spPr>
          <a:xfrm flipH="1">
            <a:off x="3518451" y="1993940"/>
            <a:ext cx="2401029" cy="3357684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42318" y="5232355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81738" y="5232354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4"/>
            <a:endCxn id="16" idx="7"/>
          </p:cNvCxnSpPr>
          <p:nvPr/>
        </p:nvCxnSpPr>
        <p:spPr>
          <a:xfrm flipH="1">
            <a:off x="2800431" y="1993940"/>
            <a:ext cx="1814630" cy="3273348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70882"/>
              </p:ext>
            </p:extLst>
          </p:nvPr>
        </p:nvGraphicFramePr>
        <p:xfrm>
          <a:off x="2312500" y="989015"/>
          <a:ext cx="4595193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7"/>
                <a:gridCol w="655982"/>
                <a:gridCol w="655983"/>
                <a:gridCol w="655982"/>
                <a:gridCol w="655983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P50 Forecast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06802" y="969137"/>
            <a:ext cx="854765" cy="198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237899"/>
              </p:ext>
            </p:extLst>
          </p:nvPr>
        </p:nvGraphicFramePr>
        <p:xfrm>
          <a:off x="304800" y="4148932"/>
          <a:ext cx="8534396" cy="18961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</a:tblGrid>
              <a:tr h="373029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FWEST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ERCOT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2,520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25,087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6,090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1,953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74,202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2,515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25,257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12,488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6,043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74,853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2,493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25,155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5,988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2,038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74,726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24,865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73,579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3,930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24,517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12,314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5,633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72,587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3997" y="3725532"/>
            <a:ext cx="853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ERCOT </a:t>
            </a:r>
            <a:r>
              <a:rPr lang="en-US" dirty="0"/>
              <a:t>P50 Coincident Forecast </a:t>
            </a:r>
            <a:r>
              <a:rPr lang="en-US" dirty="0" smtClean="0"/>
              <a:t>for 2019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93024" y="4094864"/>
            <a:ext cx="704088" cy="215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55365" y="1461052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1741" y="1461051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2"/>
            <a:endCxn id="10" idx="0"/>
          </p:cNvCxnSpPr>
          <p:nvPr/>
        </p:nvCxnSpPr>
        <p:spPr>
          <a:xfrm flipH="1">
            <a:off x="2610675" y="1580321"/>
            <a:ext cx="1731066" cy="3359427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42318" y="4939748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81738" y="4940749"/>
            <a:ext cx="536713" cy="238539"/>
          </a:xfrm>
          <a:prstGeom prst="ellipse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2"/>
            <a:endCxn id="11" idx="7"/>
          </p:cNvCxnSpPr>
          <p:nvPr/>
        </p:nvCxnSpPr>
        <p:spPr>
          <a:xfrm flipH="1">
            <a:off x="3439851" y="1580322"/>
            <a:ext cx="2215514" cy="3395360"/>
          </a:xfrm>
          <a:prstGeom prst="straightConnector1">
            <a:avLst/>
          </a:prstGeom>
          <a:ln w="254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46704" y="1755401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1123" y="1755401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4"/>
            <a:endCxn id="17" idx="6"/>
          </p:cNvCxnSpPr>
          <p:nvPr/>
        </p:nvCxnSpPr>
        <p:spPr>
          <a:xfrm flipH="1">
            <a:off x="3518451" y="1993940"/>
            <a:ext cx="2401029" cy="3357684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42318" y="5232355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81738" y="5232354"/>
            <a:ext cx="536713" cy="238539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4"/>
            <a:endCxn id="16" idx="7"/>
          </p:cNvCxnSpPr>
          <p:nvPr/>
        </p:nvCxnSpPr>
        <p:spPr>
          <a:xfrm flipH="1">
            <a:off x="2800431" y="1993940"/>
            <a:ext cx="1814630" cy="3273348"/>
          </a:xfrm>
          <a:prstGeom prst="straightConnector1">
            <a:avLst/>
          </a:prstGeom>
          <a:ln w="25400"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70882"/>
              </p:ext>
            </p:extLst>
          </p:nvPr>
        </p:nvGraphicFramePr>
        <p:xfrm>
          <a:off x="2312500" y="989015"/>
          <a:ext cx="4595193" cy="18860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9297"/>
                <a:gridCol w="655982"/>
                <a:gridCol w="655983"/>
                <a:gridCol w="655982"/>
                <a:gridCol w="655983"/>
                <a:gridCol w="655983"/>
                <a:gridCol w="655983"/>
              </a:tblGrid>
              <a:tr h="372967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Historical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P50 Forecast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Forecast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16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06802" y="969137"/>
            <a:ext cx="854765" cy="198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237899"/>
              </p:ext>
            </p:extLst>
          </p:nvPr>
        </p:nvGraphicFramePr>
        <p:xfrm>
          <a:off x="304800" y="4148932"/>
          <a:ext cx="8534396" cy="18961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  <a:gridCol w="656492"/>
              </a:tblGrid>
              <a:tr h="373029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Forecast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FWEST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SOUTH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ERCOT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20,831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2,520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25,087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6,090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1,953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74,202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21,144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2,515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25,257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12,488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6,043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74,853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20,935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2,493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25,155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5,988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2,038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74,726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20,659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3,928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24,865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5,797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73,579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172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20,312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2,471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3,930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24,517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1,433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12,314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</a:rPr>
                        <a:t>5,633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1,977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</a:rPr>
                        <a:t>72,587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3997" y="3725532"/>
            <a:ext cx="853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ERCOT </a:t>
            </a:r>
            <a:r>
              <a:rPr lang="en-US" dirty="0"/>
              <a:t>P50 Coincident Forecast </a:t>
            </a:r>
            <a:r>
              <a:rPr lang="en-US" dirty="0" smtClean="0"/>
              <a:t>for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P50 </a:t>
            </a:r>
            <a:r>
              <a:rPr lang="en-US" sz="2000" dirty="0">
                <a:solidFill>
                  <a:prstClr val="black"/>
                </a:solidFill>
              </a:rPr>
              <a:t>Forecasts for each Weather Zone are mapped into a Historical Calendar by Rank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2007 Historical Calendar </a:t>
            </a:r>
            <a:r>
              <a:rPr lang="en-US" sz="2000" dirty="0">
                <a:solidFill>
                  <a:prstClr val="black"/>
                </a:solidFill>
              </a:rPr>
              <a:t>was selected 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Evaluated 2007 through 2017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2007 </a:t>
            </a:r>
            <a:r>
              <a:rPr lang="en-US" sz="2000" dirty="0">
                <a:solidFill>
                  <a:prstClr val="black"/>
                </a:solidFill>
              </a:rPr>
              <a:t>had the least amount of diversity between </a:t>
            </a:r>
            <a:r>
              <a:rPr lang="en-US" sz="2000" dirty="0" smtClean="0">
                <a:solidFill>
                  <a:prstClr val="black"/>
                </a:solidFill>
              </a:rPr>
              <a:t>Weather Zone </a:t>
            </a:r>
            <a:r>
              <a:rPr lang="en-US" sz="2000" dirty="0">
                <a:solidFill>
                  <a:prstClr val="black"/>
                </a:solidFill>
              </a:rPr>
              <a:t>peaks and ERCOT </a:t>
            </a:r>
            <a:r>
              <a:rPr lang="en-US" sz="2000" dirty="0" smtClean="0">
                <a:solidFill>
                  <a:prstClr val="black"/>
                </a:solidFill>
              </a:rPr>
              <a:t>peak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P50 Coincident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1436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28515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</a:t>
            </a:r>
            <a:r>
              <a:rPr lang="en-US" sz="2400" dirty="0"/>
              <a:t>P50 Coincident </a:t>
            </a:r>
            <a:r>
              <a:rPr lang="en-US" sz="2400" dirty="0" smtClean="0"/>
              <a:t>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5296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</a:t>
            </a:r>
            <a:r>
              <a:rPr lang="en-US" sz="2400" dirty="0"/>
              <a:t>P50 Coincident </a:t>
            </a:r>
            <a:r>
              <a:rPr lang="en-US" sz="2400" dirty="0" smtClean="0"/>
              <a:t>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Coast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30827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East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1996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Far West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1853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8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1226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6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Weather Zones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74853"/>
            <a:ext cx="7324725" cy="54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58038" y="4735746"/>
            <a:ext cx="2698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430338" algn="l"/>
                <a:tab pos="5888038" algn="dec"/>
              </a:tabLst>
            </a:pPr>
            <a:r>
              <a:rPr lang="en-US" sz="2000" dirty="0" smtClean="0"/>
              <a:t>2 or 3 Weather Stations in </a:t>
            </a:r>
            <a:r>
              <a:rPr lang="en-US" sz="2000" dirty="0"/>
              <a:t>each </a:t>
            </a:r>
            <a:r>
              <a:rPr lang="en-US" sz="2000" dirty="0" smtClean="0"/>
              <a:t>Weather Zone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Central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6037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7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30576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1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06900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Central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64522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5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</a:t>
            </a:r>
            <a:r>
              <a:rPr lang="en-US" sz="2400" dirty="0"/>
              <a:t>P50 </a:t>
            </a:r>
            <a:r>
              <a:rPr lang="en-US" sz="2400" dirty="0" smtClean="0"/>
              <a:t>Coincident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8992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1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Annual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2756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0880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ERCOT Annual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6497" y="3478606"/>
            <a:ext cx="160020" cy="12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flipH="1">
            <a:off x="5894070" y="3512426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flipH="1">
            <a:off x="7586175" y="5880156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07166" y="5812781"/>
            <a:ext cx="1232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December estimated </a:t>
            </a:r>
            <a:endParaRPr lang="en-US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1675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Assumptions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</p:spPr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Inherent Levels from the Input Data of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Appliance Stock </a:t>
            </a:r>
            <a:r>
              <a:rPr lang="en-US" sz="2000" dirty="0" smtClean="0">
                <a:solidFill>
                  <a:prstClr val="black"/>
                </a:solidFill>
              </a:rPr>
              <a:t>and Energy </a:t>
            </a: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Demand </a:t>
            </a:r>
            <a:r>
              <a:rPr lang="en-US" sz="2000" dirty="0" smtClean="0">
                <a:solidFill>
                  <a:prstClr val="black"/>
                </a:solidFill>
              </a:rPr>
              <a:t>Response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4 </a:t>
            </a:r>
            <a:r>
              <a:rPr lang="en-US" sz="2000" dirty="0">
                <a:solidFill>
                  <a:prstClr val="black"/>
                </a:solidFill>
              </a:rPr>
              <a:t>CP Impact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Behind-the-Meter DG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Price Responsive Load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Electric Vehicles</a:t>
            </a: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Weather </a:t>
            </a:r>
            <a:r>
              <a:rPr lang="en-US" sz="2000" dirty="0" smtClean="0">
                <a:solidFill>
                  <a:prstClr val="black"/>
                </a:solidFill>
              </a:rPr>
              <a:t>Volatility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Economic </a:t>
            </a:r>
            <a:r>
              <a:rPr lang="en-US" sz="2000" dirty="0" smtClean="0">
                <a:solidFill>
                  <a:prstClr val="black"/>
                </a:solidFill>
              </a:rPr>
              <a:t>Uncertainty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Policy </a:t>
            </a:r>
            <a:r>
              <a:rPr lang="en-US" sz="2000" dirty="0" smtClean="0">
                <a:solidFill>
                  <a:prstClr val="black"/>
                </a:solidFill>
              </a:rPr>
              <a:t>Impacts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tabLst>
                <a:tab pos="5888038" algn="dec"/>
              </a:tabLst>
            </a:pP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6348" y="654870"/>
            <a:ext cx="37528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Each Temperature Group 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Hot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Medium</a:t>
            </a:r>
            <a:endParaRPr lang="en-US" dirty="0"/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Cold</a:t>
            </a:r>
            <a:endParaRPr lang="en-US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Lubbock </a:t>
            </a:r>
            <a:r>
              <a:rPr lang="en-US" sz="2000" dirty="0" smtClean="0">
                <a:solidFill>
                  <a:prstClr val="black"/>
                </a:solidFill>
              </a:rPr>
              <a:t>added to North Forecast from 2021 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r>
              <a:rPr lang="en-US" sz="2000" dirty="0" smtClean="0">
                <a:solidFill>
                  <a:prstClr val="black"/>
                </a:solidFill>
              </a:rPr>
              <a:t>ased on Lubbock’s Peak Forecast of its growth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"/>
          <a:stretch/>
        </p:blipFill>
        <p:spPr>
          <a:xfrm>
            <a:off x="304800" y="2453316"/>
            <a:ext cx="8534399" cy="358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2370" y="6042822"/>
            <a:ext cx="6716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“Fiber Services in Lubbock, TX.” </a:t>
            </a:r>
            <a:r>
              <a:rPr lang="en-US" sz="800" i="1" dirty="0"/>
              <a:t>About NTS</a:t>
            </a:r>
            <a:r>
              <a:rPr lang="en-US" sz="800" dirty="0"/>
              <a:t>, NTS Communications, Inc., 2018, </a:t>
            </a:r>
            <a:r>
              <a:rPr lang="en-US" sz="800" dirty="0" smtClean="0"/>
              <a:t>www.ntscom.com/aboutnts/primary-locations/lubbock-tx</a:t>
            </a:r>
            <a:r>
              <a:rPr lang="en-US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38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Forecast Adjustments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Adjustments added for Large Industrial Facilities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Coast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200 – 650 MW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Phased in over time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Far West 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200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Models</a:t>
            </a:r>
          </a:p>
        </p:txBody>
      </p:sp>
    </p:spTree>
    <p:extLst>
      <p:ext uri="{BB962C8B-B14F-4D97-AF65-F5344CB8AC3E}">
        <p14:creationId xmlns:p14="http://schemas.microsoft.com/office/powerpoint/2010/main" val="10500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Ensemble of Active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Neural Network models based on linear and higher order nodes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Neural </a:t>
            </a:r>
            <a:r>
              <a:rPr lang="en-US" sz="2000" dirty="0">
                <a:solidFill>
                  <a:prstClr val="black"/>
                </a:solidFill>
              </a:rPr>
              <a:t>Network models based on a single linear node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Linear Regression </a:t>
            </a:r>
            <a:r>
              <a:rPr lang="en-US" sz="2000" dirty="0" smtClean="0">
                <a:solidFill>
                  <a:prstClr val="black"/>
                </a:solidFill>
              </a:rPr>
              <a:t>representation </a:t>
            </a:r>
            <a:r>
              <a:rPr lang="en-US" sz="2000" dirty="0">
                <a:solidFill>
                  <a:prstClr val="black"/>
                </a:solidFill>
              </a:rPr>
              <a:t>of the </a:t>
            </a:r>
            <a:r>
              <a:rPr lang="en-US" sz="2000" dirty="0" smtClean="0">
                <a:solidFill>
                  <a:prstClr val="black"/>
                </a:solidFill>
              </a:rPr>
              <a:t>Neural </a:t>
            </a:r>
            <a:r>
              <a:rPr lang="en-US" sz="2000" dirty="0">
                <a:solidFill>
                  <a:prstClr val="black"/>
                </a:solidFill>
              </a:rPr>
              <a:t>Network </a:t>
            </a:r>
            <a:r>
              <a:rPr lang="en-US" sz="2000" dirty="0" smtClean="0">
                <a:solidFill>
                  <a:prstClr val="black"/>
                </a:solidFill>
              </a:rPr>
              <a:t>models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>
                <a:solidFill>
                  <a:prstClr val="black"/>
                </a:solidFill>
              </a:rPr>
              <a:t>E</a:t>
            </a:r>
            <a:r>
              <a:rPr lang="en-US" sz="2000" dirty="0" smtClean="0">
                <a:solidFill>
                  <a:prstClr val="black"/>
                </a:solidFill>
              </a:rPr>
              <a:t>xact same variables and relationships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Easier </a:t>
            </a:r>
            <a:r>
              <a:rPr lang="en-US" sz="2000" dirty="0">
                <a:solidFill>
                  <a:prstClr val="black"/>
                </a:solidFill>
              </a:rPr>
              <a:t>to share the model form with Market Participants </a:t>
            </a:r>
          </a:p>
          <a:p>
            <a:pPr lvl="1"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Results are very close </a:t>
            </a:r>
          </a:p>
          <a:p>
            <a:pPr>
              <a:lnSpc>
                <a:spcPct val="200000"/>
              </a:lnSpc>
              <a:tabLst>
                <a:tab pos="1430338" algn="l"/>
                <a:tab pos="5888038" algn="dec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Models </a:t>
            </a:r>
            <a:r>
              <a:rPr lang="en-US" sz="2000" dirty="0">
                <a:solidFill>
                  <a:prstClr val="black"/>
                </a:solidFill>
              </a:rPr>
              <a:t>are maintained for daily </a:t>
            </a:r>
            <a:r>
              <a:rPr lang="en-US" sz="2000" dirty="0" smtClean="0">
                <a:solidFill>
                  <a:prstClr val="black"/>
                </a:solidFill>
              </a:rPr>
              <a:t>and hourly energy forecasting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98167"/>
            <a:ext cx="91440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Zone P50 and P90 Forecasts</a:t>
            </a:r>
          </a:p>
        </p:txBody>
      </p:sp>
    </p:spTree>
    <p:extLst>
      <p:ext uri="{BB962C8B-B14F-4D97-AF65-F5344CB8AC3E}">
        <p14:creationId xmlns:p14="http://schemas.microsoft.com/office/powerpoint/2010/main" val="3304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(P90)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Coast 2019 Summer </a:t>
            </a:r>
            <a:r>
              <a:rPr lang="en-US" sz="2000" dirty="0" smtClean="0"/>
              <a:t>Forecasts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73058"/>
              </p:ext>
            </p:extLst>
          </p:nvPr>
        </p:nvGraphicFramePr>
        <p:xfrm>
          <a:off x="6" y="1407376"/>
          <a:ext cx="8636659" cy="2058564"/>
        </p:xfrm>
        <a:graphic>
          <a:graphicData uri="http://schemas.openxmlformats.org/drawingml/2006/table">
            <a:tbl>
              <a:tblPr/>
              <a:tblGrid>
                <a:gridCol w="495251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31488"/>
              </a:tblGrid>
              <a:tr h="100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21,257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20,994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20,757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20,752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21,015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20,748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21,295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21,047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21,857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21,799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21,132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20,842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21,582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21,349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20,738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21,144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21,211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20,840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20,099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20,542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20,981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20,368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21,162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20,950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21,830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20,910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20,979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20,839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21,558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21,064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20,689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20,935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21,191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20,763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20,095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20,422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20,769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20,330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20,938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20,851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21,631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20,904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20,926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20,746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21,353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20,998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20,542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20,831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21,059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20,740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20,088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20,294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20,726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20,305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20,934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20,814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21,617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20,825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20,926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20,718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21,249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20,977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20,470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20,783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20,923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20,446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19,976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20,221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20,708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20,144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20,844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20,797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21,568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20,804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20,897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20,677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21,211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20,968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20,462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20,710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4307"/>
              </p:ext>
            </p:extLst>
          </p:nvPr>
        </p:nvGraphicFramePr>
        <p:xfrm>
          <a:off x="0" y="1407376"/>
          <a:ext cx="9143987" cy="2058564"/>
        </p:xfrm>
        <a:graphic>
          <a:graphicData uri="http://schemas.openxmlformats.org/drawingml/2006/table">
            <a:tbl>
              <a:tblPr/>
              <a:tblGrid>
                <a:gridCol w="495251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07328"/>
                <a:gridCol w="531488"/>
                <a:gridCol w="507328"/>
              </a:tblGrid>
              <a:tr h="100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P90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21,257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20,994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20,757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20,752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21,015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20,748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21,295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21,047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21,857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21,799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21,132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20,842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21,582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21,349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20,738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21,144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21,822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21,211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20,840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20,099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20,542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20,981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20,368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21,162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20,950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21,830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20,910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20,979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20,839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21,558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21,064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20,689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20,935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21,667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21,191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20,763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20,095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20,422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20,769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20,330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20,938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20,851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21,631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20,904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20,926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20,746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21,353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20,998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20,542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20,831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21,464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21,059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20,740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20,088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20,294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20,726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20,305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20,934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20,814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21,617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20,825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20,926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20,718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21,249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20,977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20,470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20,783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21,396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20,923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20,446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19,976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20,221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20,708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20,144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20,844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20,797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21,568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20,804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20,897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20,677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21,211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20,968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20,462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20,710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21,354 </a:t>
                      </a:r>
                    </a:p>
                  </a:txBody>
                  <a:tcPr marL="7814" marR="7814" marT="78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(P90) Forecast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Coast 2019 Summer </a:t>
            </a:r>
            <a:r>
              <a:rPr lang="en-US" sz="2000" dirty="0" smtClean="0"/>
              <a:t>Forecasts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Coast P50 and P90 Peak Forecasts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13786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1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65350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Far </a:t>
            </a:r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11467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86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02" y="988401"/>
            <a:ext cx="3776397" cy="4782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6348" y="654870"/>
            <a:ext cx="37528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Load Models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Unique Model for </a:t>
            </a:r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r>
              <a:rPr lang="en-US" sz="2000" dirty="0"/>
              <a:t>Each Weather Zone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  <a:tabLst>
                <a:tab pos="5888038" algn="dec"/>
              </a:tabLst>
            </a:pPr>
            <a:r>
              <a:rPr lang="en-US" sz="2000" dirty="0"/>
              <a:t>Each Temperature Group 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Hot</a:t>
            </a:r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Medium</a:t>
            </a:r>
            <a:endParaRPr lang="en-US" dirty="0"/>
          </a:p>
          <a:p>
            <a:pPr marL="1885950" lvl="3" indent="-514350">
              <a:lnSpc>
                <a:spcPct val="200000"/>
              </a:lnSpc>
              <a:buFont typeface="+mj-lt"/>
              <a:buAutoNum type="romanLcPeriod"/>
              <a:tabLst>
                <a:tab pos="5888038" algn="dec"/>
              </a:tabLst>
            </a:pPr>
            <a:r>
              <a:rPr lang="en-US" dirty="0" smtClean="0"/>
              <a:t>Cold</a:t>
            </a:r>
            <a:endParaRPr lang="en-US" dirty="0"/>
          </a:p>
          <a:p>
            <a:pPr lvl="1">
              <a:lnSpc>
                <a:spcPct val="200000"/>
              </a:lnSpc>
              <a:tabLst>
                <a:tab pos="5888038" algn="dec"/>
              </a:tabLst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2802" y="5771066"/>
            <a:ext cx="3776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760407" y="988401"/>
            <a:ext cx="307879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South Load vs. Temperature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393746" y="3381932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54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North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89155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North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25120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South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7122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South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86621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78034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1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28 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10723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1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32 Normal Weather (P50)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810480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43 </a:t>
            </a:r>
            <a:r>
              <a:rPr lang="en-US" sz="2400" dirty="0"/>
              <a:t>ERCOT P50 Coincident Peak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4891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4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44 </a:t>
            </a:r>
            <a:r>
              <a:rPr lang="en-US" sz="2400" dirty="0"/>
              <a:t>ERCOT P50 Coincident Peak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3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2393746" y="3381932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Temperature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" y="983156"/>
            <a:ext cx="3795062" cy="478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86532" y="3374489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1800" y="5764703"/>
            <a:ext cx="37950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732973" y="982037"/>
            <a:ext cx="14927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800" y="705038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4" y="989808"/>
            <a:ext cx="3769046" cy="4774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2933" y="982036"/>
            <a:ext cx="121058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Hot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0269" y="714663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0154" y="846570"/>
            <a:ext cx="200799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00" y="1001468"/>
            <a:ext cx="3783266" cy="4759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6529" y="761910"/>
            <a:ext cx="3916406" cy="296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368003" y="1007713"/>
            <a:ext cx="221086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Medium Cold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014259" y="5702096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7580" y="5672038"/>
            <a:ext cx="171451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62802" y="5771066"/>
            <a:ext cx="3776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3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Slides 45 and 54 </a:t>
            </a:r>
            <a:r>
              <a:rPr lang="en-US" sz="2400" dirty="0"/>
              <a:t>ERCOT P50 Coincident Peak Forecast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07382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1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46 Coast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2430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38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47 East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8075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5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48 Far West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055155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64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49 North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917658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3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50 South Central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22383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9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51 South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74229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1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52 West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5998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7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53 North Central P50 Peak Forecast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234494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5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55 ERCOT Annual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267102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83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Months vs. Temperature Groups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0" y="983156"/>
            <a:ext cx="3795062" cy="478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86532" y="3374489"/>
            <a:ext cx="5059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1800" y="5764703"/>
            <a:ext cx="379506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</a:t>
            </a:r>
            <a:r>
              <a:rPr lang="en-US" sz="1200" dirty="0" smtClean="0"/>
              <a:t>emperature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732973" y="982037"/>
            <a:ext cx="14927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South March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1800" y="762000"/>
            <a:ext cx="3916406" cy="2394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9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56 ERCOT Annual Energy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5836920" y="2983230"/>
            <a:ext cx="160020" cy="12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 flipH="1">
            <a:off x="5894070" y="3002281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 flipH="1">
            <a:off x="7586175" y="5880156"/>
            <a:ext cx="45719" cy="4571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7166" y="5812781"/>
            <a:ext cx="1232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December estimated 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67 </a:t>
            </a:r>
            <a:r>
              <a:rPr lang="en-US" sz="2400" dirty="0"/>
              <a:t>Coast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4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68 </a:t>
            </a:r>
            <a:r>
              <a:rPr lang="en-US" sz="2400" dirty="0"/>
              <a:t>East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4963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3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69 Far </a:t>
            </a:r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8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70 </a:t>
            </a:r>
            <a:r>
              <a:rPr lang="en-US" sz="2400" dirty="0"/>
              <a:t>North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71 North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621986"/>
              </p:ext>
            </p:extLst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8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72 </a:t>
            </a:r>
            <a:r>
              <a:rPr lang="en-US" sz="2400" dirty="0"/>
              <a:t>South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5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73 South </a:t>
            </a:r>
            <a:r>
              <a:rPr lang="en-US" sz="2400" dirty="0"/>
              <a:t>Central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8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74 </a:t>
            </a:r>
            <a:r>
              <a:rPr lang="en-US" sz="2400" dirty="0"/>
              <a:t>West P50 and P90 Peak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990600"/>
          <a:ext cx="853440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3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c34af464-7aa1-4edd-9be4-83dffc1cb92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21786</TotalTime>
  <Words>3451</Words>
  <Application>Microsoft Office PowerPoint</Application>
  <PresentationFormat>On-screen Show (4:3)</PresentationFormat>
  <Paragraphs>2471</Paragraphs>
  <Slides>98</Slides>
  <Notes>57</Notes>
  <HiddenSlides>31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Arial</vt:lpstr>
      <vt:lpstr>Calibri</vt:lpstr>
      <vt:lpstr>Wingdings</vt:lpstr>
      <vt:lpstr>3_Office Theme</vt:lpstr>
      <vt:lpstr>2_Custom Design</vt:lpstr>
      <vt:lpstr>1_Office Theme</vt:lpstr>
      <vt:lpstr>4_Office Theme</vt:lpstr>
      <vt:lpstr>PowerPoint Presentation</vt:lpstr>
      <vt:lpstr>Agenda</vt:lpstr>
      <vt:lpstr>Agenda</vt:lpstr>
      <vt:lpstr>PowerPoint Presentation</vt:lpstr>
      <vt:lpstr>Weather Zones</vt:lpstr>
      <vt:lpstr>Load Models</vt:lpstr>
      <vt:lpstr>Load Models</vt:lpstr>
      <vt:lpstr>Temperature Groups</vt:lpstr>
      <vt:lpstr>Months vs. Temperature Groups</vt:lpstr>
      <vt:lpstr>Months vs. Temperature Groups</vt:lpstr>
      <vt:lpstr>Input Data</vt:lpstr>
      <vt:lpstr>Input Data</vt:lpstr>
      <vt:lpstr>Input Data</vt:lpstr>
      <vt:lpstr>Input Data</vt:lpstr>
      <vt:lpstr>Input Data</vt:lpstr>
      <vt:lpstr>PowerPoint Presentation</vt:lpstr>
      <vt:lpstr>Premise Forecast</vt:lpstr>
      <vt:lpstr>Input Data</vt:lpstr>
      <vt:lpstr>Challenges</vt:lpstr>
      <vt:lpstr>Challenges</vt:lpstr>
      <vt:lpstr>Growth Driver for Far West and West</vt:lpstr>
      <vt:lpstr>PowerPoint Presentation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Normal Weather (P50) Forecast</vt:lpstr>
      <vt:lpstr>PowerPoint Presentation</vt:lpstr>
      <vt:lpstr>ERCOT P50 Forecast</vt:lpstr>
      <vt:lpstr>ERCOT P50 Forecast</vt:lpstr>
      <vt:lpstr>ERCOT P50 Forecast</vt:lpstr>
      <vt:lpstr>ERCOT P50 Forecast</vt:lpstr>
      <vt:lpstr>ERCOT P50 Forecast</vt:lpstr>
      <vt:lpstr>ERCOT P50 Forecast</vt:lpstr>
      <vt:lpstr>ERCOT P50 Forecast</vt:lpstr>
      <vt:lpstr>ERCOT P50 Coincident Peak Forecast</vt:lpstr>
      <vt:lpstr>ERCOT P50 Coincident Peak Forecast</vt:lpstr>
      <vt:lpstr>ERCOT P50 Coincident Peak Forecast</vt:lpstr>
      <vt:lpstr>Coast P50 Peak Forecast</vt:lpstr>
      <vt:lpstr>East P50 Peak Forecast</vt:lpstr>
      <vt:lpstr>Far West P50 Peak Forecast</vt:lpstr>
      <vt:lpstr>North P50 Peak Forecast</vt:lpstr>
      <vt:lpstr>South Central P50 Peak Forecast</vt:lpstr>
      <vt:lpstr>South P50 Peak Forecast</vt:lpstr>
      <vt:lpstr>West P50 Peak Forecast</vt:lpstr>
      <vt:lpstr>North Central P50 Peak Forecast</vt:lpstr>
      <vt:lpstr>ERCOT P50 Coincident Peak Forecast</vt:lpstr>
      <vt:lpstr>ERCOT Annual Energy</vt:lpstr>
      <vt:lpstr>ERCOT Annual Energy</vt:lpstr>
      <vt:lpstr>PowerPoint Presentation</vt:lpstr>
      <vt:lpstr>Assumptions</vt:lpstr>
      <vt:lpstr>Challenges</vt:lpstr>
      <vt:lpstr>Load Forecast Adjustments</vt:lpstr>
      <vt:lpstr>Load Forecast Adjustments</vt:lpstr>
      <vt:lpstr>PowerPoint Presentation</vt:lpstr>
      <vt:lpstr>Ensemble of Active Models</vt:lpstr>
      <vt:lpstr>PowerPoint Presentation</vt:lpstr>
      <vt:lpstr>90th Percentile (P90) Forecast</vt:lpstr>
      <vt:lpstr>90th Percentile (P90) Forecast</vt:lpstr>
      <vt:lpstr>Coast P50 and P90 Peak Forecasts</vt:lpstr>
      <vt:lpstr>East P50 and P90 Peak Forecasts</vt:lpstr>
      <vt:lpstr>Far West P50 and P90 Peak Forecasts</vt:lpstr>
      <vt:lpstr>North P50 and P90 Peak Forecasts</vt:lpstr>
      <vt:lpstr>North Central P50 and P90 Peak Forecasts</vt:lpstr>
      <vt:lpstr>South P50 and P90 Peak Forecasts</vt:lpstr>
      <vt:lpstr>South Central P50 and P90 Peak Forecasts</vt:lpstr>
      <vt:lpstr>West P50 and P90 Peak Forecasts</vt:lpstr>
      <vt:lpstr>Questions?</vt:lpstr>
      <vt:lpstr>Slide 28 Normal Weather (P50) Forecast</vt:lpstr>
      <vt:lpstr>Slide 32 Normal Weather (P50) Forecast</vt:lpstr>
      <vt:lpstr>Slide 43 ERCOT P50 Coincident Peak Forecast </vt:lpstr>
      <vt:lpstr>Slide 44 ERCOT P50 Coincident Peak Forecast </vt:lpstr>
      <vt:lpstr>Slides 45 and 54 ERCOT P50 Coincident Peak Forecast </vt:lpstr>
      <vt:lpstr>Slide 46 Coast P50 Peak Forecast</vt:lpstr>
      <vt:lpstr>Slide 47 East P50 Peak Forecast</vt:lpstr>
      <vt:lpstr>Slide 48 Far West P50 Peak Forecast</vt:lpstr>
      <vt:lpstr>Slide 49 North P50 Peak Forecast</vt:lpstr>
      <vt:lpstr>Slide 50 South Central P50 Peak Forecast</vt:lpstr>
      <vt:lpstr>Slide 51 South P50 Peak Forecast</vt:lpstr>
      <vt:lpstr>Slide 52 West P50 Peak Forecast</vt:lpstr>
      <vt:lpstr>Slide 53 North Central P50 Peak Forecast</vt:lpstr>
      <vt:lpstr>Slide 55 ERCOT Annual Energy</vt:lpstr>
      <vt:lpstr>Slide 56 ERCOT Annual Energy</vt:lpstr>
      <vt:lpstr>Slide 67 Coast P50 and P90 Peak Forecasts</vt:lpstr>
      <vt:lpstr>Slide 68 East P50 and P90 Peak Forecasts</vt:lpstr>
      <vt:lpstr>Slide 69 Far West P50 and P90 Peak Forecasts</vt:lpstr>
      <vt:lpstr>Slide 70 North P50 and P90 Peak Forecasts</vt:lpstr>
      <vt:lpstr>Slide 71 North Central P50 and P90 Peak Forecasts</vt:lpstr>
      <vt:lpstr>Slide 72 South P50 and P90 Peak Forecasts</vt:lpstr>
      <vt:lpstr>Slide 73 South Central P50 and P90 Peak Forecasts</vt:lpstr>
      <vt:lpstr>Slide 74 West P50 and P90 Peak Forecasts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Moore, Sarah</cp:lastModifiedBy>
  <cp:revision>973</cp:revision>
  <cp:lastPrinted>2015-06-01T15:38:52Z</cp:lastPrinted>
  <dcterms:created xsi:type="dcterms:W3CDTF">2010-04-12T23:12:02Z</dcterms:created>
  <dcterms:modified xsi:type="dcterms:W3CDTF">2018-12-12T20:44:06Z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</Properties>
</file>