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8"/>
  </p:notesMasterIdLst>
  <p:handoutMasterIdLst>
    <p:handoutMasterId r:id="rId29"/>
  </p:handoutMasterIdLst>
  <p:sldIdLst>
    <p:sldId id="260" r:id="rId7"/>
    <p:sldId id="275" r:id="rId8"/>
    <p:sldId id="288" r:id="rId9"/>
    <p:sldId id="298" r:id="rId10"/>
    <p:sldId id="303" r:id="rId11"/>
    <p:sldId id="311" r:id="rId12"/>
    <p:sldId id="295" r:id="rId13"/>
    <p:sldId id="296" r:id="rId14"/>
    <p:sldId id="305" r:id="rId15"/>
    <p:sldId id="314" r:id="rId16"/>
    <p:sldId id="306" r:id="rId17"/>
    <p:sldId id="307" r:id="rId18"/>
    <p:sldId id="257" r:id="rId19"/>
    <p:sldId id="304" r:id="rId20"/>
    <p:sldId id="293" r:id="rId21"/>
    <p:sldId id="282" r:id="rId22"/>
    <p:sldId id="290" r:id="rId23"/>
    <p:sldId id="291" r:id="rId24"/>
    <p:sldId id="294" r:id="rId25"/>
    <p:sldId id="313" r:id="rId26"/>
    <p:sldId id="261" r:id="rId2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49" autoAdjust="0"/>
    <p:restoredTop sz="94660" autoAdjust="0"/>
  </p:normalViewPr>
  <p:slideViewPr>
    <p:cSldViewPr showGuides="1">
      <p:cViewPr varScale="1">
        <p:scale>
          <a:sx n="138" d="100"/>
          <a:sy n="138" d="100"/>
        </p:scale>
        <p:origin x="60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0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365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8152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427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701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99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96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46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868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14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91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66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cs typeface="Times New Roman" panose="02020603050405020304" pitchFamily="18" charset="0"/>
              </a:rPr>
              <a:t>Credit Exposure Update</a:t>
            </a:r>
          </a:p>
          <a:p>
            <a:r>
              <a:rPr lang="en-US" dirty="0">
                <a:cs typeface="Times New Roman" panose="02020603050405020304" pitchFamily="18" charset="0"/>
              </a:rPr>
              <a:t>Spoorthy Papudesi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Credit Work Group</a:t>
            </a:r>
          </a:p>
          <a:p>
            <a:r>
              <a:rPr lang="en-US" dirty="0">
                <a:cs typeface="Times New Roman" panose="02020603050405020304" pitchFamily="18" charset="0"/>
              </a:rPr>
              <a:t>ERCOT Public</a:t>
            </a:r>
          </a:p>
          <a:p>
            <a:r>
              <a:rPr lang="en-US" dirty="0" smtClean="0">
                <a:cs typeface="Times New Roman" panose="02020603050405020304" pitchFamily="18" charset="0"/>
              </a:rPr>
              <a:t>December </a:t>
            </a:r>
            <a:r>
              <a:rPr lang="en-US" dirty="0" smtClean="0">
                <a:cs typeface="Times New Roman" panose="02020603050405020304" pitchFamily="18" charset="0"/>
              </a:rPr>
              <a:t>12, </a:t>
            </a:r>
            <a:r>
              <a:rPr lang="en-US" dirty="0">
                <a:cs typeface="Times New Roman" panose="02020603050405020304" pitchFamily="18" charset="0"/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291" y="1130609"/>
            <a:ext cx="8047417" cy="459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5533" y="898962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Real-Time Forward Adjustment Factor (RFAF)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54102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/>
              <a:t>RFAF is calculated using 21 days of ICE future prices and 14 days of ERCOT Real Time Settled Prices for HB_NORTH settlement point</a:t>
            </a:r>
            <a:endParaRPr lang="en-US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379755"/>
            <a:ext cx="5791200" cy="355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45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894735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Day-Ahead Forward Adjustment Factor (DFAF)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3400" y="5334000"/>
            <a:ext cx="739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/>
              <a:t>DFAF </a:t>
            </a:r>
            <a:r>
              <a:rPr lang="en-US" sz="1600" dirty="0"/>
              <a:t>is calculated using 21 days of ICE future prices and 7</a:t>
            </a:r>
            <a:r>
              <a:rPr lang="en-US" sz="1600" dirty="0" smtClean="0"/>
              <a:t> </a:t>
            </a:r>
            <a:r>
              <a:rPr lang="en-US" sz="1600" dirty="0"/>
              <a:t>days of ERCOT </a:t>
            </a:r>
            <a:r>
              <a:rPr lang="en-US" sz="1600" dirty="0" smtClean="0"/>
              <a:t>Day Ahead Settled </a:t>
            </a:r>
            <a:r>
              <a:rPr lang="en-US" sz="1600" dirty="0"/>
              <a:t>Prices for HB_NORTH settlement point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524000"/>
            <a:ext cx="5572227" cy="338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5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5748" y="2514600"/>
            <a:ext cx="777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Appendix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latin typeface="+mj-lt"/>
                <a:cs typeface="Times New Roman" panose="02020603050405020304" pitchFamily="18" charset="0"/>
              </a:rPr>
              <a:t>Summary statistics by Market Segment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14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487" y="1828800"/>
            <a:ext cx="743902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458200" cy="4292436"/>
          </a:xfrm>
        </p:spPr>
        <p:txBody>
          <a:bodyPr/>
          <a:lstStyle/>
          <a:p>
            <a:pPr marL="0" indent="0">
              <a:buNone/>
            </a:pP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+mj-lt"/>
                <a:cs typeface="Times New Roman" panose="02020603050405020304" pitchFamily="18" charset="0"/>
              </a:rPr>
              <a:t>Summary statistics by Rating </a:t>
            </a:r>
            <a:r>
              <a:rPr lang="en-US" sz="2000" b="1" dirty="0">
                <a:latin typeface="+mj-lt"/>
                <a:cs typeface="Times New Roman" panose="02020603050405020304" pitchFamily="18" charset="0"/>
              </a:rPr>
              <a:t>G</a:t>
            </a:r>
            <a:r>
              <a:rPr lang="en-US" sz="2000" b="1" dirty="0" smtClean="0">
                <a:latin typeface="+mj-lt"/>
                <a:cs typeface="Times New Roman" panose="02020603050405020304" pitchFamily="18" charset="0"/>
              </a:rPr>
              <a:t>roup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828800"/>
            <a:ext cx="7429500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10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827" y="914400"/>
            <a:ext cx="8534400" cy="462463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latin typeface="+mj-lt"/>
                <a:cs typeface="Times New Roman" panose="02020603050405020304" pitchFamily="18" charset="0"/>
              </a:rPr>
              <a:t>Active Counter-Parties distribution by rating and category- Nov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152" y="1524000"/>
            <a:ext cx="714375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07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534400" cy="4548432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 smtClean="0">
                <a:latin typeface="+mj-lt"/>
                <a:cs typeface="Times New Roman" panose="02020603050405020304" pitchFamily="18" charset="0"/>
              </a:rPr>
              <a:t>Average Total Potential Exposure distribution-Nov </a:t>
            </a:r>
            <a:r>
              <a:rPr lang="en-US" sz="2200" b="1" dirty="0">
                <a:latin typeface="+mj-lt"/>
                <a:cs typeface="Times New Roman" panose="02020603050405020304" pitchFamily="18" charset="0"/>
              </a:rPr>
              <a:t>2018</a:t>
            </a:r>
          </a:p>
          <a:p>
            <a:pPr marL="0" indent="0">
              <a:buNone/>
            </a:pP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17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" y="1676400"/>
            <a:ext cx="7867650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58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534400" cy="4700832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 smtClean="0">
                <a:latin typeface="+mj-lt"/>
                <a:cs typeface="Times New Roman" panose="02020603050405020304" pitchFamily="18" charset="0"/>
              </a:rPr>
              <a:t>Average Excess Collateral distribution</a:t>
            </a:r>
            <a:r>
              <a:rPr lang="en-US" sz="2200" b="1" baseline="30000" dirty="0" smtClean="0">
                <a:latin typeface="+mj-lt"/>
                <a:cs typeface="Times New Roman" panose="02020603050405020304" pitchFamily="18" charset="0"/>
              </a:rPr>
              <a:t>*-</a:t>
            </a:r>
            <a:r>
              <a:rPr lang="en-US" sz="2200" b="1" dirty="0" smtClean="0">
                <a:cs typeface="Times New Roman" panose="02020603050405020304" pitchFamily="18" charset="0"/>
              </a:rPr>
              <a:t>Nov</a:t>
            </a:r>
            <a:r>
              <a:rPr lang="en-US" sz="2200" b="1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latin typeface="+mj-lt"/>
                <a:cs typeface="Times New Roman" panose="02020603050405020304" pitchFamily="18" charset="0"/>
              </a:rPr>
              <a:t>2018</a:t>
            </a:r>
          </a:p>
          <a:p>
            <a:pPr marL="0" indent="0">
              <a:buNone/>
            </a:pP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21323" y="5357587"/>
            <a:ext cx="4277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1200" dirty="0" smtClean="0"/>
              <a:t>*Excess Collateral is a voluntary disposition by Counterparty</a:t>
            </a:r>
            <a:endParaRPr lang="en-US" sz="1200" dirty="0"/>
          </a:p>
          <a:p>
            <a:endParaRPr lang="en-US" sz="120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478643"/>
            <a:ext cx="78867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34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534400" cy="4624632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+mj-lt"/>
                <a:cs typeface="Times New Roman" panose="02020603050405020304" pitchFamily="18" charset="0"/>
              </a:rPr>
              <a:t>D</a:t>
            </a:r>
            <a:r>
              <a:rPr lang="en-US" sz="2000" b="1" dirty="0" smtClean="0">
                <a:latin typeface="+mj-lt"/>
                <a:cs typeface="Times New Roman" panose="02020603050405020304" pitchFamily="18" charset="0"/>
              </a:rPr>
              <a:t>istribution in the Bottom Quintile of Excess Collateral</a:t>
            </a:r>
            <a:r>
              <a:rPr lang="en-US" sz="2000" b="1" baseline="30000" dirty="0" smtClean="0">
                <a:latin typeface="+mj-lt"/>
                <a:cs typeface="Times New Roman" panose="02020603050405020304" pitchFamily="18" charset="0"/>
              </a:rPr>
              <a:t>*-</a:t>
            </a:r>
            <a:r>
              <a:rPr lang="en-US" sz="2000" b="1" dirty="0" smtClean="0">
                <a:cs typeface="Times New Roman" panose="02020603050405020304" pitchFamily="18" charset="0"/>
              </a:rPr>
              <a:t>Nov </a:t>
            </a:r>
            <a:r>
              <a:rPr lang="en-US" sz="2000" b="1" dirty="0" smtClean="0">
                <a:latin typeface="+mj-lt"/>
                <a:cs typeface="Times New Roman" panose="02020603050405020304" pitchFamily="18" charset="0"/>
              </a:rPr>
              <a:t>2018</a:t>
            </a:r>
            <a:endParaRPr lang="en-US" sz="2000" b="1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6508" y="5539032"/>
            <a:ext cx="4277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1200" dirty="0"/>
              <a:t>*Excess Collateral is a voluntary </a:t>
            </a:r>
            <a:r>
              <a:rPr lang="en-US" sz="1200" dirty="0" smtClean="0"/>
              <a:t>disposition </a:t>
            </a:r>
            <a:r>
              <a:rPr lang="en-US" sz="1200" dirty="0"/>
              <a:t>by Counterparty</a:t>
            </a:r>
          </a:p>
          <a:p>
            <a:endParaRPr lang="en-US" sz="12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675" y="1400175"/>
            <a:ext cx="824865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59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49530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2800" b="1" dirty="0">
                <a:latin typeface="+mj-lt"/>
                <a:cs typeface="Times New Roman" panose="02020603050405020304" pitchFamily="18" charset="0"/>
              </a:rPr>
              <a:t>Inputs </a:t>
            </a:r>
            <a:r>
              <a:rPr lang="en-US" sz="2800" b="1" dirty="0" smtClean="0">
                <a:latin typeface="+mj-lt"/>
                <a:cs typeface="Times New Roman" panose="02020603050405020304" pitchFamily="18" charset="0"/>
              </a:rPr>
              <a:t>and </a:t>
            </a:r>
            <a:r>
              <a:rPr lang="en-US" sz="2800" b="1" dirty="0">
                <a:latin typeface="+mj-lt"/>
                <a:cs typeface="Times New Roman" panose="02020603050405020304" pitchFamily="18" charset="0"/>
              </a:rPr>
              <a:t>Assumptions:</a:t>
            </a:r>
            <a:endParaRPr lang="en-US" sz="2800" dirty="0">
              <a:latin typeface="+mj-lt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Only Active Counter-Parties are </a:t>
            </a:r>
            <a:r>
              <a:rPr lang="en-US" sz="2000" dirty="0" smtClean="0">
                <a:latin typeface="+mj-lt"/>
                <a:cs typeface="Times New Roman" panose="02020603050405020304" pitchFamily="18" charset="0"/>
              </a:rPr>
              <a:t>included</a:t>
            </a:r>
          </a:p>
          <a:p>
            <a:pPr lvl="1">
              <a:spcAft>
                <a:spcPts val="600"/>
              </a:spcAft>
            </a:pPr>
            <a:r>
              <a:rPr lang="en-US" sz="2000" dirty="0">
                <a:latin typeface="+mj-lt"/>
                <a:cs typeface="Times New Roman" panose="02020603050405020304" pitchFamily="18" charset="0"/>
              </a:rPr>
              <a:t>Counter-Parties are classified by </a:t>
            </a:r>
            <a:r>
              <a:rPr lang="en-US" sz="2000" dirty="0" smtClean="0">
                <a:latin typeface="+mj-lt"/>
                <a:cs typeface="Times New Roman" panose="02020603050405020304" pitchFamily="18" charset="0"/>
              </a:rPr>
              <a:t>rating </a:t>
            </a:r>
            <a:r>
              <a:rPr lang="en-US" sz="2000" dirty="0">
                <a:latin typeface="+mj-lt"/>
                <a:cs typeface="Times New Roman" panose="02020603050405020304" pitchFamily="18" charset="0"/>
              </a:rPr>
              <a:t>and </a:t>
            </a:r>
            <a:r>
              <a:rPr lang="en-US" sz="2000" dirty="0" smtClean="0">
                <a:latin typeface="+mj-lt"/>
                <a:cs typeface="Times New Roman" panose="02020603050405020304" pitchFamily="18" charset="0"/>
              </a:rPr>
              <a:t>market activity</a:t>
            </a:r>
            <a:endParaRPr lang="en-US" sz="2000" dirty="0">
              <a:latin typeface="+mj-lt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r>
              <a:rPr lang="en-US" sz="2000" dirty="0" smtClean="0">
                <a:latin typeface="+mj-lt"/>
                <a:cs typeface="Times New Roman" panose="02020603050405020304" pitchFamily="18" charset="0"/>
              </a:rPr>
              <a:t>TPE </a:t>
            </a:r>
            <a:r>
              <a:rPr lang="en-US" sz="2000" dirty="0">
                <a:latin typeface="+mj-lt"/>
                <a:cs typeface="Times New Roman" panose="02020603050405020304" pitchFamily="18" charset="0"/>
              </a:rPr>
              <a:t>and collateral balances used are averages </a:t>
            </a:r>
            <a:r>
              <a:rPr lang="en-US" sz="2000" dirty="0" smtClean="0">
                <a:latin typeface="+mj-lt"/>
                <a:cs typeface="Times New Roman" panose="02020603050405020304" pitchFamily="18" charset="0"/>
              </a:rPr>
              <a:t>for </a:t>
            </a:r>
            <a:r>
              <a:rPr lang="en-US" sz="2000" dirty="0" smtClean="0">
                <a:cs typeface="Times New Roman" panose="02020603050405020304" pitchFamily="18" charset="0"/>
              </a:rPr>
              <a:t>October</a:t>
            </a:r>
            <a:r>
              <a:rPr lang="en-US" sz="2000" dirty="0" smtClean="0">
                <a:latin typeface="+mj-lt"/>
                <a:cs typeface="Times New Roman" panose="02020603050405020304" pitchFamily="18" charset="0"/>
              </a:rPr>
              <a:t> and November of 2018</a:t>
            </a:r>
          </a:p>
          <a:p>
            <a:pPr lvl="1">
              <a:spcAft>
                <a:spcPts val="600"/>
              </a:spcAft>
            </a:pPr>
            <a:r>
              <a:rPr lang="en-US" sz="2000" dirty="0" smtClean="0">
                <a:latin typeface="+mj-lt"/>
                <a:cs typeface="Times New Roman" panose="02020603050405020304" pitchFamily="18" charset="0"/>
              </a:rPr>
              <a:t>Counter-Parties </a:t>
            </a:r>
            <a:r>
              <a:rPr lang="en-US" sz="2000" dirty="0">
                <a:latin typeface="+mj-lt"/>
                <a:cs typeface="Times New Roman" panose="02020603050405020304" pitchFamily="18" charset="0"/>
              </a:rPr>
              <a:t>that are subsidiaries of, or guaranteed by, rated entities are given the parent/guarantor’s rating, adjusted down one </a:t>
            </a:r>
            <a:r>
              <a:rPr lang="en-US" sz="2000" dirty="0" smtClean="0">
                <a:latin typeface="+mj-lt"/>
                <a:cs typeface="Times New Roman" panose="02020603050405020304" pitchFamily="18" charset="0"/>
              </a:rPr>
              <a:t>notch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latin typeface="+mj-lt"/>
              </a:rPr>
              <a:t>2</a:t>
            </a:fld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450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4777032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latin typeface="+mj-lt"/>
                <a:cs typeface="Times New Roman" panose="02020603050405020304" pitchFamily="18" charset="0"/>
              </a:rPr>
              <a:t>D</a:t>
            </a:r>
            <a:r>
              <a:rPr lang="en-US" sz="1800" b="1" dirty="0" smtClean="0">
                <a:latin typeface="+mj-lt"/>
                <a:cs typeface="Times New Roman" panose="02020603050405020304" pitchFamily="18" charset="0"/>
              </a:rPr>
              <a:t>istribution of TPE in the Bottom Quintile of Excess Collateral</a:t>
            </a:r>
            <a:r>
              <a:rPr lang="en-US" sz="1800" b="1" baseline="30000" dirty="0" smtClean="0">
                <a:latin typeface="+mj-lt"/>
                <a:cs typeface="Times New Roman" panose="02020603050405020304" pitchFamily="18" charset="0"/>
              </a:rPr>
              <a:t>*-</a:t>
            </a:r>
            <a:r>
              <a:rPr lang="en-US" sz="1800" b="1" dirty="0" smtClean="0">
                <a:cs typeface="Times New Roman" panose="02020603050405020304" pitchFamily="18" charset="0"/>
              </a:rPr>
              <a:t>Nov </a:t>
            </a:r>
            <a:r>
              <a:rPr lang="en-US" sz="1800" b="1" dirty="0" smtClean="0">
                <a:latin typeface="+mj-lt"/>
                <a:cs typeface="Times New Roman" panose="02020603050405020304" pitchFamily="18" charset="0"/>
              </a:rPr>
              <a:t>2018</a:t>
            </a:r>
            <a:endParaRPr lang="en-US" sz="1800" b="1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6508" y="5539032"/>
            <a:ext cx="4277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1200" dirty="0"/>
              <a:t>*Excess Collateral is a voluntary </a:t>
            </a:r>
            <a:r>
              <a:rPr lang="en-US" sz="1200" dirty="0" smtClean="0"/>
              <a:t>disposition </a:t>
            </a:r>
            <a:r>
              <a:rPr lang="en-US" sz="1200" dirty="0"/>
              <a:t>by Counterparty</a:t>
            </a:r>
          </a:p>
          <a:p>
            <a:endParaRPr lang="en-US" sz="12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508" y="1231228"/>
            <a:ext cx="830580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66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4000" dirty="0" smtClean="0"/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21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382000" cy="594518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latin typeface="+mn-lt"/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latin typeface="+mn-lt"/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5181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b="1" dirty="0" smtClean="0">
                <a:latin typeface="+mj-lt"/>
                <a:cs typeface="Times New Roman" panose="02020603050405020304" pitchFamily="18" charset="0"/>
              </a:rPr>
              <a:t>November 2018 </a:t>
            </a:r>
            <a:r>
              <a:rPr lang="en-US" sz="1800" b="1" dirty="0">
                <a:latin typeface="+mj-lt"/>
                <a:cs typeface="Times New Roman" panose="02020603050405020304" pitchFamily="18" charset="0"/>
              </a:rPr>
              <a:t>compared to </a:t>
            </a:r>
            <a:r>
              <a:rPr lang="en-US" sz="1800" b="1" dirty="0">
                <a:cs typeface="Times New Roman" panose="02020603050405020304" pitchFamily="18" charset="0"/>
              </a:rPr>
              <a:t>October</a:t>
            </a:r>
            <a:r>
              <a:rPr lang="en-US" sz="1800" b="1" dirty="0" smtClean="0">
                <a:latin typeface="+mj-lt"/>
                <a:cs typeface="Times New Roman" panose="02020603050405020304" pitchFamily="18" charset="0"/>
              </a:rPr>
              <a:t> 2018</a:t>
            </a:r>
            <a:endParaRPr lang="en-US" sz="1800" baseline="30000" dirty="0" smtClean="0">
              <a:latin typeface="+mj-lt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800" dirty="0" smtClean="0">
                <a:latin typeface="+mj-lt"/>
                <a:cs typeface="Times New Roman" panose="02020603050405020304" pitchFamily="18" charset="0"/>
              </a:rPr>
              <a:t>Market-wide average TPE increased from $369.3 million to </a:t>
            </a:r>
            <a:r>
              <a:rPr lang="en-US" sz="1800" dirty="0">
                <a:cs typeface="Times New Roman" panose="02020603050405020304" pitchFamily="18" charset="0"/>
              </a:rPr>
              <a:t>$</a:t>
            </a:r>
            <a:r>
              <a:rPr lang="en-US" sz="1800" dirty="0" smtClean="0">
                <a:cs typeface="Times New Roman" panose="02020603050405020304" pitchFamily="18" charset="0"/>
              </a:rPr>
              <a:t>390.9 million</a:t>
            </a:r>
            <a:r>
              <a:rPr lang="en-US" sz="1800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cs typeface="Times New Roman" panose="02020603050405020304" pitchFamily="18" charset="0"/>
              </a:rPr>
              <a:t>TPE </a:t>
            </a:r>
            <a:r>
              <a:rPr lang="en-US" sz="1800" dirty="0" smtClean="0">
                <a:cs typeface="Times New Roman" panose="02020603050405020304" pitchFamily="18" charset="0"/>
              </a:rPr>
              <a:t>increased </a:t>
            </a:r>
            <a:r>
              <a:rPr lang="en-US" sz="1800" dirty="0">
                <a:cs typeface="Times New Roman" panose="02020603050405020304" pitchFamily="18" charset="0"/>
              </a:rPr>
              <a:t>by </a:t>
            </a:r>
            <a:r>
              <a:rPr lang="en-US" sz="1800" dirty="0" smtClean="0">
                <a:cs typeface="Times New Roman" panose="02020603050405020304" pitchFamily="18" charset="0"/>
              </a:rPr>
              <a:t>$9.1 </a:t>
            </a:r>
            <a:r>
              <a:rPr lang="en-US" sz="1800" dirty="0">
                <a:cs typeface="Times New Roman" panose="02020603050405020304" pitchFamily="18" charset="0"/>
              </a:rPr>
              <a:t>million for “Load </a:t>
            </a:r>
            <a:r>
              <a:rPr lang="en-US" sz="1800" dirty="0" smtClean="0">
                <a:cs typeface="Times New Roman" panose="02020603050405020304" pitchFamily="18" charset="0"/>
              </a:rPr>
              <a:t>Only” </a:t>
            </a:r>
            <a:r>
              <a:rPr lang="en-US" sz="1800" dirty="0">
                <a:cs typeface="Times New Roman" panose="02020603050405020304" pitchFamily="18" charset="0"/>
              </a:rPr>
              <a:t>category.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cs typeface="Times New Roman" panose="02020603050405020304" pitchFamily="18" charset="0"/>
              </a:rPr>
              <a:t>TPE </a:t>
            </a:r>
            <a:r>
              <a:rPr lang="en-US" sz="1800" dirty="0" smtClean="0">
                <a:cs typeface="Times New Roman" panose="02020603050405020304" pitchFamily="18" charset="0"/>
              </a:rPr>
              <a:t>increased </a:t>
            </a:r>
            <a:r>
              <a:rPr lang="en-US" sz="1800" dirty="0">
                <a:cs typeface="Times New Roman" panose="02020603050405020304" pitchFamily="18" charset="0"/>
              </a:rPr>
              <a:t>by </a:t>
            </a:r>
            <a:r>
              <a:rPr lang="en-US" sz="1800" dirty="0" smtClean="0">
                <a:cs typeface="Times New Roman" panose="02020603050405020304" pitchFamily="18" charset="0"/>
              </a:rPr>
              <a:t>$9.02 </a:t>
            </a:r>
            <a:r>
              <a:rPr lang="en-US" sz="1800" dirty="0">
                <a:cs typeface="Times New Roman" panose="02020603050405020304" pitchFamily="18" charset="0"/>
              </a:rPr>
              <a:t>million for “Trader” category.</a:t>
            </a:r>
          </a:p>
          <a:p>
            <a:pPr>
              <a:spcAft>
                <a:spcPts val="600"/>
              </a:spcAft>
            </a:pPr>
            <a:r>
              <a:rPr lang="en-US" sz="1800" dirty="0" smtClean="0">
                <a:latin typeface="+mj-lt"/>
                <a:cs typeface="Times New Roman" panose="02020603050405020304" pitchFamily="18" charset="0"/>
              </a:rPr>
              <a:t>Average Excess collateral </a:t>
            </a:r>
            <a:r>
              <a:rPr lang="en-US" sz="1800" dirty="0" smtClean="0">
                <a:cs typeface="Times New Roman" panose="02020603050405020304" pitchFamily="18" charset="0"/>
              </a:rPr>
              <a:t>de</a:t>
            </a:r>
            <a:r>
              <a:rPr lang="en-US" sz="1800" dirty="0" smtClean="0">
                <a:latin typeface="+mj-lt"/>
                <a:cs typeface="Times New Roman" panose="02020603050405020304" pitchFamily="18" charset="0"/>
              </a:rPr>
              <a:t>creased from </a:t>
            </a:r>
            <a:r>
              <a:rPr lang="en-US" sz="1800" dirty="0" smtClean="0">
                <a:cs typeface="Times New Roman" panose="02020603050405020304" pitchFamily="18" charset="0"/>
              </a:rPr>
              <a:t>$2,090.9 </a:t>
            </a:r>
            <a:r>
              <a:rPr lang="en-US" sz="1800" dirty="0">
                <a:cs typeface="Times New Roman" panose="02020603050405020304" pitchFamily="18" charset="0"/>
              </a:rPr>
              <a:t>million </a:t>
            </a:r>
            <a:r>
              <a:rPr lang="en-US" sz="1800" dirty="0" smtClean="0">
                <a:cs typeface="Times New Roman" panose="02020603050405020304" pitchFamily="18" charset="0"/>
              </a:rPr>
              <a:t>to $2,004.3 million.</a:t>
            </a:r>
            <a:endParaRPr lang="en-US" sz="1800" dirty="0" smtClean="0">
              <a:latin typeface="+mj-lt"/>
              <a:cs typeface="Times New Roman" panose="02020603050405020304" pitchFamily="18" charset="0"/>
            </a:endParaRPr>
          </a:p>
          <a:p>
            <a:pPr lvl="1">
              <a:spcAft>
                <a:spcPts val="6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decreased </a:t>
            </a:r>
            <a:r>
              <a:rPr lang="en-US" sz="1800" dirty="0">
                <a:cs typeface="Times New Roman" panose="02020603050405020304" pitchFamily="18" charset="0"/>
              </a:rPr>
              <a:t>by </a:t>
            </a:r>
            <a:r>
              <a:rPr lang="en-US" sz="1800" dirty="0" smtClean="0">
                <a:cs typeface="Times New Roman" panose="02020603050405020304" pitchFamily="18" charset="0"/>
              </a:rPr>
              <a:t>$62.5 </a:t>
            </a:r>
            <a:r>
              <a:rPr lang="en-US" sz="1800" dirty="0">
                <a:cs typeface="Times New Roman" panose="02020603050405020304" pitchFamily="18" charset="0"/>
              </a:rPr>
              <a:t>million for “Load and Gen” category </a:t>
            </a:r>
          </a:p>
          <a:p>
            <a:pPr lvl="1">
              <a:spcAft>
                <a:spcPts val="6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decreased </a:t>
            </a:r>
            <a:r>
              <a:rPr lang="en-US" sz="1800" dirty="0">
                <a:cs typeface="Times New Roman" panose="02020603050405020304" pitchFamily="18" charset="0"/>
              </a:rPr>
              <a:t>by </a:t>
            </a:r>
            <a:r>
              <a:rPr lang="en-US" sz="1800" dirty="0" smtClean="0">
                <a:cs typeface="Times New Roman" panose="02020603050405020304" pitchFamily="18" charset="0"/>
              </a:rPr>
              <a:t>$11.1 </a:t>
            </a:r>
            <a:r>
              <a:rPr lang="en-US" sz="1800" dirty="0">
                <a:cs typeface="Times New Roman" panose="02020603050405020304" pitchFamily="18" charset="0"/>
              </a:rPr>
              <a:t>million for “Trader” category.</a:t>
            </a:r>
          </a:p>
          <a:p>
            <a:pPr lvl="1">
              <a:spcAft>
                <a:spcPts val="600"/>
              </a:spcAft>
            </a:pPr>
            <a:r>
              <a:rPr lang="en-US" sz="1800" dirty="0">
                <a:cs typeface="Times New Roman" panose="02020603050405020304" pitchFamily="18" charset="0"/>
              </a:rPr>
              <a:t>decreased by </a:t>
            </a:r>
            <a:r>
              <a:rPr lang="en-US" sz="1800" dirty="0" smtClean="0">
                <a:cs typeface="Times New Roman" panose="02020603050405020304" pitchFamily="18" charset="0"/>
              </a:rPr>
              <a:t>$19.3 </a:t>
            </a:r>
            <a:r>
              <a:rPr lang="en-US" sz="1800" dirty="0">
                <a:cs typeface="Times New Roman" panose="02020603050405020304" pitchFamily="18" charset="0"/>
              </a:rPr>
              <a:t>million for “Load Only” category.</a:t>
            </a:r>
          </a:p>
          <a:p>
            <a:pPr>
              <a:spcAft>
                <a:spcPts val="600"/>
              </a:spcAft>
            </a:pPr>
            <a:r>
              <a:rPr lang="en-US" sz="1800" dirty="0" smtClean="0">
                <a:cs typeface="Times New Roman" panose="02020603050405020304" pitchFamily="18" charset="0"/>
              </a:rPr>
              <a:t>Number </a:t>
            </a:r>
            <a:r>
              <a:rPr lang="en-US" sz="1800" dirty="0">
                <a:cs typeface="Times New Roman" panose="02020603050405020304" pitchFamily="18" charset="0"/>
              </a:rPr>
              <a:t>of active Counter-Parties </a:t>
            </a:r>
            <a:r>
              <a:rPr lang="en-US" sz="1800" dirty="0" smtClean="0">
                <a:cs typeface="Times New Roman" panose="02020603050405020304" pitchFamily="18" charset="0"/>
              </a:rPr>
              <a:t>increased from 225 to 229.</a:t>
            </a: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5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066800"/>
            <a:ext cx="70104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066800"/>
            <a:ext cx="70866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86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066800"/>
            <a:ext cx="70104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9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415" y="1145850"/>
            <a:ext cx="7779170" cy="456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</a:t>
            </a:r>
            <a:r>
              <a:rPr lang="en-US" dirty="0" smtClean="0">
                <a:cs typeface="Times New Roman" panose="02020603050405020304" pitchFamily="18" charset="0"/>
              </a:rPr>
              <a:t>pdate</a:t>
            </a:r>
            <a:endParaRPr lang="en-US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990600"/>
            <a:ext cx="7760881" cy="477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3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Credit Exposure Update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143000"/>
            <a:ext cx="7992549" cy="410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46322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c34af464-7aa1-4edd-9be4-83dffc1cb926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25092</TotalTime>
  <Words>417</Words>
  <Application>Microsoft Office PowerPoint</Application>
  <PresentationFormat>On-screen Show (4:3)</PresentationFormat>
  <Paragraphs>104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  <vt:lpstr>Credit Exposure Update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Papudesi, Spoorthy</cp:lastModifiedBy>
  <cp:revision>280</cp:revision>
  <cp:lastPrinted>2018-08-13T13:48:01Z</cp:lastPrinted>
  <dcterms:created xsi:type="dcterms:W3CDTF">2016-01-21T15:20:31Z</dcterms:created>
  <dcterms:modified xsi:type="dcterms:W3CDTF">2018-12-12T15:13:51Z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