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2"/>
  </p:notesMasterIdLst>
  <p:handoutMasterIdLst>
    <p:handoutMasterId r:id="rId13"/>
  </p:handoutMasterIdLst>
  <p:sldIdLst>
    <p:sldId id="260" r:id="rId7"/>
    <p:sldId id="312" r:id="rId8"/>
    <p:sldId id="313" r:id="rId9"/>
    <p:sldId id="314" r:id="rId10"/>
    <p:sldId id="261" r:id="rId1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uane, Mark" initials="RM" lastIdx="11" clrIdx="0">
    <p:extLst>
      <p:ext uri="{19B8F6BF-5375-455C-9EA6-DF929625EA0E}">
        <p15:presenceInfo xmlns:p15="http://schemas.microsoft.com/office/powerpoint/2012/main" userId="S-1-5-21-639947351-343809578-3807592339-2807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749" autoAdjust="0"/>
    <p:restoredTop sz="94660" autoAdjust="0"/>
  </p:normalViewPr>
  <p:slideViewPr>
    <p:cSldViewPr showGuides="1">
      <p:cViewPr varScale="1">
        <p:scale>
          <a:sx n="130" d="100"/>
          <a:sy n="130" d="100"/>
        </p:scale>
        <p:origin x="840" y="1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5064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99" d="100"/>
          <a:sy n="99" d="100"/>
        </p:scale>
        <p:origin x="3528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presProps" Target="presProps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38475" cy="466725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1"/>
            <a:ext cx="3038475" cy="466725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12/10/2018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675"/>
            <a:ext cx="3038475" cy="466725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12/10/2018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67" tIns="46584" rIns="93167" bIns="4658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67" tIns="46584" rIns="93167" bIns="46584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5802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0096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84526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3967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0089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352800" y="2438400"/>
            <a:ext cx="564603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cs typeface="Times New Roman" panose="02020603050405020304" pitchFamily="18" charset="0"/>
              </a:rPr>
              <a:t>NPRR 850 </a:t>
            </a:r>
            <a:r>
              <a:rPr lang="en-US" b="1" dirty="0" smtClean="0">
                <a:cs typeface="Times New Roman" panose="02020603050405020304" pitchFamily="18" charset="0"/>
              </a:rPr>
              <a:t>- Summary </a:t>
            </a:r>
            <a:r>
              <a:rPr lang="en-US" b="1" dirty="0" smtClean="0">
                <a:cs typeface="Times New Roman" panose="02020603050405020304" pitchFamily="18" charset="0"/>
              </a:rPr>
              <a:t>of LCRA Comments</a:t>
            </a:r>
          </a:p>
          <a:p>
            <a:endParaRPr lang="en-US" b="1" dirty="0" smtClean="0">
              <a:cs typeface="Times New Roman" panose="02020603050405020304" pitchFamily="18" charset="0"/>
            </a:endParaRPr>
          </a:p>
          <a:p>
            <a:endParaRPr lang="en-US" b="1" dirty="0">
              <a:cs typeface="Times New Roman" panose="02020603050405020304" pitchFamily="18" charset="0"/>
            </a:endParaRPr>
          </a:p>
          <a:p>
            <a:endParaRPr lang="en-US" b="1" dirty="0">
              <a:cs typeface="Times New Roman" panose="02020603050405020304" pitchFamily="18" charset="0"/>
            </a:endParaRPr>
          </a:p>
          <a:p>
            <a:r>
              <a:rPr lang="en-US" b="1" dirty="0" smtClean="0">
                <a:cs typeface="Times New Roman" panose="02020603050405020304" pitchFamily="18" charset="0"/>
              </a:rPr>
              <a:t>Credit Work Group</a:t>
            </a:r>
          </a:p>
          <a:p>
            <a:r>
              <a:rPr lang="en-US" b="1" dirty="0" smtClean="0">
                <a:cs typeface="Times New Roman" panose="02020603050405020304" pitchFamily="18" charset="0"/>
              </a:rPr>
              <a:t>December </a:t>
            </a:r>
            <a:r>
              <a:rPr lang="en-US" b="1" dirty="0" smtClean="0">
                <a:cs typeface="Times New Roman" panose="02020603050405020304" pitchFamily="18" charset="0"/>
              </a:rPr>
              <a:t>12, </a:t>
            </a:r>
            <a:r>
              <a:rPr lang="en-US" b="1" dirty="0" smtClean="0">
                <a:cs typeface="Times New Roman" panose="02020603050405020304" pitchFamily="18" charset="0"/>
              </a:rPr>
              <a:t>2018</a:t>
            </a:r>
          </a:p>
          <a:p>
            <a:endParaRPr lang="en-US" dirty="0">
              <a:cs typeface="Times New Roman" panose="02020603050405020304" pitchFamily="18" charset="0"/>
            </a:endParaRPr>
          </a:p>
          <a:p>
            <a:endParaRPr lang="en-US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 smtClean="0">
                <a:latin typeface="+mn-lt"/>
                <a:cs typeface="Times New Roman" panose="02020603050405020304" pitchFamily="18" charset="0"/>
              </a:rPr>
              <a:t>NPRR850 </a:t>
            </a:r>
            <a:endParaRPr lang="en-US" b="1" dirty="0">
              <a:solidFill>
                <a:schemeClr val="accent1"/>
              </a:solidFill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382000" cy="4724400"/>
          </a:xfrm>
        </p:spPr>
        <p:txBody>
          <a:bodyPr/>
          <a:lstStyle/>
          <a:p>
            <a:pPr lvl="1"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en-US" sz="1400" dirty="0"/>
          </a:p>
          <a:p>
            <a:pPr lvl="1"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en-US" sz="1800" dirty="0" smtClean="0">
              <a:latin typeface="+mj-lt"/>
            </a:endParaRPr>
          </a:p>
          <a:p>
            <a:pPr marL="457200" lvl="1" indent="0">
              <a:spcAft>
                <a:spcPts val="600"/>
              </a:spcAft>
              <a:buNone/>
            </a:pPr>
            <a:endParaRPr lang="en-US" sz="1800" dirty="0" smtClean="0">
              <a:latin typeface="+mj-lt"/>
            </a:endParaRPr>
          </a:p>
          <a:p>
            <a:pPr marL="457200" lvl="1" indent="0">
              <a:spcAft>
                <a:spcPts val="600"/>
              </a:spcAft>
              <a:buNone/>
            </a:pPr>
            <a:endParaRPr lang="en-US" sz="1800" dirty="0">
              <a:latin typeface="+mj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57200" y="1143000"/>
            <a:ext cx="80010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LCRA’s November 5, 2018 comments to NPRR850, Market Suspension and Restart, addressed two areas.</a:t>
            </a:r>
          </a:p>
          <a:p>
            <a:endParaRPr lang="en-US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ERCOT to call a special Board meeting prior to Market Restart for RT and DA markets.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If a special meeting is not practicable, approval may be given by ERCOT CEO or General Counsel after consultation with and approval by Market Segment Directors.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Uplift mechanism for Market Restart costs revised.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Market Suspension charges will be initially allocated based on the Load Ratio Share for the most recent 30 days prior to the Market Suspension.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Market Suspension charges will be resettled based on actual Load data submitted to ERCOT, although;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The most recent 30-day Load Ratio Share prior to the Market Suspension will still be used to allocate Startup Costs and standby payments for RMR units and Black Start Resources.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165931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46918"/>
          </a:xfrm>
        </p:spPr>
        <p:txBody>
          <a:bodyPr/>
          <a:lstStyle/>
          <a:p>
            <a:r>
              <a:rPr lang="en-US" dirty="0" smtClean="0">
                <a:latin typeface="+mn-lt"/>
                <a:cs typeface="Times New Roman" panose="02020603050405020304" pitchFamily="18" charset="0"/>
              </a:rPr>
              <a:t>NPRR850</a:t>
            </a:r>
            <a:endParaRPr lang="en-US" b="1" dirty="0">
              <a:solidFill>
                <a:schemeClr val="accent1"/>
              </a:solidFill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382000" cy="4724400"/>
          </a:xfrm>
        </p:spPr>
        <p:txBody>
          <a:bodyPr/>
          <a:lstStyle/>
          <a:p>
            <a:pPr lvl="1"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en-US" sz="1400" dirty="0"/>
          </a:p>
          <a:p>
            <a:pPr lvl="1"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en-US" sz="1800" dirty="0" smtClean="0">
              <a:latin typeface="+mj-lt"/>
            </a:endParaRPr>
          </a:p>
          <a:p>
            <a:pPr marL="457200" lvl="1" indent="0">
              <a:spcAft>
                <a:spcPts val="600"/>
              </a:spcAft>
              <a:buNone/>
            </a:pPr>
            <a:endParaRPr lang="en-US" sz="1800" dirty="0" smtClean="0">
              <a:latin typeface="+mj-lt"/>
            </a:endParaRPr>
          </a:p>
          <a:p>
            <a:pPr marL="457200" lvl="1" indent="0">
              <a:spcAft>
                <a:spcPts val="600"/>
              </a:spcAft>
              <a:buNone/>
            </a:pPr>
            <a:endParaRPr lang="en-US" sz="1800" dirty="0">
              <a:latin typeface="+mj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55600" y="914401"/>
            <a:ext cx="84836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LCRA’s November 5, 2018 comments to NPRR850, Market Suspension and Restart, addressed two areas.</a:t>
            </a:r>
          </a:p>
          <a:p>
            <a:endParaRPr lang="en-US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ERCOT to call a special Board meeting prior to Market Restart for RT and DA markets.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If a special meeting is not practicable, approval may be given by ERCOT CEO or General Counsel after consultation with and approval by Market Segment Directors.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Uplift mechanism for Market Restart costs revised.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For the initial settlement: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All Market Suspension charges will be allocated based on the Load Ratio Share for the most recent 30 days prior to the Market Suspension.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endParaRPr lang="en-US" sz="1600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For the Final and True-Up settlements: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600" dirty="0"/>
              <a:t>Startup </a:t>
            </a:r>
            <a:r>
              <a:rPr lang="en-US" sz="1600" dirty="0" smtClean="0"/>
              <a:t>Costs, Standby </a:t>
            </a:r>
            <a:r>
              <a:rPr lang="en-US" sz="1600" dirty="0"/>
              <a:t>payments for RMR units and Black Start </a:t>
            </a:r>
            <a:r>
              <a:rPr lang="en-US" sz="1600" dirty="0" smtClean="0"/>
              <a:t>Resources will be allocated based </a:t>
            </a:r>
            <a:r>
              <a:rPr lang="en-US" sz="1600" dirty="0"/>
              <a:t>on the Load Ratio Share for the most recent 30 days prior to the Market </a:t>
            </a:r>
            <a:r>
              <a:rPr lang="en-US" sz="1600" dirty="0" smtClean="0"/>
              <a:t>Suspension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endParaRPr lang="en-US" sz="1600" dirty="0" smtClean="0"/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Operating costs (e.g., energy costs) will </a:t>
            </a:r>
            <a:r>
              <a:rPr lang="en-US" sz="1600" dirty="0"/>
              <a:t>be allocated </a:t>
            </a:r>
            <a:r>
              <a:rPr lang="en-US" sz="1600" dirty="0" smtClean="0"/>
              <a:t>to actual Load Ratio </a:t>
            </a:r>
            <a:r>
              <a:rPr lang="en-US" sz="1600" dirty="0"/>
              <a:t>S</a:t>
            </a:r>
            <a:r>
              <a:rPr lang="en-US" sz="1600" dirty="0" smtClean="0"/>
              <a:t>hare for load data </a:t>
            </a:r>
            <a:r>
              <a:rPr lang="en-US" sz="1600" dirty="0"/>
              <a:t>submitted to </a:t>
            </a:r>
            <a:r>
              <a:rPr lang="en-US" sz="1600" dirty="0" smtClean="0"/>
              <a:t>ERCOT during Market Suspension period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Settlement </a:t>
            </a:r>
            <a:r>
              <a:rPr lang="en-US" sz="1600" dirty="0"/>
              <a:t>would be by miscellaneous </a:t>
            </a:r>
            <a:r>
              <a:rPr lang="en-US" sz="1600" dirty="0" smtClean="0"/>
              <a:t>Invoice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031004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 smtClean="0">
                <a:latin typeface="+mn-lt"/>
                <a:cs typeface="Times New Roman" panose="02020603050405020304" pitchFamily="18" charset="0"/>
              </a:rPr>
              <a:t>NPRR850 </a:t>
            </a:r>
            <a:endParaRPr lang="en-US" b="1" dirty="0">
              <a:solidFill>
                <a:schemeClr val="accent1"/>
              </a:solidFill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382000" cy="3733800"/>
          </a:xfrm>
        </p:spPr>
        <p:txBody>
          <a:bodyPr/>
          <a:lstStyle/>
          <a:p>
            <a:pPr lvl="1"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en-US" sz="1400" dirty="0"/>
          </a:p>
          <a:p>
            <a:pPr lvl="1"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en-US" sz="1800" dirty="0" smtClean="0">
              <a:latin typeface="+mj-lt"/>
            </a:endParaRPr>
          </a:p>
          <a:p>
            <a:pPr marL="457200" lvl="1" indent="0">
              <a:spcAft>
                <a:spcPts val="600"/>
              </a:spcAft>
              <a:buNone/>
            </a:pPr>
            <a:endParaRPr lang="en-US" sz="1800" dirty="0" smtClean="0">
              <a:latin typeface="+mj-lt"/>
            </a:endParaRPr>
          </a:p>
          <a:p>
            <a:pPr marL="457200" lvl="1" indent="0">
              <a:spcAft>
                <a:spcPts val="600"/>
              </a:spcAft>
              <a:buNone/>
            </a:pPr>
            <a:endParaRPr lang="en-US" sz="1800" dirty="0">
              <a:latin typeface="+mj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4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57200" y="1143000"/>
            <a:ext cx="8001000" cy="33701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Inclusion in TPE calculation</a:t>
            </a:r>
          </a:p>
          <a:p>
            <a:endParaRPr lang="en-US" sz="1600" dirty="0"/>
          </a:p>
          <a:p>
            <a:pPr marL="457200" indent="-457200"/>
            <a:r>
              <a:rPr lang="en-US" sz="1100" i="1" dirty="0" err="1" smtClean="0"/>
              <a:t>OUT</a:t>
            </a:r>
            <a:r>
              <a:rPr lang="en-US" sz="1100" i="1" baseline="-25000" dirty="0" err="1" smtClean="0"/>
              <a:t>q</a:t>
            </a:r>
            <a:r>
              <a:rPr lang="en-US" sz="1100" i="1" dirty="0" smtClean="0"/>
              <a:t> - Outstanding </a:t>
            </a:r>
            <a:r>
              <a:rPr lang="en-US" sz="1100" i="1" dirty="0"/>
              <a:t>Unpaid Transactions</a:t>
            </a:r>
            <a:r>
              <a:rPr lang="en-US" sz="1100" dirty="0"/>
              <a:t> </a:t>
            </a:r>
            <a:r>
              <a:rPr lang="en-US" sz="1100" i="1" dirty="0"/>
              <a:t>for all QSEs represented by the Counter-Party</a:t>
            </a:r>
            <a:r>
              <a:rPr lang="en-US" sz="1100" dirty="0"/>
              <a:t>—Outstanding unpaid transactions of the Counter-Party, which include (a) outstanding Invoices to the Counter-Party; (b) estimated unbilled items to the Counter-Party, to the extent not adequately accommodated in the RTLE calculation (including resettlements and other known liabilities); and (c) estimated CRR Auction revenue available for distribution for Operating Days in the previous two months, to the extent not invoiced to the Counter-Party.  Invoices will not be considered outstanding for purposes of this calculation the Business Day after that Invoice payment is received.</a:t>
            </a:r>
          </a:p>
          <a:p>
            <a:pPr marL="457200"/>
            <a:r>
              <a:rPr lang="en-US" sz="1100" dirty="0"/>
              <a:t>OUT </a:t>
            </a:r>
            <a:r>
              <a:rPr lang="en-US" sz="1100" i="1" baseline="-25000" dirty="0"/>
              <a:t>q</a:t>
            </a:r>
            <a:r>
              <a:rPr lang="en-US" sz="1100" dirty="0"/>
              <a:t> = OIA </a:t>
            </a:r>
            <a:r>
              <a:rPr lang="en-US" sz="1100" i="1" baseline="-25000" dirty="0"/>
              <a:t>q</a:t>
            </a:r>
            <a:r>
              <a:rPr lang="en-US" sz="1100" dirty="0"/>
              <a:t> + UDAA </a:t>
            </a:r>
            <a:r>
              <a:rPr lang="en-US" sz="1100" i="1" baseline="-25000" dirty="0"/>
              <a:t>q</a:t>
            </a:r>
            <a:r>
              <a:rPr lang="en-US" sz="1100" dirty="0"/>
              <a:t> + UFA </a:t>
            </a:r>
            <a:r>
              <a:rPr lang="en-US" sz="1100" i="1" baseline="-25000" dirty="0"/>
              <a:t>q</a:t>
            </a:r>
            <a:r>
              <a:rPr lang="en-US" sz="1100" dirty="0"/>
              <a:t> + UTA </a:t>
            </a:r>
            <a:r>
              <a:rPr lang="en-US" sz="1100" i="1" baseline="-25000" dirty="0"/>
              <a:t>q</a:t>
            </a:r>
            <a:r>
              <a:rPr lang="en-US" sz="1100" dirty="0"/>
              <a:t> + CARD</a:t>
            </a:r>
          </a:p>
          <a:p>
            <a:pPr marL="457200" indent="-457200"/>
            <a:r>
              <a:rPr lang="en-US" sz="1100" dirty="0"/>
              <a:t> </a:t>
            </a:r>
          </a:p>
          <a:p>
            <a:pPr marL="457200"/>
            <a:r>
              <a:rPr lang="en-US" sz="1100" dirty="0"/>
              <a:t>Where:</a:t>
            </a:r>
          </a:p>
          <a:p>
            <a:pPr marL="457200"/>
            <a:r>
              <a:rPr lang="en-US" sz="1100" dirty="0"/>
              <a:t> </a:t>
            </a:r>
          </a:p>
          <a:p>
            <a:pPr marL="457200"/>
            <a:r>
              <a:rPr lang="en-US" sz="1100" dirty="0"/>
              <a:t>OIA </a:t>
            </a:r>
            <a:r>
              <a:rPr lang="en-US" sz="1100" i="1" baseline="-25000" dirty="0"/>
              <a:t>q</a:t>
            </a:r>
            <a:r>
              <a:rPr lang="en-US" sz="1100" dirty="0"/>
              <a:t> =	</a:t>
            </a:r>
            <a:r>
              <a:rPr lang="en-US" sz="1100" i="1" dirty="0"/>
              <a:t>Outstanding Invoice Amounts for all the QSEs represented by the Counter-Party</a:t>
            </a:r>
            <a:r>
              <a:rPr lang="en-US" sz="1100" dirty="0"/>
              <a:t> – Sum of any outstanding Real-Time and Day-Ahead unpaid invoices issued to the Counter-Party, including but not limited to CRR Auction Revenue Distribution (CARD) Invoices, CRR Balancing Account Invoices, Default Uplift Invoices and other </a:t>
            </a:r>
            <a:r>
              <a:rPr lang="en-US" sz="1100" dirty="0">
                <a:solidFill>
                  <a:srgbClr val="FF0000"/>
                </a:solidFill>
              </a:rPr>
              <a:t>miscellaneous Invoices</a:t>
            </a:r>
            <a:r>
              <a:rPr lang="en-US" sz="1100" dirty="0"/>
              <a:t>.  Also included are the amounts or portions of Invoices due to the Counter-Party that have been short-paid as a result of a default or non-payment of Invoices due to ERCOT by another Counter-Party.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997148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</p:spPr>
        <p:txBody>
          <a:bodyPr/>
          <a:lstStyle/>
          <a:p>
            <a:pPr marL="0" indent="0" algn="ctr">
              <a:buNone/>
            </a:pPr>
            <a:endParaRPr lang="en-US" sz="5400" dirty="0" smtClean="0"/>
          </a:p>
          <a:p>
            <a:pPr marL="0" indent="0" algn="ctr">
              <a:buNone/>
            </a:pPr>
            <a:r>
              <a:rPr lang="en-US" sz="4000" dirty="0" smtClean="0"/>
              <a:t>Questions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5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382000" cy="594518"/>
          </a:xfrm>
        </p:spPr>
        <p:txBody>
          <a:bodyPr/>
          <a:lstStyle/>
          <a:p>
            <a:r>
              <a:rPr lang="en-US" dirty="0">
                <a:cs typeface="Times New Roman" panose="02020603050405020304" pitchFamily="18" charset="0"/>
              </a:rPr>
              <a:t>Credit Exposure Scenarios</a:t>
            </a:r>
            <a:endParaRPr lang="en-US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6358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248F63C-08AC-4CDD-B36F-0851B11853CB}">
  <ds:schemaRefs>
    <ds:schemaRef ds:uri="http://www.w3.org/XML/1998/namespace"/>
    <ds:schemaRef ds:uri="http://purl.org/dc/dcmitype/"/>
    <ds:schemaRef ds:uri="http://schemas.microsoft.com/office/2006/documentManagement/types"/>
    <ds:schemaRef ds:uri="http://purl.org/dc/elements/1.1/"/>
    <ds:schemaRef ds:uri="http://purl.org/dc/terms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c34af464-7aa1-4edd-9be4-83dffc1cb926"/>
  </ds:schemaRefs>
</ds:datastoreItem>
</file>

<file path=customXml/itemProps2.xml><?xml version="1.0" encoding="utf-8"?>
<ds:datastoreItem xmlns:ds="http://schemas.openxmlformats.org/officeDocument/2006/customXml" ds:itemID="{20884B7F-5407-4A7E-885F-D19D0E5ED72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86AC9E6-93EC-408A-81EA-765D121FF0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11695</TotalTime>
  <Words>473</Words>
  <Application>Microsoft Office PowerPoint</Application>
  <PresentationFormat>On-screen Show (4:3)</PresentationFormat>
  <Paragraphs>59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Arial</vt:lpstr>
      <vt:lpstr>Calibri</vt:lpstr>
      <vt:lpstr>Times New Roman</vt:lpstr>
      <vt:lpstr>Wingdings</vt:lpstr>
      <vt:lpstr>1_Custom Design</vt:lpstr>
      <vt:lpstr>Office Theme</vt:lpstr>
      <vt:lpstr>Custom Design</vt:lpstr>
      <vt:lpstr>PowerPoint Presentation</vt:lpstr>
      <vt:lpstr>NPRR850 </vt:lpstr>
      <vt:lpstr>NPRR850</vt:lpstr>
      <vt:lpstr>NPRR850 </vt:lpstr>
      <vt:lpstr>Credit Exposure Scenarios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Papudesi, Spoorthy</cp:lastModifiedBy>
  <cp:revision>281</cp:revision>
  <cp:lastPrinted>2018-07-31T21:44:15Z</cp:lastPrinted>
  <dcterms:created xsi:type="dcterms:W3CDTF">2016-01-21T15:20:31Z</dcterms:created>
  <dcterms:modified xsi:type="dcterms:W3CDTF">2018-12-10T15:29:29Z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