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303" r:id="rId8"/>
    <p:sldId id="291" r:id="rId9"/>
    <p:sldId id="301" r:id="rId10"/>
    <p:sldId id="302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42" autoAdjust="0"/>
  </p:normalViewPr>
  <p:slideViewPr>
    <p:cSldViewPr showGuides="1">
      <p:cViewPr varScale="1">
        <p:scale>
          <a:sx n="85" d="100"/>
          <a:sy n="85" d="100"/>
        </p:scale>
        <p:origin x="102" y="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8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2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04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40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9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8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63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03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0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Supply Analysis Working Group Meeting</a:t>
            </a:r>
          </a:p>
          <a:p>
            <a:endParaRPr lang="en-US" b="1" dirty="0" smtClean="0"/>
          </a:p>
          <a:p>
            <a:r>
              <a:rPr lang="en-US" b="1" dirty="0" smtClean="0"/>
              <a:t>NPRR 891 Update, </a:t>
            </a:r>
            <a:r>
              <a:rPr lang="en-US" b="1" dirty="0"/>
              <a:t>Removal of NOIE Capacity Reporting Threshold of the Unregistered Distribution Generation Report</a:t>
            </a:r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December 12,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STEC’s Proposed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839" y="800100"/>
            <a:ext cx="7460192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7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GSEC’s Proposed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651" y="956469"/>
            <a:ext cx="5562600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89" y="3352800"/>
            <a:ext cx="3918858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STEC’s </a:t>
            </a:r>
            <a:r>
              <a:rPr lang="en-US" sz="2400" b="1" dirty="0" smtClean="0">
                <a:solidFill>
                  <a:schemeClr val="accent1"/>
                </a:solidFill>
              </a:rPr>
              <a:t>Second NPRR891 Language Proposal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8200"/>
            <a:ext cx="6958013" cy="48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Options for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Provide Bright-line exemption for reporting, based on peak demand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1000 MW        (4 NOIEs)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500 MW          (8 NOIEs)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100 MW          (35 NOIEs)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50 MW            (48 NOIEs)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No Exemption  (127 NOIEs)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 smtClean="0"/>
              <a:t>Provide Phase-in for reporting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Initial Bright-line exemption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Decrease Bright-line by year for ‘X’ years.</a:t>
            </a:r>
          </a:p>
          <a:p>
            <a:endParaRPr lang="en-US" dirty="0"/>
          </a:p>
          <a:p>
            <a:pPr marL="342900" indent="-342900">
              <a:buAutoNum type="arabicParenR" startAt="3"/>
            </a:pPr>
            <a:r>
              <a:rPr lang="en-US" dirty="0" smtClean="0"/>
              <a:t>Provide threshold for more frequent reports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Annual Reporting – Default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Quarterly Reporting required if &gt; ‘Y’ MW of DG installed in a year in that NOIE.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AutoNum type="arabicParenR" startAt="4"/>
            </a:pPr>
            <a:r>
              <a:rPr lang="en-US" dirty="0" smtClean="0"/>
              <a:t>Align Reporting data with EIA </a:t>
            </a:r>
            <a:r>
              <a:rPr lang="en-US" dirty="0" smtClean="0"/>
              <a:t>reports/submissions </a:t>
            </a:r>
            <a:r>
              <a:rPr lang="en-US" dirty="0" smtClean="0"/>
              <a:t>(STEC and PEC </a:t>
            </a:r>
            <a:r>
              <a:rPr lang="en-US" dirty="0" smtClean="0"/>
              <a:t>proposals)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March 31 (match date when TDSP reports due to </a:t>
            </a:r>
            <a:r>
              <a:rPr lang="en-US" sz="1600" dirty="0" smtClean="0"/>
              <a:t>PUCT)</a:t>
            </a:r>
            <a:endParaRPr lang="en-US" sz="1600" dirty="0" smtClean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May 1     (EIA due date)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876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Slide Archive for Past SAWG Meetings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890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100" b="1" dirty="0" smtClean="0">
                <a:solidFill>
                  <a:schemeClr val="accent1"/>
                </a:solidFill>
              </a:rPr>
              <a:t>Other Sources of Unregistered DG Data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775014"/>
            <a:ext cx="8305800" cy="5473386"/>
          </a:xfrm>
        </p:spPr>
        <p:txBody>
          <a:bodyPr/>
          <a:lstStyle/>
          <a:p>
            <a:r>
              <a:rPr lang="en-US" sz="2200" dirty="0" smtClean="0"/>
              <a:t>Annual Load Data Request (ALDR)</a:t>
            </a:r>
          </a:p>
          <a:p>
            <a:pPr lvl="1"/>
            <a:r>
              <a:rPr lang="en-US" sz="1900" dirty="0"/>
              <a:t>Does not distinguish between Registered and Unregistered </a:t>
            </a:r>
            <a:r>
              <a:rPr lang="en-US" sz="1900" dirty="0" smtClean="0"/>
              <a:t>categories or primary fuel type</a:t>
            </a:r>
            <a:endParaRPr lang="en-US" sz="1900" dirty="0"/>
          </a:p>
          <a:p>
            <a:pPr lvl="1"/>
            <a:r>
              <a:rPr lang="en-US" sz="1900" dirty="0" smtClean="0"/>
              <a:t>For the 2018 reporting year, all but two NOIEs indicated that DG is treated as negative load; Only two NOIEs that treat DG as negative load reported capacities in their ALDR forms (total of 7.6 MW)</a:t>
            </a:r>
          </a:p>
          <a:p>
            <a:pPr lvl="1"/>
            <a:r>
              <a:rPr lang="en-US" sz="1900" dirty="0"/>
              <a:t>For the 2018 reporting year, </a:t>
            </a:r>
            <a:r>
              <a:rPr lang="en-US" sz="1900" dirty="0" smtClean="0"/>
              <a:t>of the two NOIEs that treat DG as generation, no DG capacity amounts were reported in their ALDR forms</a:t>
            </a:r>
          </a:p>
          <a:p>
            <a:r>
              <a:rPr lang="en-US" sz="2200" dirty="0" smtClean="0"/>
              <a:t>Unregistered DG is not accounted for in Carl </a:t>
            </a:r>
            <a:r>
              <a:rPr lang="en-US" sz="2200" dirty="0" err="1" smtClean="0"/>
              <a:t>Raish’s</a:t>
            </a:r>
            <a:r>
              <a:rPr lang="en-US" sz="2200" dirty="0" smtClean="0"/>
              <a:t> 4CP/demand response analysis</a:t>
            </a:r>
          </a:p>
          <a:p>
            <a:r>
              <a:rPr lang="en-US" sz="2200" dirty="0" smtClean="0"/>
              <a:t>A small number of Unregistered DG units are reported as ERS generators </a:t>
            </a:r>
            <a:r>
              <a:rPr lang="en-US" sz="2200" smtClean="0"/>
              <a:t>(&lt; 7 MW total) </a:t>
            </a:r>
            <a:r>
              <a:rPr lang="en-US" sz="2200" dirty="0" smtClean="0"/>
              <a:t>through the ERS Resource Identification process</a:t>
            </a:r>
          </a:p>
          <a:p>
            <a:r>
              <a:rPr lang="en-US" sz="2200" dirty="0" smtClean="0"/>
              <a:t>Conclusion: overlap in Unregistered DG data collection is negligible</a:t>
            </a:r>
          </a:p>
          <a:p>
            <a:pPr lvl="1"/>
            <a:endParaRPr lang="en-US" sz="2200" dirty="0" smtClean="0"/>
          </a:p>
          <a:p>
            <a:pPr lvl="2"/>
            <a:endParaRPr lang="en-US" sz="1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84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Peak Load Coverage at Various NOIE Load Exemption Thresholds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62000" y="838200"/>
            <a:ext cx="7467600" cy="4652963"/>
            <a:chOff x="762000" y="1219200"/>
            <a:chExt cx="7285441" cy="450056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" y="1219200"/>
              <a:ext cx="7237748" cy="4500563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2057400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"/>
            <p:cNvSpPr txBox="1"/>
            <p:nvPr/>
          </p:nvSpPr>
          <p:spPr>
            <a:xfrm>
              <a:off x="1729377" y="4328532"/>
              <a:ext cx="648612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1000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2585226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"/>
            <p:cNvSpPr txBox="1"/>
            <p:nvPr/>
          </p:nvSpPr>
          <p:spPr>
            <a:xfrm>
              <a:off x="2286939" y="3794593"/>
              <a:ext cx="582644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500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3108393" y="2085282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"/>
            <p:cNvSpPr txBox="1"/>
            <p:nvPr/>
          </p:nvSpPr>
          <p:spPr>
            <a:xfrm>
              <a:off x="2814766" y="3309514"/>
              <a:ext cx="582639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300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6096000" y="2096430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"/>
            <p:cNvSpPr txBox="1"/>
            <p:nvPr/>
          </p:nvSpPr>
          <p:spPr>
            <a:xfrm>
              <a:off x="5812584" y="2699669"/>
              <a:ext cx="566831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100 </a:t>
              </a:r>
              <a:r>
                <a:rPr lang="en-US" sz="1000" dirty="0"/>
                <a:t>MW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BABF129C-7D51-457A-9036-ECA10A110101}"/>
                </a:ext>
              </a:extLst>
            </p:cNvPr>
            <p:cNvCxnSpPr/>
            <p:nvPr/>
          </p:nvCxnSpPr>
          <p:spPr>
            <a:xfrm flipV="1">
              <a:off x="7785387" y="2095230"/>
              <a:ext cx="0" cy="30480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1"/>
            <p:cNvSpPr txBox="1"/>
            <p:nvPr/>
          </p:nvSpPr>
          <p:spPr>
            <a:xfrm>
              <a:off x="7523332" y="2438400"/>
              <a:ext cx="524109" cy="26126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dirty="0" smtClean="0"/>
                <a:t>50 </a:t>
              </a:r>
              <a:r>
                <a:rPr lang="en-US" sz="1000" dirty="0"/>
                <a:t>MW</a:t>
              </a:r>
            </a:p>
          </p:txBody>
        </p: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81000" y="5565783"/>
            <a:ext cx="8305800" cy="682035"/>
          </a:xfrm>
        </p:spPr>
        <p:txBody>
          <a:bodyPr/>
          <a:lstStyle/>
          <a:p>
            <a:r>
              <a:rPr lang="en-US" sz="1800" dirty="0" smtClean="0"/>
              <a:t>Chart is truncated at 50 MW threshold level; total NOIE population is 127</a:t>
            </a:r>
          </a:p>
          <a:p>
            <a:r>
              <a:rPr lang="en-US" sz="1800" dirty="0" smtClean="0"/>
              <a:t>Data source: January and August 2017 TDSP Load Reports (posted on MIS)</a:t>
            </a:r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43432" y="1890272"/>
            <a:ext cx="304800" cy="3124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142" y="2242444"/>
            <a:ext cx="3524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Peak Load Coverage at Various NOIE Load Exemption Thresholds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12595" y="5573609"/>
            <a:ext cx="8305800" cy="682035"/>
          </a:xfrm>
        </p:spPr>
        <p:txBody>
          <a:bodyPr/>
          <a:lstStyle/>
          <a:p>
            <a:r>
              <a:rPr lang="en-US" sz="1800" dirty="0" smtClean="0"/>
              <a:t>Chart is truncated at 50 MW threshold level; total NOIE population is 127</a:t>
            </a:r>
          </a:p>
          <a:p>
            <a:r>
              <a:rPr lang="en-US" sz="1800" dirty="0" smtClean="0"/>
              <a:t>Data source: January and August 2017 TDSP Load Reports (posted on MIS)</a:t>
            </a:r>
            <a:endParaRPr lang="en-US" sz="1800" dirty="0"/>
          </a:p>
          <a:p>
            <a:pPr lvl="1"/>
            <a:endParaRPr lang="en-US" sz="2400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8201"/>
            <a:ext cx="7455346" cy="4648198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2104657" y="1607634"/>
            <a:ext cx="0" cy="324002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"/>
          <p:cNvSpPr txBox="1"/>
          <p:nvPr/>
        </p:nvSpPr>
        <p:spPr>
          <a:xfrm>
            <a:off x="1768432" y="4008218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1000 </a:t>
            </a:r>
            <a:r>
              <a:rPr lang="en-US" sz="1000" dirty="0"/>
              <a:t>MW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2653361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1"/>
          <p:cNvSpPr txBox="1"/>
          <p:nvPr/>
        </p:nvSpPr>
        <p:spPr>
          <a:xfrm>
            <a:off x="2320946" y="3288973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500 </a:t>
            </a:r>
            <a:r>
              <a:rPr lang="en-US" sz="1000" dirty="0"/>
              <a:t>MW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3202063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"/>
          <p:cNvSpPr txBox="1"/>
          <p:nvPr/>
        </p:nvSpPr>
        <p:spPr>
          <a:xfrm>
            <a:off x="2869648" y="2653308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300 </a:t>
            </a:r>
            <a:r>
              <a:rPr lang="en-US" sz="1000" dirty="0"/>
              <a:t>MW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6326193" y="1607634"/>
            <a:ext cx="0" cy="32418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1"/>
          <p:cNvSpPr txBox="1"/>
          <p:nvPr/>
        </p:nvSpPr>
        <p:spPr>
          <a:xfrm>
            <a:off x="5993778" y="2015834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100 </a:t>
            </a:r>
            <a:r>
              <a:rPr lang="en-US" sz="1000" dirty="0"/>
              <a:t>MW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="" xmlns:a16="http://schemas.microsoft.com/office/drawing/2014/main" id="{BABF129C-7D51-457A-9036-ECA10A110101}"/>
              </a:ext>
            </a:extLst>
          </p:cNvPr>
          <p:cNvCxnSpPr/>
          <p:nvPr/>
        </p:nvCxnSpPr>
        <p:spPr>
          <a:xfrm flipV="1">
            <a:off x="8095739" y="1607634"/>
            <a:ext cx="0" cy="32325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"/>
          <p:cNvSpPr txBox="1"/>
          <p:nvPr/>
        </p:nvSpPr>
        <p:spPr>
          <a:xfrm>
            <a:off x="7763324" y="1842990"/>
            <a:ext cx="664829" cy="270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50 </a:t>
            </a:r>
            <a:r>
              <a:rPr lang="en-US" sz="1000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33141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Original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7" y="1219200"/>
            <a:ext cx="8311593" cy="406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6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Modified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090612"/>
            <a:ext cx="80010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3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11640</TotalTime>
  <Words>431</Words>
  <Application>Microsoft Office PowerPoint</Application>
  <PresentationFormat>On-screen Show (4:3)</PresentationFormat>
  <Paragraphs>76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STEC’s Second NPRR891 Language Proposal</vt:lpstr>
      <vt:lpstr>Options for NPRR891 Language</vt:lpstr>
      <vt:lpstr>Slide Archive for Past SAWG Meetings</vt:lpstr>
      <vt:lpstr>Other Sources of Unregistered DG Data</vt:lpstr>
      <vt:lpstr>Peak Load Coverage at Various NOIE Load Exemption Thresholds</vt:lpstr>
      <vt:lpstr>Peak Load Coverage at Various NOIE Load Exemption Thresholds</vt:lpstr>
      <vt:lpstr>ERCOT’s Original NPRR891 Language</vt:lpstr>
      <vt:lpstr>ERCOT’s Modified NPRR891 Language</vt:lpstr>
      <vt:lpstr>STEC’s Proposed NPRR891 Language</vt:lpstr>
      <vt:lpstr>GSEC’s Proposed NPRR891 Language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157</cp:revision>
  <cp:lastPrinted>2016-01-21T20:53:15Z</cp:lastPrinted>
  <dcterms:created xsi:type="dcterms:W3CDTF">2016-01-21T15:20:31Z</dcterms:created>
  <dcterms:modified xsi:type="dcterms:W3CDTF">2018-12-07T21:59:04Z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