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1"/>
  </p:notesMasterIdLst>
  <p:handoutMasterIdLst>
    <p:handoutMasterId r:id="rId22"/>
  </p:handoutMasterIdLst>
  <p:sldIdLst>
    <p:sldId id="260" r:id="rId6"/>
    <p:sldId id="284" r:id="rId7"/>
    <p:sldId id="261" r:id="rId8"/>
    <p:sldId id="294" r:id="rId9"/>
    <p:sldId id="295" r:id="rId10"/>
    <p:sldId id="29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>
        <p:scale>
          <a:sx n="109" d="100"/>
          <a:sy n="109" d="100"/>
        </p:scale>
        <p:origin x="-1674" y="-24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12/6/2018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PDCWG Report to ROS 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Chair: </a:t>
              </a:r>
              <a:r>
                <a:rPr lang="en-US" sz="2000" dirty="0" smtClean="0"/>
                <a:t>Percy Galliguez, Brazos Electric Power Cooperative, Inc.</a:t>
              </a:r>
            </a:p>
            <a:p>
              <a:r>
                <a:rPr lang="en-US" sz="2000" i="1" dirty="0"/>
                <a:t>Vice Chair</a:t>
              </a:r>
              <a:r>
                <a:rPr lang="en-US" sz="2000" i="1" dirty="0" smtClean="0"/>
                <a:t>: Chad Mulholland, NRG</a:t>
              </a:r>
              <a:endParaRPr lang="en-US" sz="2000" dirty="0" smtClean="0"/>
            </a:p>
            <a:p>
              <a:endParaRPr lang="en-US" dirty="0" smtClean="0"/>
            </a:p>
            <a:p>
              <a:r>
                <a:rPr lang="en-US" dirty="0" smtClean="0"/>
                <a:t>ROS</a:t>
              </a:r>
            </a:p>
            <a:p>
              <a:r>
                <a:rPr lang="en-US" dirty="0" smtClean="0"/>
                <a:t>December 6</a:t>
              </a:r>
              <a:r>
                <a:rPr lang="en-US" baseline="30000" dirty="0" smtClean="0"/>
                <a:t>th</a:t>
              </a:r>
              <a:r>
                <a:rPr lang="en-US" dirty="0" smtClean="0"/>
                <a:t>, 2018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Analysis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</a:t>
            </a:r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Total Energy from Wind Generation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% </a:t>
            </a:r>
            <a:r>
              <a:rPr lang="en-US" dirty="0"/>
              <a:t>Energy from Wind Generation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Questions?</a:t>
              </a:r>
              <a:endParaRPr lang="en-US" b="1" dirty="0" smtClean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 Overview</a:t>
            </a:r>
          </a:p>
          <a:p>
            <a:pPr lvl="1"/>
            <a:r>
              <a:rPr lang="en-US" sz="2000" dirty="0" smtClean="0"/>
              <a:t>Meeting Minutes</a:t>
            </a:r>
          </a:p>
          <a:p>
            <a:pPr lvl="1"/>
            <a:r>
              <a:rPr lang="en-US" sz="2000" dirty="0" smtClean="0"/>
              <a:t>BAL-001-TRE-1 </a:t>
            </a:r>
            <a:r>
              <a:rPr lang="en-US" sz="2000" dirty="0"/>
              <a:t>FMEs &amp; IMFR</a:t>
            </a:r>
          </a:p>
          <a:p>
            <a:pPr lvl="2"/>
            <a:r>
              <a:rPr lang="en-US" sz="1600" dirty="0"/>
              <a:t>2</a:t>
            </a:r>
            <a:r>
              <a:rPr lang="en-US" sz="1600" dirty="0" smtClean="0"/>
              <a:t> FMEs in the month of October</a:t>
            </a:r>
          </a:p>
          <a:p>
            <a:pPr lvl="1"/>
            <a:r>
              <a:rPr lang="en-US" sz="2000" dirty="0" smtClean="0"/>
              <a:t>Frequency </a:t>
            </a:r>
            <a:r>
              <a:rPr lang="en-US" sz="2000" dirty="0"/>
              <a:t>Control Report</a:t>
            </a:r>
          </a:p>
          <a:p>
            <a:pPr lvl="2"/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Overview &amp;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 smtClean="0"/>
              <a:t>PDCWG Meeting 11/9/18</a:t>
            </a:r>
            <a:endParaRPr lang="en-US" sz="1800" kern="0" dirty="0" smtClean="0"/>
          </a:p>
          <a:p>
            <a:pPr lvl="1"/>
            <a:r>
              <a:rPr lang="en-US" sz="1800" kern="0" dirty="0" smtClean="0"/>
              <a:t>Open Session Topic Item: NOGRR Realignment Draft </a:t>
            </a:r>
            <a:r>
              <a:rPr lang="en-US" sz="1800" kern="0" dirty="0"/>
              <a:t>with </a:t>
            </a:r>
            <a:r>
              <a:rPr lang="en-US" sz="1800" kern="0" dirty="0" smtClean="0"/>
              <a:t>NPRR863 with PDCWG input of suggested language changes.  Further review of NOGRR will be needed. </a:t>
            </a:r>
          </a:p>
          <a:p>
            <a:pPr lvl="1"/>
            <a:r>
              <a:rPr lang="en-US" sz="1800" kern="0" dirty="0" smtClean="0"/>
              <a:t>Open Session Topic Item: </a:t>
            </a:r>
            <a:r>
              <a:rPr lang="en-US" sz="1800" kern="0" dirty="0" smtClean="0"/>
              <a:t>No discussion on Southern Cross DC Tie.  Directive 9 discussion to start in January 2019.</a:t>
            </a:r>
          </a:p>
          <a:p>
            <a:pPr lvl="1"/>
            <a:r>
              <a:rPr lang="en-US" sz="1800" kern="0" dirty="0" smtClean="0"/>
              <a:t>Only one item from BAL-001-TRE-01 September 2017 Workshop remains but interested PDCWG stakeholder has not attended meetings and discussion on topic has no other PDCWG stakeholder interest.</a:t>
            </a:r>
            <a:endParaRPr lang="en-US" sz="1800" kern="0" dirty="0"/>
          </a:p>
          <a:p>
            <a:pPr lvl="1"/>
            <a:r>
              <a:rPr lang="en-US" sz="1800" kern="0" dirty="0" smtClean="0"/>
              <a:t>Regulation </a:t>
            </a:r>
            <a:r>
              <a:rPr lang="en-US" sz="1800" kern="0" dirty="0"/>
              <a:t>&amp; Frequency Control </a:t>
            </a:r>
            <a:r>
              <a:rPr lang="en-US" sz="1800" kern="0" dirty="0" smtClean="0"/>
              <a:t>Reports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There were </a:t>
            </a:r>
            <a:r>
              <a:rPr lang="en-US" sz="2800" dirty="0"/>
              <a:t>2</a:t>
            </a:r>
            <a:r>
              <a:rPr lang="en-US" sz="2800" dirty="0" smtClean="0"/>
              <a:t> FMEs in October</a:t>
            </a:r>
          </a:p>
          <a:p>
            <a:pPr lvl="1"/>
            <a:r>
              <a:rPr lang="en-US" sz="2200" dirty="0" smtClean="0"/>
              <a:t>10/16/2018 20:15:26</a:t>
            </a:r>
            <a:endParaRPr lang="en-US" sz="2200" dirty="0"/>
          </a:p>
          <a:p>
            <a:pPr lvl="2"/>
            <a:r>
              <a:rPr lang="en-US" sz="1900" dirty="0" smtClean="0"/>
              <a:t>Loss of 475 MW</a:t>
            </a:r>
          </a:p>
          <a:p>
            <a:pPr lvl="2"/>
            <a:r>
              <a:rPr lang="en-US" sz="1900" dirty="0" smtClean="0"/>
              <a:t>Interconnection Frequency Response:</a:t>
            </a:r>
          </a:p>
          <a:p>
            <a:pPr lvl="2"/>
            <a:r>
              <a:rPr lang="en-US" sz="1900" dirty="0"/>
              <a:t>7</a:t>
            </a:r>
            <a:r>
              <a:rPr lang="en-US" sz="1900" dirty="0" smtClean="0"/>
              <a:t> of 47 Evaluated Generation </a:t>
            </a:r>
            <a:r>
              <a:rPr lang="en-US" sz="1900" dirty="0" smtClean="0"/>
              <a:t>Resources</a:t>
            </a:r>
            <a:r>
              <a:rPr lang="en-US" sz="2000" dirty="0"/>
              <a:t> </a:t>
            </a:r>
            <a:r>
              <a:rPr lang="en-US" sz="1900" dirty="0" smtClean="0"/>
              <a:t>( 2 of 23 RRS Providers)</a:t>
            </a:r>
            <a:r>
              <a:rPr lang="en-US" sz="1900" dirty="0" smtClean="0"/>
              <a:t> </a:t>
            </a:r>
            <a:r>
              <a:rPr lang="en-US" sz="1900" dirty="0" smtClean="0"/>
              <a:t>had less than 75% of their expected Initial Primary Frequency Response.</a:t>
            </a:r>
          </a:p>
          <a:p>
            <a:pPr lvl="2"/>
            <a:r>
              <a:rPr lang="en-US" sz="1900" dirty="0"/>
              <a:t>7</a:t>
            </a:r>
            <a:r>
              <a:rPr lang="en-US" sz="1900" dirty="0" smtClean="0"/>
              <a:t> of 47 Evaluated Generation </a:t>
            </a:r>
            <a:r>
              <a:rPr lang="en-US" sz="1900" dirty="0"/>
              <a:t>Resources ( </a:t>
            </a:r>
            <a:r>
              <a:rPr lang="en-US" sz="1900" dirty="0" smtClean="0"/>
              <a:t>1 </a:t>
            </a:r>
            <a:r>
              <a:rPr lang="en-US" sz="1900" dirty="0"/>
              <a:t>of </a:t>
            </a:r>
            <a:r>
              <a:rPr lang="en-US" sz="1900" dirty="0" smtClean="0"/>
              <a:t>23 </a:t>
            </a:r>
            <a:r>
              <a:rPr lang="en-US" sz="1900" dirty="0"/>
              <a:t>RRS Providers) </a:t>
            </a:r>
            <a:r>
              <a:rPr lang="en-US" sz="1900" dirty="0" smtClean="0"/>
              <a:t>had less than 75% of their expected Sustained Primary Frequency Response.</a:t>
            </a:r>
          </a:p>
          <a:p>
            <a:pPr lvl="1"/>
            <a:r>
              <a:rPr lang="en-US" sz="2200" dirty="0" smtClean="0"/>
              <a:t>10/19/2018 15:23:23</a:t>
            </a:r>
            <a:endParaRPr lang="en-US" sz="2200" dirty="0"/>
          </a:p>
          <a:p>
            <a:pPr lvl="2"/>
            <a:r>
              <a:rPr lang="en-US" sz="1900" dirty="0" smtClean="0"/>
              <a:t>Loss </a:t>
            </a:r>
            <a:r>
              <a:rPr lang="en-US" sz="1900" dirty="0"/>
              <a:t>of </a:t>
            </a:r>
            <a:r>
              <a:rPr lang="en-US" sz="1900" dirty="0" smtClean="0"/>
              <a:t>630 </a:t>
            </a:r>
            <a:r>
              <a:rPr lang="en-US" sz="1900" dirty="0"/>
              <a:t>MW</a:t>
            </a:r>
          </a:p>
          <a:p>
            <a:pPr lvl="2"/>
            <a:r>
              <a:rPr lang="en-US" sz="1900" dirty="0"/>
              <a:t>Interconnection Frequency Response:</a:t>
            </a:r>
          </a:p>
          <a:p>
            <a:pPr lvl="2"/>
            <a:r>
              <a:rPr lang="en-US" sz="1900" dirty="0"/>
              <a:t>5</a:t>
            </a:r>
            <a:r>
              <a:rPr lang="en-US" sz="1900" dirty="0" smtClean="0"/>
              <a:t> </a:t>
            </a:r>
            <a:r>
              <a:rPr lang="en-US" sz="1900" dirty="0"/>
              <a:t>of </a:t>
            </a:r>
            <a:r>
              <a:rPr lang="en-US" sz="1900" dirty="0" smtClean="0"/>
              <a:t>41 </a:t>
            </a:r>
            <a:r>
              <a:rPr lang="en-US" sz="1900" dirty="0"/>
              <a:t>Evaluated Generation </a:t>
            </a:r>
            <a:r>
              <a:rPr lang="en-US" sz="1900" dirty="0"/>
              <a:t>Resources ( </a:t>
            </a:r>
            <a:r>
              <a:rPr lang="en-US" sz="1900" dirty="0" smtClean="0"/>
              <a:t>1 </a:t>
            </a:r>
            <a:r>
              <a:rPr lang="en-US" sz="1900" dirty="0"/>
              <a:t>of </a:t>
            </a:r>
            <a:r>
              <a:rPr lang="en-US" sz="1900" dirty="0" smtClean="0"/>
              <a:t>26 </a:t>
            </a:r>
            <a:r>
              <a:rPr lang="en-US" sz="1900" dirty="0"/>
              <a:t>RRS Providers) </a:t>
            </a:r>
            <a:r>
              <a:rPr lang="en-US" sz="1900" dirty="0"/>
              <a:t>had less than 75% of their expected Initial Primary Frequency Response.</a:t>
            </a:r>
          </a:p>
          <a:p>
            <a:pPr lvl="2"/>
            <a:r>
              <a:rPr lang="en-US" sz="1900" dirty="0"/>
              <a:t>2</a:t>
            </a:r>
            <a:r>
              <a:rPr lang="en-US" sz="1900" dirty="0" smtClean="0"/>
              <a:t> </a:t>
            </a:r>
            <a:r>
              <a:rPr lang="en-US" sz="1900" dirty="0"/>
              <a:t>of </a:t>
            </a:r>
            <a:r>
              <a:rPr lang="en-US" sz="1900" dirty="0" smtClean="0"/>
              <a:t>41 </a:t>
            </a:r>
            <a:r>
              <a:rPr lang="en-US" sz="1900" dirty="0"/>
              <a:t>Evaluated Generation </a:t>
            </a:r>
            <a:r>
              <a:rPr lang="en-US" sz="1900" dirty="0"/>
              <a:t>Resources ( </a:t>
            </a:r>
            <a:r>
              <a:rPr lang="en-US" sz="1900" dirty="0" smtClean="0"/>
              <a:t>1 </a:t>
            </a:r>
            <a:r>
              <a:rPr lang="en-US" sz="1900" dirty="0"/>
              <a:t>of </a:t>
            </a:r>
            <a:r>
              <a:rPr lang="en-US" sz="1900" dirty="0" smtClean="0"/>
              <a:t>26 </a:t>
            </a:r>
            <a:r>
              <a:rPr lang="en-US" sz="1900" dirty="0"/>
              <a:t>RRS Providers) </a:t>
            </a:r>
            <a:r>
              <a:rPr lang="en-US" sz="1900" dirty="0"/>
              <a:t>had less than 75% of their expected Sustained Primary Frequency </a:t>
            </a:r>
            <a:r>
              <a:rPr lang="en-US" sz="1900" dirty="0" smtClean="0"/>
              <a:t>Response.</a:t>
            </a:r>
          </a:p>
          <a:p>
            <a:pPr marL="457200" lvl="1" indent="0">
              <a:buNone/>
            </a:pPr>
            <a:endParaRPr lang="en-US" sz="23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558" y="828675"/>
            <a:ext cx="7890672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Interconnection Minimum Frequency Response (IMFR) Performance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35430" y="3360673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IMFR Performance currently 921.60 MW/0.1Hz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Control Report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CPS1 Performance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213" y="966364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RMS1 Performance of ERCOT Frequency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34af464-7aa1-4edd-9be4-83dffc1cb9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10116</TotalTime>
  <Words>324</Words>
  <Application>Microsoft Office PowerPoint</Application>
  <PresentationFormat>On-screen Show (4:3)</PresentationFormat>
  <Paragraphs>47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Percy A. Galliguez</cp:lastModifiedBy>
  <cp:revision>445</cp:revision>
  <cp:lastPrinted>2013-01-30T23:16:36Z</cp:lastPrinted>
  <dcterms:created xsi:type="dcterms:W3CDTF">2010-04-12T23:12:02Z</dcterms:created>
  <dcterms:modified xsi:type="dcterms:W3CDTF">2018-12-06T18:08:55Z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