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75"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107" d="100"/>
          <a:sy n="107" d="100"/>
        </p:scale>
        <p:origin x="114" y="12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12/6/2018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12/6/2018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289718"/>
          </a:xfrm>
        </p:spPr>
        <p:txBody>
          <a:bodyPr/>
          <a:lstStyle/>
          <a:p>
            <a:r>
              <a:rPr lang="en-US" sz="1400" dirty="0" smtClean="0"/>
              <a:t>NPRR</a:t>
            </a:r>
            <a:endParaRPr lang="en-US" sz="1400" dirty="0"/>
          </a:p>
        </p:txBody>
      </p:sp>
      <p:sp>
        <p:nvSpPr>
          <p:cNvPr id="3" name="Content Placeholder 2"/>
          <p:cNvSpPr>
            <a:spLocks noGrp="1"/>
          </p:cNvSpPr>
          <p:nvPr>
            <p:ph idx="1"/>
          </p:nvPr>
        </p:nvSpPr>
        <p:spPr>
          <a:xfrm>
            <a:off x="304800" y="533400"/>
            <a:ext cx="8534400" cy="5386633"/>
          </a:xfrm>
        </p:spPr>
        <p:txBody>
          <a:bodyPr/>
          <a:lstStyle/>
          <a:p>
            <a:pPr marL="0" indent="0">
              <a:buNone/>
            </a:pPr>
            <a:r>
              <a:rPr lang="en-US" sz="1200" b="1" dirty="0" smtClean="0"/>
              <a:t>863NPRR </a:t>
            </a:r>
            <a:r>
              <a:rPr lang="en-US" sz="1200" b="1" dirty="0"/>
              <a:t>Creation of Primary Frequency Response Service Product and Revisions to Responsive Reserve.</a:t>
            </a:r>
            <a:r>
              <a:rPr lang="en-US" sz="1200" dirty="0"/>
              <a:t>  This Nodal Protocol Revision Request (NPRR) separates the Primary Frequency Response function from Responsive Reserve (RRS), thereby establishing two discrete Ancillary Services:  Primary Frequency Response Service (PFRS) and RRS.  </a:t>
            </a:r>
            <a:endParaRPr lang="en-US" sz="1200" b="1" dirty="0" smtClean="0"/>
          </a:p>
          <a:p>
            <a:pPr marL="0" indent="0">
              <a:buNone/>
            </a:pPr>
            <a:endParaRPr lang="en-US" sz="1200" b="1" dirty="0"/>
          </a:p>
          <a:p>
            <a:pPr marL="0" indent="0">
              <a:buNone/>
            </a:pPr>
            <a:r>
              <a:rPr lang="en-US" sz="1200" b="1" dirty="0" smtClean="0"/>
              <a:t>850NPRR </a:t>
            </a:r>
            <a:r>
              <a:rPr lang="en-US" sz="1200" b="1" dirty="0"/>
              <a:t>Market Suspension and Restart. </a:t>
            </a:r>
            <a:r>
              <a:rPr lang="en-US" sz="1200" dirty="0"/>
              <a:t> This Nodal Protocol Revision Request (NPRR) lays out principles for ERCOT and Market Participants to follow in the event of a Market Suspension and Market Restart; and specifies the means of Settlement during a Market Suspension and for Market Restart.  </a:t>
            </a:r>
            <a:endParaRPr lang="en-US" sz="1200" dirty="0" smtClean="0"/>
          </a:p>
          <a:p>
            <a:pPr marL="0" indent="0">
              <a:buNone/>
            </a:pPr>
            <a:endParaRPr lang="en-US" sz="1200" b="1" dirty="0" smtClean="0"/>
          </a:p>
          <a:p>
            <a:pPr marL="0" indent="0">
              <a:buNone/>
            </a:pPr>
            <a:r>
              <a:rPr lang="en-US" sz="1200" b="1" dirty="0" smtClean="0"/>
              <a:t>886NPRR </a:t>
            </a:r>
            <a:r>
              <a:rPr lang="en-US" sz="1200" b="1" dirty="0"/>
              <a:t>Agreements Between ERCOT and Other ISOs, RCs, and/or RTOs. </a:t>
            </a:r>
            <a:r>
              <a:rPr lang="en-US" sz="1200" dirty="0"/>
              <a:t> This Nodal Protocol Revision Request (NPRR) requires ERCOT to receive approval from the ERCOT Board of Directors prior to entering into a new agreement (or modifying an existing agreement) between ERCOT and another Independent System Operator, Reliability Coordinator, and/or Regional Transmission Operator.  </a:t>
            </a:r>
            <a:endParaRPr lang="en-US" sz="1200" b="1" dirty="0"/>
          </a:p>
          <a:p>
            <a:pPr marL="0" indent="0">
              <a:buNone/>
            </a:pPr>
            <a:endParaRPr lang="en-US" sz="1200" b="1" dirty="0" smtClean="0"/>
          </a:p>
          <a:p>
            <a:pPr marL="0" indent="0">
              <a:buNone/>
            </a:pPr>
            <a:r>
              <a:rPr lang="en-US" sz="1200" b="1" dirty="0" smtClean="0"/>
              <a:t>905NPRR </a:t>
            </a:r>
            <a:r>
              <a:rPr lang="en-US" sz="1200" b="1" dirty="0"/>
              <a:t>CRR Balancing Account Resettlement.  </a:t>
            </a:r>
            <a:r>
              <a:rPr lang="en-US" sz="1200" dirty="0"/>
              <a:t>This Nodal Protocol Revision Request (NPRR) provides resettlement to reflect proper distribution of the Congestion Revenue Right (CRR) Balancing Account (CRRBA).  </a:t>
            </a:r>
            <a:endParaRPr lang="en-US" sz="1200" dirty="0" smtClean="0"/>
          </a:p>
          <a:p>
            <a:pPr marL="0" indent="0">
              <a:buNone/>
            </a:pPr>
            <a:endParaRPr lang="en-US" sz="1200" b="1" dirty="0"/>
          </a:p>
          <a:p>
            <a:pPr marL="0" indent="0">
              <a:buNone/>
            </a:pPr>
            <a:r>
              <a:rPr lang="en-US" sz="1200" b="1" dirty="0" smtClean="0"/>
              <a:t>906NPRR </a:t>
            </a:r>
            <a:r>
              <a:rPr lang="en-US" sz="1200" b="1" dirty="0"/>
              <a:t>Clarifying the Decision Making Entity Process.  </a:t>
            </a:r>
            <a:r>
              <a:rPr lang="en-US" sz="1200" dirty="0"/>
              <a:t>This Nodal Protocol Revision Request (NPRR) streamlines the Protocol language across all sections and removes any ambiguity that may exist as to how ERCOT systems handle the Decision Making Entity during mitigation.  </a:t>
            </a:r>
            <a:endParaRPr lang="en-US" sz="1200" b="1" dirty="0" smtClean="0"/>
          </a:p>
          <a:p>
            <a:pPr marL="0" indent="0">
              <a:buNone/>
            </a:pPr>
            <a:endParaRPr lang="en-US" sz="1200" b="1" dirty="0"/>
          </a:p>
          <a:p>
            <a:pPr marL="0" indent="0">
              <a:buNone/>
            </a:pPr>
            <a:r>
              <a:rPr lang="en-US" sz="1200" b="1" dirty="0" smtClean="0"/>
              <a:t>907NPRR </a:t>
            </a:r>
            <a:r>
              <a:rPr lang="en-US" sz="1200" b="1" dirty="0"/>
              <a:t>Revise Definition of M1a to Reflect Actual Calendar Days. </a:t>
            </a:r>
            <a:r>
              <a:rPr lang="en-US" sz="1200" dirty="0"/>
              <a:t> This Nodal Protocol Revision Request (NPRR) replaces the existing fixed value of M1a with a value that can vary based on non-Bank Business Days and ERCOT holidays following the specific Operating Day</a:t>
            </a:r>
            <a:endParaRPr lang="en-US" sz="1200" b="1" dirty="0" smtClean="0"/>
          </a:p>
          <a:p>
            <a:pPr marL="0" indent="0">
              <a:buNone/>
            </a:pPr>
            <a:endParaRPr lang="en-US" sz="1200" b="1" dirty="0"/>
          </a:p>
          <a:p>
            <a:pPr marL="0" indent="0">
              <a:buNone/>
            </a:pPr>
            <a:endParaRPr lang="en-US" sz="1200" b="1"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15788777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0E9AA12-8AF9-4AA6-90FE-24669859CDF3}">
  <ds:schemaRefs>
    <ds:schemaRef ds:uri="http://purl.org/dc/elements/1.1/"/>
    <ds:schemaRef ds:uri="http://purl.org/dc/terms/"/>
    <ds:schemaRef ds:uri="http://schemas.microsoft.com/office/2006/documentManagement/types"/>
    <ds:schemaRef ds:uri="http://schemas.microsoft.com/office/infopath/2007/PartnerControls"/>
    <ds:schemaRef ds:uri="c34af464-7aa1-4edd-9be4-83dffc1cb926"/>
    <ds:schemaRef ds:uri="http://purl.org/dc/dcmitype/"/>
    <ds:schemaRef ds:uri="http://www.w3.org/XML/1998/namespace"/>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E4A68982-DD5D-44FD-B77F-4C531465FE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452</TotalTime>
  <Words>16</Words>
  <Application>Microsoft Office PowerPoint</Application>
  <PresentationFormat>On-screen Show (4:3)</PresentationFormat>
  <Paragraphs>13</Paragraphs>
  <Slides>1</Slides>
  <Notes>0</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1_Custom Design</vt:lpstr>
      <vt:lpstr>Office Theme</vt:lpstr>
      <vt:lpstr>Custom Design</vt:lpstr>
      <vt:lpstr>NPRR</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72</cp:revision>
  <cp:lastPrinted>2016-01-21T20:53:15Z</cp:lastPrinted>
  <dcterms:created xsi:type="dcterms:W3CDTF">2016-01-21T15:20:31Z</dcterms:created>
  <dcterms:modified xsi:type="dcterms:W3CDTF">2018-12-06T17:08:20Z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