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40"/>
  </p:notesMasterIdLst>
  <p:handoutMasterIdLst>
    <p:handoutMasterId r:id="rId41"/>
  </p:handoutMasterIdLst>
  <p:sldIdLst>
    <p:sldId id="260" r:id="rId6"/>
    <p:sldId id="267" r:id="rId7"/>
    <p:sldId id="269" r:id="rId8"/>
    <p:sldId id="271" r:id="rId9"/>
    <p:sldId id="272" r:id="rId10"/>
    <p:sldId id="273" r:id="rId11"/>
    <p:sldId id="302" r:id="rId12"/>
    <p:sldId id="274" r:id="rId13"/>
    <p:sldId id="275" r:id="rId14"/>
    <p:sldId id="268" r:id="rId15"/>
    <p:sldId id="287" r:id="rId16"/>
    <p:sldId id="298" r:id="rId17"/>
    <p:sldId id="301" r:id="rId18"/>
    <p:sldId id="270" r:id="rId19"/>
    <p:sldId id="278" r:id="rId20"/>
    <p:sldId id="300" r:id="rId21"/>
    <p:sldId id="285" r:id="rId22"/>
    <p:sldId id="288" r:id="rId23"/>
    <p:sldId id="282" r:id="rId24"/>
    <p:sldId id="280" r:id="rId25"/>
    <p:sldId id="279" r:id="rId26"/>
    <p:sldId id="283" r:id="rId27"/>
    <p:sldId id="281" r:id="rId28"/>
    <p:sldId id="284" r:id="rId29"/>
    <p:sldId id="286" r:id="rId30"/>
    <p:sldId id="291" r:id="rId31"/>
    <p:sldId id="292" r:id="rId32"/>
    <p:sldId id="293" r:id="rId33"/>
    <p:sldId id="294" r:id="rId34"/>
    <p:sldId id="295" r:id="rId35"/>
    <p:sldId id="296" r:id="rId36"/>
    <p:sldId id="289" r:id="rId37"/>
    <p:sldId id="290" r:id="rId38"/>
    <p:sldId id="299" r:id="rId3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1" d="100"/>
          <a:sy n="111" d="100"/>
        </p:scale>
        <p:origin x="1536" y="11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12/3/2018</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12/3/2018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889343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aw.cornell.edu/cfr/text/18/388.113"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www.law.cornell.edu/cfr/text/18/388.113"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www.law.cornell.edu/cfr/text/18/388.113"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www.law.cornell.edu/cfr/text/18/388.113"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gpo.gov/fdsys/pkg/FR-2018-10-29/pdf/2018-23340.pdf"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s://www.nerc.com/AboutNERC/Pages/Rules-of-Procedure.aspx"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iso-ne.com/static-assets/documents/regulatory/tariff/attach_d/attachment_d.pdf" TargetMode="External"/><Relationship Id="rId7" Type="http://schemas.openxmlformats.org/officeDocument/2006/relationships/hyperlink" Target="http://www.nyiso.com/public/webdocs/markets_operations/services/customer_relations/CEII_Request_Form/CEII_Request_Form_and_NDA_complete.pdf" TargetMode="External"/><Relationship Id="rId2" Type="http://schemas.openxmlformats.org/officeDocument/2006/relationships/hyperlink" Target="http://www.caiso.com/rules/Pages/Regulatory/Default.aspx" TargetMode="External"/><Relationship Id="rId1" Type="http://schemas.openxmlformats.org/officeDocument/2006/relationships/slideLayout" Target="../slideLayouts/slideLayout3.xml"/><Relationship Id="rId6" Type="http://schemas.openxmlformats.org/officeDocument/2006/relationships/hyperlink" Target="https://cdn.misoenergy.org/CEII%20NDA68042.pdf" TargetMode="External"/><Relationship Id="rId5" Type="http://schemas.openxmlformats.org/officeDocument/2006/relationships/hyperlink" Target="https://www.iso-ne.com/static-assets/documents/2015/08/external_ceii_request.pdf" TargetMode="External"/><Relationship Id="rId4" Type="http://schemas.openxmlformats.org/officeDocument/2006/relationships/hyperlink" Target="https://www.pjm.com/-/media/documents/manuals/m14b.ashx"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www.puc.texas.gov/agency/rulesnlaws/subrules/electric/25.362/25.362.pdf"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www.ercot.com/mktrules/issues/NPRR902"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mailto:RevisionRequest@ercot.com" TargetMode="Externa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hyperlink" Target="mailto:Chad.Seely@ercot.com" TargetMode="External"/><Relationship Id="rId2" Type="http://schemas.openxmlformats.org/officeDocument/2006/relationships/hyperlink" Target="mailto:Nathan.Bigbee@ercot.com" TargetMode="External"/><Relationship Id="rId1" Type="http://schemas.openxmlformats.org/officeDocument/2006/relationships/slideLayout" Target="../slideLayouts/slideLayout3.xml"/><Relationship Id="rId5" Type="http://schemas.openxmlformats.org/officeDocument/2006/relationships/hyperlink" Target="mailto:Douglas.Fohn@ercot.com" TargetMode="External"/><Relationship Id="rId4" Type="http://schemas.openxmlformats.org/officeDocument/2006/relationships/hyperlink" Target="mailto:Jonathan.Levine@ercot.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law.cornell.edu/cfr/text/18/388.112" TargetMode="External"/><Relationship Id="rId2" Type="http://schemas.openxmlformats.org/officeDocument/2006/relationships/hyperlink" Target="https://www.law.cornell.edu/uscode/text/5/552"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epic.org/privacy/terrorism/hr3162.html" TargetMode="External"/><Relationship Id="rId2" Type="http://schemas.openxmlformats.org/officeDocument/2006/relationships/hyperlink" Target="https://www.ferc.gov/legal/maj-ord-reg/land-docs/97ferc61030.pdf?csrt=16703438402726023259"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elibrary.ferc.gov/idmws/common/opennat.asp?fileID=9639612"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hyperlink" Target="http://www.ferc.gov/legal/maj-ord-reg/land-docs/ceii-rule.asp" TargetMode="External"/><Relationship Id="rId3" Type="http://schemas.openxmlformats.org/officeDocument/2006/relationships/hyperlink" Target="http://elibrary.ferc.gov/idmws/common/opennat.asp?fileID=9745148" TargetMode="External"/><Relationship Id="rId7" Type="http://schemas.openxmlformats.org/officeDocument/2006/relationships/hyperlink" Target="https://www.ferc.gov/EventCalendar/Files/20071030162551-RM06-23-000.pdf?csrt=11541171423011118364" TargetMode="External"/><Relationship Id="rId2" Type="http://schemas.openxmlformats.org/officeDocument/2006/relationships/hyperlink" Target="http://elibrary.ferc.gov/idmws/common/opennat.asp?fileID=9745149" TargetMode="External"/><Relationship Id="rId1" Type="http://schemas.openxmlformats.org/officeDocument/2006/relationships/slideLayout" Target="../slideLayouts/slideLayout3.xml"/><Relationship Id="rId6" Type="http://schemas.openxmlformats.org/officeDocument/2006/relationships/hyperlink" Target="https://www.ferc.gov/whats-new/comm-meet/092106/M-2.pdf?csrt=11541171423011118364" TargetMode="External"/><Relationship Id="rId5" Type="http://schemas.openxmlformats.org/officeDocument/2006/relationships/hyperlink" Target="https://www.ferc.gov/whats-new/comm-meet/061505/M-1.pdf?csrt=11541171423011118364" TargetMode="External"/><Relationship Id="rId4" Type="http://schemas.openxmlformats.org/officeDocument/2006/relationships/hyperlink" Target="http://elibrary.ferc.gov/idmws/common/opennat.asp?fileID=10215551"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law.cornell.edu/uscode/text/16/chapter-12" TargetMode="External"/><Relationship Id="rId2" Type="http://schemas.openxmlformats.org/officeDocument/2006/relationships/hyperlink" Target="https://www.ferc.gov/legal/fed-sta/fast-act.pdf?csrt=11541171423011118364"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s://www.ferc.gov/whats-new/comm-meet/2016/111716/E-4.pdf?csrt=11541171423011118364"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1600200"/>
            <a:ext cx="5646034" cy="3924151"/>
          </a:xfrm>
          <a:prstGeom prst="rect">
            <a:avLst/>
          </a:prstGeom>
          <a:noFill/>
        </p:spPr>
        <p:txBody>
          <a:bodyPr wrap="square" rtlCol="0">
            <a:spAutoFit/>
          </a:bodyPr>
          <a:lstStyle/>
          <a:p>
            <a:r>
              <a:rPr lang="en-US" sz="2000" b="1" dirty="0" smtClean="0">
                <a:solidFill>
                  <a:schemeClr val="tx2"/>
                </a:solidFill>
              </a:rPr>
              <a:t>NPRR902 Workshop</a:t>
            </a:r>
            <a:endParaRPr lang="en-US" sz="2000" b="1" dirty="0">
              <a:solidFill>
                <a:schemeClr val="tx2"/>
              </a:solidFill>
            </a:endParaRPr>
          </a:p>
          <a:p>
            <a:endParaRPr lang="en-US" dirty="0" smtClean="0">
              <a:solidFill>
                <a:schemeClr val="tx2"/>
              </a:solidFill>
            </a:endParaRPr>
          </a:p>
          <a:p>
            <a:r>
              <a:rPr lang="en-US" dirty="0" smtClean="0">
                <a:solidFill>
                  <a:schemeClr val="tx2"/>
                </a:solidFill>
              </a:rPr>
              <a:t>Chad V. Seely</a:t>
            </a:r>
          </a:p>
          <a:p>
            <a:r>
              <a:rPr lang="en-US" i="1" dirty="0" smtClean="0">
                <a:solidFill>
                  <a:schemeClr val="tx2"/>
                </a:solidFill>
              </a:rPr>
              <a:t>Vice President and General Counsel</a:t>
            </a:r>
          </a:p>
          <a:p>
            <a:endParaRPr lang="en-US" sz="1000" dirty="0" smtClean="0">
              <a:solidFill>
                <a:schemeClr val="tx2"/>
              </a:solidFill>
            </a:endParaRPr>
          </a:p>
          <a:p>
            <a:r>
              <a:rPr lang="en-US" dirty="0" smtClean="0">
                <a:solidFill>
                  <a:schemeClr val="tx2"/>
                </a:solidFill>
              </a:rPr>
              <a:t>Nathan Bigbee</a:t>
            </a:r>
            <a:endParaRPr lang="en-US" dirty="0">
              <a:solidFill>
                <a:schemeClr val="tx2"/>
              </a:solidFill>
            </a:endParaRPr>
          </a:p>
          <a:p>
            <a:r>
              <a:rPr lang="en-US" i="1" dirty="0" smtClean="0">
                <a:solidFill>
                  <a:schemeClr val="tx2"/>
                </a:solidFill>
              </a:rPr>
              <a:t>Assistant General Counsel</a:t>
            </a:r>
            <a:endParaRPr lang="en-US" i="1" dirty="0">
              <a:solidFill>
                <a:schemeClr val="tx2"/>
              </a:solidFill>
            </a:endParaRPr>
          </a:p>
          <a:p>
            <a:endParaRPr lang="en-US" sz="1000" dirty="0" smtClean="0">
              <a:solidFill>
                <a:schemeClr val="tx2"/>
              </a:solidFill>
            </a:endParaRPr>
          </a:p>
          <a:p>
            <a:r>
              <a:rPr lang="en-US" dirty="0">
                <a:solidFill>
                  <a:schemeClr val="tx2"/>
                </a:solidFill>
              </a:rPr>
              <a:t>Jonathan Levine</a:t>
            </a:r>
          </a:p>
          <a:p>
            <a:r>
              <a:rPr lang="en-US" i="1" dirty="0">
                <a:solidFill>
                  <a:schemeClr val="tx2"/>
                </a:solidFill>
              </a:rPr>
              <a:t>Senior Corporate Counsel</a:t>
            </a:r>
          </a:p>
          <a:p>
            <a:endParaRPr lang="en-US" sz="1000" dirty="0" smtClean="0">
              <a:solidFill>
                <a:schemeClr val="tx2"/>
              </a:solidFill>
            </a:endParaRPr>
          </a:p>
          <a:p>
            <a:r>
              <a:rPr lang="en-US" dirty="0" smtClean="0">
                <a:solidFill>
                  <a:schemeClr val="tx2"/>
                </a:solidFill>
              </a:rPr>
              <a:t>Doug Fohn</a:t>
            </a:r>
            <a:endParaRPr lang="en-US" dirty="0">
              <a:solidFill>
                <a:schemeClr val="tx2"/>
              </a:solidFill>
            </a:endParaRPr>
          </a:p>
          <a:p>
            <a:r>
              <a:rPr lang="en-US" i="1" dirty="0">
                <a:solidFill>
                  <a:schemeClr val="tx2"/>
                </a:solidFill>
              </a:rPr>
              <a:t>Senior Corporate Counsel</a:t>
            </a:r>
          </a:p>
          <a:p>
            <a:endParaRPr lang="en-US" dirty="0">
              <a:solidFill>
                <a:schemeClr val="tx2"/>
              </a:solidFill>
            </a:endParaRPr>
          </a:p>
          <a:p>
            <a:r>
              <a:rPr lang="en-US" dirty="0" smtClean="0">
                <a:solidFill>
                  <a:schemeClr val="tx2"/>
                </a:solidFill>
              </a:rPr>
              <a:t>December 4, 2018</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sz="2400" b="1" dirty="0" smtClean="0"/>
              <a:t>Current FERC Definition (</a:t>
            </a:r>
            <a:r>
              <a:rPr lang="en-US" sz="2400" b="1" dirty="0" smtClean="0">
                <a:hlinkClick r:id="rId2"/>
              </a:rPr>
              <a:t>18 CFR § 388.113</a:t>
            </a:r>
            <a:r>
              <a:rPr lang="en-US" sz="2400" b="1" dirty="0" smtClean="0"/>
              <a:t>)</a:t>
            </a:r>
          </a:p>
          <a:p>
            <a:pPr marL="0" indent="0">
              <a:buNone/>
            </a:pPr>
            <a:r>
              <a:rPr lang="en-US" sz="1900" b="1" i="1" dirty="0" smtClean="0"/>
              <a:t>Critical </a:t>
            </a:r>
            <a:r>
              <a:rPr lang="en-US" sz="1900" b="1" i="1" dirty="0"/>
              <a:t>energy infrastructure information</a:t>
            </a:r>
            <a:r>
              <a:rPr lang="en-US" sz="1900" dirty="0"/>
              <a:t> means specific engineering, vulnerability, or detailed design information about proposed or existing critical infrastructure that:</a:t>
            </a:r>
          </a:p>
          <a:p>
            <a:pPr marL="400050" lvl="1" indent="0">
              <a:buNone/>
            </a:pPr>
            <a:r>
              <a:rPr lang="en-US" sz="1900" b="1" dirty="0"/>
              <a:t>(i)</a:t>
            </a:r>
            <a:r>
              <a:rPr lang="en-US" sz="1900" dirty="0"/>
              <a:t> Relates details about the production, generation, transportation, transmission, or distribution of energy;</a:t>
            </a:r>
          </a:p>
          <a:p>
            <a:pPr marL="400050" lvl="1" indent="0">
              <a:buNone/>
            </a:pPr>
            <a:r>
              <a:rPr lang="en-US" sz="1900" b="1" dirty="0"/>
              <a:t>(ii)</a:t>
            </a:r>
            <a:r>
              <a:rPr lang="en-US" sz="1900" dirty="0"/>
              <a:t> Could be useful to a person in planning an attack on </a:t>
            </a:r>
            <a:r>
              <a:rPr lang="en-US" sz="1900" b="1" i="1" dirty="0"/>
              <a:t>critical </a:t>
            </a:r>
            <a:r>
              <a:rPr lang="en-US" sz="1900" b="1" i="1" dirty="0" smtClean="0"/>
              <a:t>infrastructure*</a:t>
            </a:r>
            <a:r>
              <a:rPr lang="en-US" sz="1900" dirty="0" smtClean="0"/>
              <a:t>;</a:t>
            </a:r>
            <a:endParaRPr lang="en-US" sz="1900" dirty="0"/>
          </a:p>
          <a:p>
            <a:pPr marL="400050" lvl="1" indent="0">
              <a:buNone/>
            </a:pPr>
            <a:r>
              <a:rPr lang="en-US" sz="1900" b="1" dirty="0"/>
              <a:t>(iii)</a:t>
            </a:r>
            <a:r>
              <a:rPr lang="en-US" sz="1900" dirty="0"/>
              <a:t> Is exempt from mandatory disclosure under the Freedom of Information Act, 5 U.S.C. 552; and</a:t>
            </a:r>
          </a:p>
          <a:p>
            <a:pPr marL="400050" lvl="1" indent="0">
              <a:buNone/>
            </a:pPr>
            <a:r>
              <a:rPr lang="en-US" sz="1900" b="1" dirty="0"/>
              <a:t>(iv)</a:t>
            </a:r>
            <a:r>
              <a:rPr lang="en-US" sz="1900" dirty="0"/>
              <a:t> Does not simply give the general location of the critical infrastructure</a:t>
            </a:r>
            <a:r>
              <a:rPr lang="en-US" sz="1900" dirty="0" smtClean="0"/>
              <a:t>.</a:t>
            </a:r>
            <a:endParaRPr lang="en-US" sz="19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
        <p:nvSpPr>
          <p:cNvPr id="5" name="TextBox 4"/>
          <p:cNvSpPr txBox="1"/>
          <p:nvPr/>
        </p:nvSpPr>
        <p:spPr>
          <a:xfrm>
            <a:off x="1066800" y="4800600"/>
            <a:ext cx="7239000" cy="1200329"/>
          </a:xfrm>
          <a:prstGeom prst="rect">
            <a:avLst/>
          </a:prstGeom>
          <a:noFill/>
          <a:ln>
            <a:solidFill>
              <a:schemeClr val="tx2"/>
            </a:solidFill>
          </a:ln>
        </p:spPr>
        <p:txBody>
          <a:bodyPr wrap="square" rtlCol="0">
            <a:spAutoFit/>
          </a:bodyPr>
          <a:lstStyle/>
          <a:p>
            <a:r>
              <a:rPr lang="en-US" b="1" i="1" dirty="0">
                <a:solidFill>
                  <a:schemeClr val="tx2"/>
                </a:solidFill>
              </a:rPr>
              <a:t>*Critical </a:t>
            </a:r>
            <a:r>
              <a:rPr lang="en-US" b="1" i="1" dirty="0" smtClean="0">
                <a:solidFill>
                  <a:schemeClr val="tx2"/>
                </a:solidFill>
              </a:rPr>
              <a:t>infrastructure </a:t>
            </a:r>
            <a:r>
              <a:rPr lang="en-US" dirty="0">
                <a:solidFill>
                  <a:schemeClr val="tx2"/>
                </a:solidFill>
              </a:rPr>
              <a:t>means existing and proposed systems and assets, whether physical or virtual, the incapacity or destruction of which would negatively affect security, economic security, public health or safety, or any combination of those matters.</a:t>
            </a:r>
          </a:p>
        </p:txBody>
      </p:sp>
    </p:spTree>
    <p:extLst>
      <p:ext uri="{BB962C8B-B14F-4D97-AF65-F5344CB8AC3E}">
        <p14:creationId xmlns:p14="http://schemas.microsoft.com/office/powerpoint/2010/main" val="3516673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sz="2400" b="1" dirty="0" smtClean="0"/>
              <a:t>Current FERC Rules (</a:t>
            </a:r>
            <a:r>
              <a:rPr lang="en-US" sz="2400" b="1" dirty="0" smtClean="0">
                <a:hlinkClick r:id="rId2"/>
              </a:rPr>
              <a:t>18 CFR § 388.113</a:t>
            </a:r>
            <a:r>
              <a:rPr lang="en-US" sz="2400" b="1" dirty="0" smtClean="0"/>
              <a:t>)</a:t>
            </a:r>
          </a:p>
          <a:p>
            <a:r>
              <a:rPr lang="en-US" sz="2000" dirty="0" smtClean="0"/>
              <a:t>Request for CEII treatment for information submitted to FERC: </a:t>
            </a:r>
          </a:p>
          <a:p>
            <a:pPr lvl="1"/>
            <a:r>
              <a:rPr lang="en-US" sz="1800" dirty="0" smtClean="0"/>
              <a:t>Submitter must include justification for CEII treatment.</a:t>
            </a:r>
          </a:p>
          <a:p>
            <a:pPr lvl="1"/>
            <a:r>
              <a:rPr lang="en-US" sz="1800" dirty="0" smtClean="0"/>
              <a:t>CEII Coordinator evaluates whether information warrants CEII designation. (Documents will be treated as non-public in the </a:t>
            </a:r>
            <a:r>
              <a:rPr lang="en-US" sz="1800" dirty="0"/>
              <a:t>interim</a:t>
            </a:r>
            <a:r>
              <a:rPr lang="en-US" sz="1800" dirty="0" smtClean="0"/>
              <a:t>.)</a:t>
            </a:r>
          </a:p>
          <a:p>
            <a:pPr lvl="1"/>
            <a:r>
              <a:rPr lang="en-US" sz="1800" dirty="0"/>
              <a:t>D</a:t>
            </a:r>
            <a:r>
              <a:rPr lang="en-US" sz="1800" dirty="0" smtClean="0"/>
              <a:t>esignation </a:t>
            </a:r>
            <a:r>
              <a:rPr lang="en-US" sz="1800" dirty="0"/>
              <a:t>may last for up to a five-year period, unless re-designated</a:t>
            </a:r>
            <a:r>
              <a:rPr lang="en-US" sz="1800" dirty="0" smtClean="0"/>
              <a:t>.</a:t>
            </a:r>
          </a:p>
          <a:p>
            <a:pPr lvl="1"/>
            <a:r>
              <a:rPr lang="en-US" sz="1800" dirty="0" smtClean="0"/>
              <a:t>If a CEII designation is removed, submitter will receive notice and opportunity to comment.</a:t>
            </a:r>
          </a:p>
          <a:p>
            <a:pPr lvl="1"/>
            <a:r>
              <a:rPr lang="en-US" sz="1800" dirty="0" smtClean="0"/>
              <a:t>Submitters who receive a determination that FERC intends to remove a CEII designation may appeal.</a:t>
            </a: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21565589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sz="2400" b="1" dirty="0" smtClean="0"/>
              <a:t>Current FERC Rules (</a:t>
            </a:r>
            <a:r>
              <a:rPr lang="en-US" sz="2400" b="1" dirty="0" smtClean="0">
                <a:hlinkClick r:id="rId2"/>
              </a:rPr>
              <a:t>18 CFR § 388.113</a:t>
            </a:r>
            <a:r>
              <a:rPr lang="en-US" sz="2400" b="1" dirty="0"/>
              <a:t>) – </a:t>
            </a:r>
            <a:r>
              <a:rPr lang="en-US" sz="2400" b="1" i="1" dirty="0"/>
              <a:t>cont.</a:t>
            </a:r>
            <a:endParaRPr lang="en-US" sz="2400" b="1" dirty="0" smtClean="0"/>
          </a:p>
          <a:p>
            <a:r>
              <a:rPr lang="en-US" sz="2000" dirty="0" smtClean="0"/>
              <a:t>Request to access CEII:</a:t>
            </a:r>
          </a:p>
          <a:p>
            <a:pPr lvl="1"/>
            <a:r>
              <a:rPr lang="en-US" sz="1800" dirty="0" smtClean="0"/>
              <a:t>Must file signed, written request.</a:t>
            </a:r>
          </a:p>
          <a:p>
            <a:pPr lvl="1"/>
            <a:r>
              <a:rPr lang="en-US" sz="1800" dirty="0" smtClean="0"/>
              <a:t>CEII Coordinator determines if the information requested is CEII and if so, whether to release it to the requester.</a:t>
            </a:r>
          </a:p>
          <a:p>
            <a:pPr lvl="2"/>
            <a:r>
              <a:rPr lang="en-US" sz="1600" dirty="0" smtClean="0"/>
              <a:t>Denial may be appealed to General Counsel per 18 CFR § 388.110.</a:t>
            </a:r>
          </a:p>
          <a:p>
            <a:pPr lvl="2"/>
            <a:r>
              <a:rPr lang="en-US" sz="1600" dirty="0" smtClean="0"/>
              <a:t>Verification that requester is not a security risk is valid for remainder of year.</a:t>
            </a:r>
          </a:p>
          <a:p>
            <a:pPr lvl="1"/>
            <a:r>
              <a:rPr lang="en-US" sz="1800" dirty="0" smtClean="0"/>
              <a:t>Requester must sign and execute an non-disclosure agreement (NDA).</a:t>
            </a:r>
          </a:p>
          <a:p>
            <a:pPr lvl="1"/>
            <a:r>
              <a:rPr lang="en-US" sz="1800" dirty="0" smtClean="0"/>
              <a:t>Certain individuals may obtain certain CEII without going through this process (</a:t>
            </a:r>
            <a:r>
              <a:rPr lang="en-US" sz="1800" i="1" dirty="0" smtClean="0"/>
              <a:t>see </a:t>
            </a:r>
            <a:r>
              <a:rPr lang="en-US" sz="1800" dirty="0" smtClean="0"/>
              <a:t>18 CFR § 388.113(g)(1)-(4)).</a:t>
            </a:r>
            <a:endParaRPr lang="en-US" sz="1800" dirty="0"/>
          </a:p>
          <a:p>
            <a:r>
              <a:rPr lang="en-US" sz="2000" dirty="0"/>
              <a:t>Duty to protect CEII: </a:t>
            </a:r>
          </a:p>
          <a:p>
            <a:pPr lvl="1"/>
            <a:r>
              <a:rPr lang="en-US" sz="1800" dirty="0"/>
              <a:t>Unauthorized disclosure is prohibited.</a:t>
            </a:r>
          </a:p>
          <a:p>
            <a:pPr lvl="1"/>
            <a:r>
              <a:rPr lang="en-US" sz="1800" dirty="0" smtClean="0"/>
              <a:t>FERC </a:t>
            </a:r>
            <a:r>
              <a:rPr lang="en-US" sz="1800" dirty="0"/>
              <a:t>officers, employees and agents face referral to the DOE Inspector General and possible sanctions for unauthorized disclosure</a:t>
            </a:r>
            <a:r>
              <a:rPr lang="en-US" sz="1800" dirty="0" smtClean="0"/>
              <a:t>.</a:t>
            </a: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dirty="0"/>
          </a:p>
        </p:txBody>
      </p:sp>
    </p:spTree>
    <p:extLst>
      <p:ext uri="{BB962C8B-B14F-4D97-AF65-F5344CB8AC3E}">
        <p14:creationId xmlns:p14="http://schemas.microsoft.com/office/powerpoint/2010/main" val="666572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sz="2400" b="1" dirty="0" smtClean="0"/>
              <a:t>Current FERC Rules (</a:t>
            </a:r>
            <a:r>
              <a:rPr lang="en-US" sz="2400" b="1" dirty="0" smtClean="0">
                <a:hlinkClick r:id="rId2"/>
              </a:rPr>
              <a:t>18 CFR § 388.113</a:t>
            </a:r>
            <a:r>
              <a:rPr lang="en-US" sz="2400" b="1" dirty="0"/>
              <a:t>) – </a:t>
            </a:r>
            <a:r>
              <a:rPr lang="en-US" sz="2400" b="1" i="1" dirty="0"/>
              <a:t>cont.</a:t>
            </a:r>
            <a:endParaRPr lang="en-US" sz="2400" b="1" dirty="0" smtClean="0"/>
          </a:p>
          <a:p>
            <a:r>
              <a:rPr lang="en-US" sz="2000" dirty="0" smtClean="0"/>
              <a:t>Voluntary sharing of CEII:</a:t>
            </a:r>
          </a:p>
          <a:p>
            <a:pPr lvl="1"/>
            <a:r>
              <a:rPr lang="en-US" sz="1800" dirty="0" smtClean="0"/>
              <a:t>FERC will </a:t>
            </a:r>
            <a:r>
              <a:rPr lang="en-US" sz="1800" dirty="0"/>
              <a:t>facilitate voluntary sharing of CEII </a:t>
            </a:r>
            <a:r>
              <a:rPr lang="en-US" sz="1800" dirty="0" smtClean="0"/>
              <a:t>with various entities including federal and state governmental authorities, Electric </a:t>
            </a:r>
            <a:r>
              <a:rPr lang="en-US" sz="1800" dirty="0"/>
              <a:t>Reliability </a:t>
            </a:r>
            <a:r>
              <a:rPr lang="en-US" sz="1800" dirty="0" smtClean="0"/>
              <a:t>Organizations (EROs), and owners, operators </a:t>
            </a:r>
            <a:r>
              <a:rPr lang="en-US" sz="1800" dirty="0"/>
              <a:t>and users of critical electric </a:t>
            </a:r>
            <a:r>
              <a:rPr lang="en-US" sz="1800" dirty="0" smtClean="0"/>
              <a:t>infrastructure.</a:t>
            </a:r>
          </a:p>
          <a:p>
            <a:pPr lvl="1"/>
            <a:r>
              <a:rPr lang="en-US" sz="1800" dirty="0" smtClean="0"/>
              <a:t>Office Director or designee determines whether to voluntarily share CEII after person wishing to share CEII consults with CEII Coordinator.</a:t>
            </a:r>
          </a:p>
          <a:p>
            <a:pPr lvl="1"/>
            <a:r>
              <a:rPr lang="en-US" sz="1800" dirty="0" smtClean="0"/>
              <a:t>All entities receiving CEII must execute either an NDA or an acknowledgment and agreement.</a:t>
            </a:r>
          </a:p>
          <a:p>
            <a:pPr lvl="1"/>
            <a:r>
              <a:rPr lang="en-US" sz="1800" dirty="0" smtClean="0"/>
              <a:t>FERC may impose restrictions on use and maintenance of voluntarily shared CEII.</a:t>
            </a:r>
          </a:p>
          <a:p>
            <a:pPr lvl="1"/>
            <a:r>
              <a:rPr lang="en-US" sz="1800" dirty="0" smtClean="0"/>
              <a:t>CEII submitter will receive notice (unless exception applies) prior to disclosure.</a:t>
            </a: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Tree>
    <p:extLst>
      <p:ext uri="{BB962C8B-B14F-4D97-AF65-F5344CB8AC3E}">
        <p14:creationId xmlns:p14="http://schemas.microsoft.com/office/powerpoint/2010/main" val="13605906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sz="2400" b="1" dirty="0" smtClean="0"/>
              <a:t>DOE Rulemaking</a:t>
            </a:r>
          </a:p>
          <a:p>
            <a:pPr marL="0" indent="0">
              <a:buNone/>
            </a:pPr>
            <a:r>
              <a:rPr lang="en-US" sz="2400" dirty="0" smtClean="0"/>
              <a:t>The U.S. Department of Energy recently issued a Notice of Proposed Rulemaking to implement </a:t>
            </a:r>
            <a:r>
              <a:rPr lang="en-US" sz="2400" dirty="0"/>
              <a:t>DOE’s </a:t>
            </a:r>
            <a:r>
              <a:rPr lang="en-US" sz="2400" dirty="0" smtClean="0"/>
              <a:t>CEII designation </a:t>
            </a:r>
            <a:r>
              <a:rPr lang="en-US" sz="2400" dirty="0"/>
              <a:t>authority under the </a:t>
            </a:r>
            <a:r>
              <a:rPr lang="en-US" sz="2400" dirty="0" smtClean="0"/>
              <a:t>FPA (</a:t>
            </a:r>
            <a:r>
              <a:rPr lang="en-US" sz="2400" dirty="0" smtClean="0">
                <a:hlinkClick r:id="rId2"/>
              </a:rPr>
              <a:t>83 Fed. Reg. 209 (Oct. 29, 2018)</a:t>
            </a:r>
            <a:r>
              <a:rPr lang="en-US" sz="2400" dirty="0" smtClean="0"/>
              <a:t>). </a:t>
            </a:r>
          </a:p>
          <a:p>
            <a:r>
              <a:rPr lang="en-US" sz="2400" dirty="0" smtClean="0"/>
              <a:t>Not developing new substantive rules; only establishing a designation process.</a:t>
            </a:r>
          </a:p>
          <a:p>
            <a:r>
              <a:rPr lang="en-US" sz="2400" dirty="0"/>
              <a:t>DOE’s proposal </a:t>
            </a:r>
            <a:r>
              <a:rPr lang="en-US" sz="2400" dirty="0" smtClean="0"/>
              <a:t>is intended to harmonize </a:t>
            </a:r>
            <a:r>
              <a:rPr lang="en-US" sz="2400" dirty="0"/>
              <a:t>its procedures with the </a:t>
            </a:r>
            <a:r>
              <a:rPr lang="en-US" sz="2400" dirty="0" smtClean="0"/>
              <a:t>FERC procedures </a:t>
            </a:r>
            <a:r>
              <a:rPr lang="en-US" sz="2400" dirty="0"/>
              <a:t>as much as </a:t>
            </a:r>
            <a:r>
              <a:rPr lang="en-US" sz="2400" dirty="0" smtClean="0"/>
              <a:t>possible.</a:t>
            </a:r>
          </a:p>
          <a:p>
            <a:r>
              <a:rPr lang="en-US" sz="2400" dirty="0" smtClean="0"/>
              <a:t>Comments due December 28, 2018.</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dirty="0"/>
          </a:p>
        </p:txBody>
      </p:sp>
    </p:spTree>
    <p:extLst>
      <p:ext uri="{BB962C8B-B14F-4D97-AF65-F5344CB8AC3E}">
        <p14:creationId xmlns:p14="http://schemas.microsoft.com/office/powerpoint/2010/main" val="20307149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b="1" dirty="0" smtClean="0"/>
              <a:t>NERC </a:t>
            </a:r>
            <a:r>
              <a:rPr lang="en-US" b="1" dirty="0" smtClean="0">
                <a:hlinkClick r:id="rId2"/>
              </a:rPr>
              <a:t>Rules of Procedure</a:t>
            </a:r>
            <a:r>
              <a:rPr lang="en-US" b="1" dirty="0" smtClean="0"/>
              <a:t> Section 1500 – Confidential Information</a:t>
            </a:r>
          </a:p>
          <a:p>
            <a:r>
              <a:rPr lang="en-US" sz="2400" dirty="0" smtClean="0"/>
              <a:t>Section 1501 defines “Critical Energy Infrastructure Information” consistent with FERC’s </a:t>
            </a:r>
            <a:r>
              <a:rPr lang="en-US" sz="2400" dirty="0"/>
              <a:t>definition. Critical Energy Infrastructure </a:t>
            </a:r>
            <a:r>
              <a:rPr lang="en-US" sz="2400" dirty="0" smtClean="0"/>
              <a:t>Information is included within the definition of “Confidential Information.”</a:t>
            </a:r>
          </a:p>
          <a:p>
            <a:pPr lvl="1"/>
            <a:r>
              <a:rPr lang="en-US" sz="2000" dirty="0" smtClean="0"/>
              <a:t>Parties are required to mark Confidential Information and indicate the category (e.g., </a:t>
            </a:r>
            <a:r>
              <a:rPr lang="en-US" sz="2000" dirty="0"/>
              <a:t>Critical Energy Infrastructure </a:t>
            </a:r>
            <a:r>
              <a:rPr lang="en-US" sz="2000" dirty="0" smtClean="0"/>
              <a:t>Information).</a:t>
            </a:r>
          </a:p>
          <a:p>
            <a:pPr lvl="1"/>
            <a:r>
              <a:rPr lang="en-US" sz="2000" dirty="0" smtClean="0"/>
              <a:t>Receiving Entity must maintain confidentiality and not disclose.</a:t>
            </a:r>
          </a:p>
          <a:p>
            <a:pPr lvl="1"/>
            <a:r>
              <a:rPr lang="en-US" sz="2000" dirty="0" smtClean="0"/>
              <a:t>Sets forth procedure for accessing information from a Receiving Entity, including an appeal process.</a:t>
            </a:r>
          </a:p>
          <a:p>
            <a:pPr lvl="1"/>
            <a:r>
              <a:rPr lang="en-US" sz="2000" dirty="0" smtClean="0"/>
              <a:t>Receiving Entity required to provide notice to Submitting Entity prior to disclosure.</a:t>
            </a:r>
          </a:p>
          <a:p>
            <a:pPr marL="0" indent="0">
              <a:buNone/>
            </a:pPr>
            <a:endParaRPr lang="en-US" b="1"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spTree>
    <p:extLst>
      <p:ext uri="{BB962C8B-B14F-4D97-AF65-F5344CB8AC3E}">
        <p14:creationId xmlns:p14="http://schemas.microsoft.com/office/powerpoint/2010/main" val="1225951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b="1" dirty="0" smtClean="0"/>
              <a:t>Other ISOs</a:t>
            </a:r>
          </a:p>
          <a:p>
            <a:pPr marL="0" indent="0">
              <a:buNone/>
            </a:pPr>
            <a:r>
              <a:rPr lang="en-US" sz="2200" dirty="0" smtClean="0"/>
              <a:t>While FERC Order 833 makes clear that CEII rules </a:t>
            </a:r>
            <a:r>
              <a:rPr lang="en-US" sz="2200" dirty="0" smtClean="0"/>
              <a:t>do </a:t>
            </a:r>
            <a:r>
              <a:rPr lang="en-US" sz="2200" dirty="0" smtClean="0"/>
              <a:t>not attach to non-FERC information beyond that submitted to FERC, other ISOs have generally adopted the FERC CEII definition, rules to limit access to and require protection of CEII, and a standard CEII NDA.</a:t>
            </a:r>
          </a:p>
          <a:p>
            <a:r>
              <a:rPr lang="en-US" sz="2000" dirty="0" smtClean="0"/>
              <a:t>Examples of rules:</a:t>
            </a:r>
          </a:p>
          <a:p>
            <a:pPr lvl="1"/>
            <a:r>
              <a:rPr lang="en-US" sz="1800" dirty="0">
                <a:hlinkClick r:id="rId2"/>
              </a:rPr>
              <a:t>California ISO Tariff</a:t>
            </a:r>
            <a:r>
              <a:rPr lang="en-US" sz="1800" dirty="0"/>
              <a:t>, Section 20</a:t>
            </a:r>
          </a:p>
          <a:p>
            <a:pPr lvl="1"/>
            <a:r>
              <a:rPr lang="en-US" sz="1800" dirty="0" smtClean="0">
                <a:hlinkClick r:id="rId3"/>
              </a:rPr>
              <a:t>ISO-NE Tariff, Attachment D</a:t>
            </a:r>
            <a:endParaRPr lang="en-US" sz="1800" dirty="0" smtClean="0"/>
          </a:p>
          <a:p>
            <a:pPr lvl="1"/>
            <a:r>
              <a:rPr lang="en-US" sz="1800" dirty="0" smtClean="0">
                <a:hlinkClick r:id="rId4"/>
              </a:rPr>
              <a:t>PJM Manual 14B</a:t>
            </a:r>
            <a:r>
              <a:rPr lang="en-US" sz="1800" dirty="0" smtClean="0"/>
              <a:t>, Section 1A</a:t>
            </a:r>
          </a:p>
          <a:p>
            <a:r>
              <a:rPr lang="en-US" sz="2000" dirty="0"/>
              <a:t>Examples</a:t>
            </a:r>
            <a:r>
              <a:rPr lang="en-US" sz="2000" dirty="0" smtClean="0"/>
              <a:t> of NDAs:</a:t>
            </a:r>
          </a:p>
          <a:p>
            <a:pPr lvl="1"/>
            <a:r>
              <a:rPr lang="en-US" sz="1800" dirty="0" smtClean="0">
                <a:hlinkClick r:id="rId5"/>
              </a:rPr>
              <a:t>ISO-NE CEII Request Form</a:t>
            </a:r>
            <a:endParaRPr lang="en-US" sz="1800" dirty="0" smtClean="0"/>
          </a:p>
          <a:p>
            <a:pPr lvl="1"/>
            <a:r>
              <a:rPr lang="en-US" sz="1800" dirty="0">
                <a:hlinkClick r:id="rId6"/>
              </a:rPr>
              <a:t>MISO CEII General NDA</a:t>
            </a:r>
            <a:endParaRPr lang="en-US" sz="1800" dirty="0"/>
          </a:p>
          <a:p>
            <a:pPr lvl="1"/>
            <a:r>
              <a:rPr lang="en-US" sz="1800" dirty="0" smtClean="0">
                <a:hlinkClick r:id="rId7"/>
              </a:rPr>
              <a:t>NYISO CEII Request Form</a:t>
            </a:r>
            <a:endParaRPr lang="en-US" sz="1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dirty="0"/>
          </a:p>
        </p:txBody>
      </p:sp>
    </p:spTree>
    <p:extLst>
      <p:ext uri="{BB962C8B-B14F-4D97-AF65-F5344CB8AC3E}">
        <p14:creationId xmlns:p14="http://schemas.microsoft.com/office/powerpoint/2010/main" val="19687549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b="1" dirty="0" smtClean="0"/>
              <a:t>Current ERCOT Rules</a:t>
            </a:r>
          </a:p>
          <a:p>
            <a:r>
              <a:rPr lang="en-US" sz="2400" dirty="0" smtClean="0">
                <a:hlinkClick r:id="rId2"/>
              </a:rPr>
              <a:t>PUC </a:t>
            </a:r>
            <a:r>
              <a:rPr lang="en-US" sz="2400" dirty="0" smtClean="0">
                <a:hlinkClick r:id="rId2"/>
              </a:rPr>
              <a:t>Substantive Rule </a:t>
            </a:r>
            <a:r>
              <a:rPr lang="en-US" sz="2400" dirty="0">
                <a:hlinkClick r:id="rId2"/>
              </a:rPr>
              <a:t>25.362(e)(1)(a)</a:t>
            </a:r>
            <a:r>
              <a:rPr lang="en-US" sz="2400" dirty="0"/>
              <a:t>: “Information submitted to or collected by ERCOT pursuant to requirements of ERCOT rules shall be protected from public disclosure only if it is designated as Protected Information pursuant to ERCOT rules, except as otherwise provided in this subsection</a:t>
            </a:r>
            <a:r>
              <a:rPr lang="en-US" sz="2400" dirty="0" smtClean="0"/>
              <a:t>.”</a:t>
            </a:r>
          </a:p>
          <a:p>
            <a:r>
              <a:rPr lang="en-US" sz="2400" dirty="0" smtClean="0"/>
              <a:t>Protected Information currently defined in Protocol </a:t>
            </a:r>
            <a:r>
              <a:rPr lang="en-US" sz="2400" dirty="0" smtClean="0"/>
              <a:t>§ 1.3.1.1</a:t>
            </a:r>
            <a:r>
              <a:rPr lang="en-US" sz="2400" dirty="0" smtClean="0"/>
              <a: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dirty="0"/>
          </a:p>
        </p:txBody>
      </p:sp>
    </p:spTree>
    <p:extLst>
      <p:ext uri="{BB962C8B-B14F-4D97-AF65-F5344CB8AC3E}">
        <p14:creationId xmlns:p14="http://schemas.microsoft.com/office/powerpoint/2010/main" val="2646420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b="1" dirty="0" smtClean="0"/>
              <a:t>Current ERCOT Rules – </a:t>
            </a:r>
            <a:r>
              <a:rPr lang="en-US" b="1" i="1" dirty="0" smtClean="0"/>
              <a:t>cont.</a:t>
            </a:r>
          </a:p>
          <a:p>
            <a:pPr marL="0" indent="0">
              <a:buNone/>
            </a:pPr>
            <a:r>
              <a:rPr lang="en-US" sz="2200" dirty="0"/>
              <a:t>ERCOT rules recognize CEII should be protected but lack sufficient clarity.</a:t>
            </a:r>
          </a:p>
          <a:p>
            <a:r>
              <a:rPr lang="en-US" sz="2100" dirty="0" smtClean="0"/>
              <a:t>Protocols currently include a definition of CEII based on the FERC definition, but there </a:t>
            </a:r>
            <a:r>
              <a:rPr lang="en-US" sz="2100" dirty="0"/>
              <a:t>are only a handful of references to </a:t>
            </a:r>
            <a:r>
              <a:rPr lang="en-US" sz="2100" dirty="0" smtClean="0"/>
              <a:t>CEII throughout the Protocols.</a:t>
            </a:r>
          </a:p>
          <a:p>
            <a:pPr lvl="1"/>
            <a:r>
              <a:rPr lang="en-US" sz="1900" dirty="0" smtClean="0"/>
              <a:t>Sections 1.3.6(1)(j), 3.10(8), 3.10.2(3), 3.10.3(4</a:t>
            </a:r>
            <a:r>
              <a:rPr lang="en-US" sz="1900" dirty="0" smtClean="0"/>
              <a:t>), 3.10.4(8</a:t>
            </a:r>
            <a:r>
              <a:rPr lang="en-US" sz="1900" dirty="0" smtClean="0"/>
              <a:t>) and 12.1.</a:t>
            </a:r>
          </a:p>
          <a:p>
            <a:r>
              <a:rPr lang="en-US" sz="2100" dirty="0" smtClean="0"/>
              <a:t>ERCOT.com page on Information Requests notes that CEII is “not </a:t>
            </a:r>
            <a:r>
              <a:rPr lang="en-US" sz="2100" dirty="0"/>
              <a:t>available upon </a:t>
            </a:r>
            <a:r>
              <a:rPr lang="en-US" sz="2100" dirty="0" smtClean="0"/>
              <a:t>request” and refers users to FERC CEII website.</a:t>
            </a:r>
          </a:p>
          <a:p>
            <a:endParaRPr lang="en-US" sz="2400" dirty="0"/>
          </a:p>
          <a:p>
            <a:endParaRPr lang="en-US" sz="17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dirty="0"/>
          </a:p>
        </p:txBody>
      </p:sp>
    </p:spTree>
    <p:extLst>
      <p:ext uri="{BB962C8B-B14F-4D97-AF65-F5344CB8AC3E}">
        <p14:creationId xmlns:p14="http://schemas.microsoft.com/office/powerpoint/2010/main" val="36654521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solidFill>
                  <a:schemeClr val="accent1"/>
                </a:solidFill>
              </a:rPr>
              <a:t>Development of NPRR902</a:t>
            </a:r>
            <a:endParaRPr lang="en-US" dirty="0">
              <a:solidFill>
                <a:schemeClr val="accent1"/>
              </a:solidFill>
            </a:endParaRPr>
          </a:p>
        </p:txBody>
      </p:sp>
      <p:sp>
        <p:nvSpPr>
          <p:cNvPr id="3" name="Content Placeholder 2"/>
          <p:cNvSpPr>
            <a:spLocks noGrp="1"/>
          </p:cNvSpPr>
          <p:nvPr>
            <p:ph type="subTitle" idx="1"/>
          </p:nvPr>
        </p:nvSpPr>
        <p:spPr/>
        <p:txBody>
          <a:bodyPr/>
          <a:lstStyle/>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dirty="0"/>
          </a:p>
        </p:txBody>
      </p:sp>
    </p:spTree>
    <p:extLst>
      <p:ext uri="{BB962C8B-B14F-4D97-AF65-F5344CB8AC3E}">
        <p14:creationId xmlns:p14="http://schemas.microsoft.com/office/powerpoint/2010/main" val="2663431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NPRR902 Workshop:  Agenda</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400" dirty="0" smtClean="0">
                <a:solidFill>
                  <a:schemeClr val="tx2"/>
                </a:solidFill>
              </a:rPr>
              <a:t>Background</a:t>
            </a:r>
            <a:endParaRPr lang="en-US" sz="2400" dirty="0">
              <a:solidFill>
                <a:schemeClr val="tx2"/>
              </a:solidFill>
            </a:endParaRPr>
          </a:p>
          <a:p>
            <a:pPr lvl="1">
              <a:lnSpc>
                <a:spcPct val="150000"/>
              </a:lnSpc>
            </a:pPr>
            <a:r>
              <a:rPr lang="en-US" sz="2000" dirty="0" smtClean="0">
                <a:solidFill>
                  <a:schemeClr val="tx2"/>
                </a:solidFill>
              </a:rPr>
              <a:t>Federal</a:t>
            </a:r>
          </a:p>
          <a:p>
            <a:pPr lvl="1">
              <a:lnSpc>
                <a:spcPct val="150000"/>
              </a:lnSpc>
            </a:pPr>
            <a:r>
              <a:rPr lang="en-US" sz="2000" dirty="0" smtClean="0"/>
              <a:t>ERCOT</a:t>
            </a:r>
            <a:endParaRPr lang="en-US" sz="2000" dirty="0" smtClean="0">
              <a:solidFill>
                <a:schemeClr val="tx2"/>
              </a:solidFill>
            </a:endParaRPr>
          </a:p>
          <a:p>
            <a:pPr>
              <a:lnSpc>
                <a:spcPct val="150000"/>
              </a:lnSpc>
            </a:pPr>
            <a:r>
              <a:rPr lang="en-US" sz="2400" dirty="0" smtClean="0">
                <a:solidFill>
                  <a:schemeClr val="tx2"/>
                </a:solidFill>
              </a:rPr>
              <a:t>Development of NPRR902</a:t>
            </a:r>
          </a:p>
          <a:p>
            <a:pPr>
              <a:lnSpc>
                <a:spcPct val="150000"/>
              </a:lnSpc>
            </a:pPr>
            <a:r>
              <a:rPr lang="en-US" sz="2400" dirty="0" smtClean="0">
                <a:solidFill>
                  <a:schemeClr val="tx2"/>
                </a:solidFill>
              </a:rPr>
              <a:t>Contents of NPRR902</a:t>
            </a:r>
          </a:p>
          <a:p>
            <a:pPr>
              <a:lnSpc>
                <a:spcPct val="150000"/>
              </a:lnSpc>
            </a:pPr>
            <a:r>
              <a:rPr lang="en-US" sz="2400" dirty="0" smtClean="0">
                <a:solidFill>
                  <a:schemeClr val="tx2"/>
                </a:solidFill>
              </a:rPr>
              <a:t>Next Steps</a:t>
            </a:r>
          </a:p>
          <a:p>
            <a:pPr>
              <a:lnSpc>
                <a:spcPct val="150000"/>
              </a:lnSpc>
            </a:pPr>
            <a:r>
              <a:rPr lang="en-US" sz="2400" dirty="0" smtClean="0"/>
              <a:t>Contact Information</a:t>
            </a:r>
            <a:endParaRPr lang="en-US" sz="2400" dirty="0" smtClean="0">
              <a:solidFill>
                <a:schemeClr val="tx2"/>
              </a:solidFill>
            </a:endParaRPr>
          </a:p>
          <a:p>
            <a:pPr marL="0" indent="0">
              <a:lnSpc>
                <a:spcPct val="150000"/>
              </a:lnSpc>
              <a:buNone/>
            </a:pPr>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NPRR902</a:t>
            </a:r>
            <a:endParaRPr lang="en-US" dirty="0"/>
          </a:p>
        </p:txBody>
      </p:sp>
      <p:sp>
        <p:nvSpPr>
          <p:cNvPr id="3" name="Content Placeholder 2"/>
          <p:cNvSpPr>
            <a:spLocks noGrp="1"/>
          </p:cNvSpPr>
          <p:nvPr>
            <p:ph idx="1"/>
          </p:nvPr>
        </p:nvSpPr>
        <p:spPr/>
        <p:txBody>
          <a:bodyPr/>
          <a:lstStyle/>
          <a:p>
            <a:pPr marL="0" indent="0">
              <a:buNone/>
            </a:pPr>
            <a:r>
              <a:rPr lang="en-US" b="1" dirty="0" smtClean="0"/>
              <a:t>Principles to Remember</a:t>
            </a:r>
          </a:p>
          <a:p>
            <a:r>
              <a:rPr lang="en-US" sz="2400" dirty="0" smtClean="0"/>
              <a:t>ERCOT is not required to have CEII rules, but strongly believes that the security risk associated with a lack of controls on CEII support adoption of a clear and comprehensive ERCOT CEII policy.</a:t>
            </a:r>
          </a:p>
          <a:p>
            <a:r>
              <a:rPr lang="en-US" sz="2400" dirty="0" smtClean="0"/>
              <a:t>While there may be benefit to maintaining some degree of consistency with FERC CEII concept, ERCOT’s rules can vary where practical.</a:t>
            </a:r>
          </a:p>
          <a:p>
            <a:pPr lvl="1"/>
            <a:r>
              <a:rPr lang="en-US" sz="2000" dirty="0" smtClean="0"/>
              <a:t>FERC rules only apply to information submitted to FERC, but the security risk applies to CEII handled by anyone.</a:t>
            </a:r>
          </a:p>
          <a:p>
            <a:r>
              <a:rPr lang="en-US" sz="2400" dirty="0" smtClean="0"/>
              <a:t>ERCOT Staff will facilitate as many discussions as needed to develop CEII rules with consensus support.</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dirty="0"/>
          </a:p>
        </p:txBody>
      </p:sp>
    </p:spTree>
    <p:extLst>
      <p:ext uri="{BB962C8B-B14F-4D97-AF65-F5344CB8AC3E}">
        <p14:creationId xmlns:p14="http://schemas.microsoft.com/office/powerpoint/2010/main" val="9808371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NPRR902</a:t>
            </a:r>
            <a:endParaRPr lang="en-US" dirty="0"/>
          </a:p>
        </p:txBody>
      </p:sp>
      <p:sp>
        <p:nvSpPr>
          <p:cNvPr id="3" name="Content Placeholder 2"/>
          <p:cNvSpPr>
            <a:spLocks noGrp="1"/>
          </p:cNvSpPr>
          <p:nvPr>
            <p:ph idx="1"/>
          </p:nvPr>
        </p:nvSpPr>
        <p:spPr/>
        <p:txBody>
          <a:bodyPr/>
          <a:lstStyle/>
          <a:p>
            <a:pPr marL="0" indent="0">
              <a:buNone/>
            </a:pPr>
            <a:r>
              <a:rPr lang="en-US" sz="2400" b="1" dirty="0" smtClean="0"/>
              <a:t>Steps in Developing NPRR902</a:t>
            </a:r>
          </a:p>
          <a:p>
            <a:pPr marL="457200" indent="-457200">
              <a:buFont typeface="+mj-lt"/>
              <a:buAutoNum type="arabicPeriod"/>
            </a:pPr>
            <a:r>
              <a:rPr lang="en-US" sz="2400" dirty="0" smtClean="0"/>
              <a:t>Reviewed FERC’s </a:t>
            </a:r>
            <a:r>
              <a:rPr lang="en-US" sz="2400" dirty="0"/>
              <a:t>CEII regulations </a:t>
            </a:r>
            <a:r>
              <a:rPr lang="en-US" sz="2400" dirty="0" smtClean="0"/>
              <a:t>and orders and </a:t>
            </a:r>
            <a:r>
              <a:rPr lang="en-US" sz="2400" dirty="0"/>
              <a:t>similar rules adopted by </a:t>
            </a:r>
            <a:r>
              <a:rPr lang="en-US" sz="2400" dirty="0" smtClean="0"/>
              <a:t>NERC, other ISOs </a:t>
            </a:r>
            <a:r>
              <a:rPr lang="en-US" sz="2400" dirty="0"/>
              <a:t>and </a:t>
            </a:r>
            <a:r>
              <a:rPr lang="en-US" sz="2400" dirty="0" smtClean="0"/>
              <a:t>RTOs, and other organizations that have made their rules public.</a:t>
            </a:r>
          </a:p>
          <a:p>
            <a:pPr marL="857250" lvl="1" indent="-457200"/>
            <a:r>
              <a:rPr lang="en-US" sz="2200" dirty="0" smtClean="0"/>
              <a:t>Also considered existing framework for </a:t>
            </a:r>
            <a:r>
              <a:rPr lang="en-US" sz="2200" dirty="0"/>
              <a:t>Protected </a:t>
            </a:r>
            <a:r>
              <a:rPr lang="en-US" sz="2200" dirty="0" smtClean="0"/>
              <a:t>Information in Protocol Section 1.3.1.</a:t>
            </a:r>
          </a:p>
          <a:p>
            <a:pPr marL="457200" indent="-457200">
              <a:buFont typeface="+mj-lt"/>
              <a:buAutoNum type="arabicPeriod"/>
            </a:pPr>
            <a:r>
              <a:rPr lang="en-US" sz="2400" dirty="0" smtClean="0"/>
              <a:t>Developed an initial draft NPRR; discussed and refined the concept with SMEs in relevant areas.</a:t>
            </a:r>
          </a:p>
          <a:p>
            <a:pPr marL="457200" indent="-457200">
              <a:buFont typeface="+mj-lt"/>
              <a:buAutoNum type="arabicPeriod"/>
            </a:pPr>
            <a:r>
              <a:rPr lang="en-US" sz="2400" dirty="0" smtClean="0"/>
              <a:t>Reviewed the draft NPRR with PUC Staff and certain TSPs and incorporated their input.</a:t>
            </a:r>
          </a:p>
          <a:p>
            <a:pPr marL="457200" indent="-457200">
              <a:buFont typeface="+mj-lt"/>
              <a:buAutoNum type="arabicPeriod"/>
            </a:pPr>
            <a:r>
              <a:rPr lang="en-US" sz="2400" dirty="0" smtClean="0">
                <a:hlinkClick r:id="rId2"/>
              </a:rPr>
              <a:t>NPRR902</a:t>
            </a:r>
            <a:r>
              <a:rPr lang="en-US" sz="2400" dirty="0" smtClean="0"/>
              <a:t> posted September 28, 2018.</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dirty="0"/>
          </a:p>
        </p:txBody>
      </p:sp>
    </p:spTree>
    <p:extLst>
      <p:ext uri="{BB962C8B-B14F-4D97-AF65-F5344CB8AC3E}">
        <p14:creationId xmlns:p14="http://schemas.microsoft.com/office/powerpoint/2010/main" val="31319493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solidFill>
                  <a:schemeClr val="accent1"/>
                </a:solidFill>
              </a:rPr>
              <a:t>Contents of NPRR902</a:t>
            </a:r>
            <a:endParaRPr lang="en-US" dirty="0">
              <a:solidFill>
                <a:schemeClr val="accent1"/>
              </a:solidFill>
            </a:endParaRPr>
          </a:p>
        </p:txBody>
      </p:sp>
      <p:sp>
        <p:nvSpPr>
          <p:cNvPr id="3" name="Content Placeholder 2"/>
          <p:cNvSpPr>
            <a:spLocks noGrp="1"/>
          </p:cNvSpPr>
          <p:nvPr>
            <p:ph type="subTitle" idx="1"/>
          </p:nvPr>
        </p:nvSpPr>
        <p:spPr/>
        <p:txBody>
          <a:bodyPr/>
          <a:lstStyle/>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22</a:t>
            </a:fld>
            <a:endParaRPr lang="en-US" dirty="0"/>
          </a:p>
        </p:txBody>
      </p:sp>
    </p:spTree>
    <p:extLst>
      <p:ext uri="{BB962C8B-B14F-4D97-AF65-F5344CB8AC3E}">
        <p14:creationId xmlns:p14="http://schemas.microsoft.com/office/powerpoint/2010/main" val="24455345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NPRR902</a:t>
            </a:r>
            <a:endParaRPr lang="en-US" dirty="0"/>
          </a:p>
        </p:txBody>
      </p:sp>
      <p:sp>
        <p:nvSpPr>
          <p:cNvPr id="3" name="Content Placeholder 2"/>
          <p:cNvSpPr>
            <a:spLocks noGrp="1"/>
          </p:cNvSpPr>
          <p:nvPr>
            <p:ph idx="1"/>
          </p:nvPr>
        </p:nvSpPr>
        <p:spPr/>
        <p:txBody>
          <a:bodyPr/>
          <a:lstStyle/>
          <a:p>
            <a:pPr marL="0" indent="0">
              <a:buNone/>
            </a:pPr>
            <a:r>
              <a:rPr lang="en-US" b="1" dirty="0" smtClean="0"/>
              <a:t>Key Features</a:t>
            </a:r>
          </a:p>
          <a:p>
            <a:r>
              <a:rPr lang="en-US" dirty="0" smtClean="0"/>
              <a:t>Adopts ERCOT-specific definition, “ERCOT Critical Energy Infrastructure Information (ECEII).”</a:t>
            </a:r>
          </a:p>
          <a:p>
            <a:r>
              <a:rPr lang="en-US" dirty="0" smtClean="0"/>
              <a:t>Sets forth a list of items that are presumptively deemed ECEII.</a:t>
            </a:r>
          </a:p>
          <a:p>
            <a:r>
              <a:rPr lang="en-US" dirty="0" smtClean="0"/>
              <a:t>Clarifies the restrictions imposed on parties that receive or (in some instances) create ECEII.</a:t>
            </a:r>
          </a:p>
          <a:p>
            <a:r>
              <a:rPr lang="en-US" dirty="0" smtClean="0"/>
              <a:t>Provides </a:t>
            </a:r>
            <a:r>
              <a:rPr lang="en-US" dirty="0"/>
              <a:t>a framework for the submission of ECEII to </a:t>
            </a:r>
            <a:r>
              <a:rPr lang="en-US" dirty="0" smtClean="0"/>
              <a:t>ERCOT.</a:t>
            </a:r>
          </a:p>
          <a:p>
            <a:r>
              <a:rPr lang="en-US" dirty="0" smtClean="0"/>
              <a:t>Creates a process for </a:t>
            </a:r>
            <a:r>
              <a:rPr lang="en-US" dirty="0"/>
              <a:t>contesting ERCOT determinations regarding confidentiality status.</a:t>
            </a:r>
          </a:p>
        </p:txBody>
      </p:sp>
      <p:sp>
        <p:nvSpPr>
          <p:cNvPr id="4" name="Slide Number Placeholder 3"/>
          <p:cNvSpPr>
            <a:spLocks noGrp="1"/>
          </p:cNvSpPr>
          <p:nvPr>
            <p:ph type="sldNum" sz="quarter" idx="4"/>
          </p:nvPr>
        </p:nvSpPr>
        <p:spPr/>
        <p:txBody>
          <a:bodyPr/>
          <a:lstStyle/>
          <a:p>
            <a:fld id="{1D93BD3E-1E9A-4970-A6F7-E7AC52762E0C}" type="slidenum">
              <a:rPr lang="en-US" smtClean="0"/>
              <a:pPr/>
              <a:t>23</a:t>
            </a:fld>
            <a:endParaRPr lang="en-US" dirty="0"/>
          </a:p>
        </p:txBody>
      </p:sp>
    </p:spTree>
    <p:extLst>
      <p:ext uri="{BB962C8B-B14F-4D97-AF65-F5344CB8AC3E}">
        <p14:creationId xmlns:p14="http://schemas.microsoft.com/office/powerpoint/2010/main" val="39655921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NPRR902</a:t>
            </a:r>
            <a:endParaRPr lang="en-US" dirty="0"/>
          </a:p>
        </p:txBody>
      </p:sp>
      <p:sp>
        <p:nvSpPr>
          <p:cNvPr id="3" name="Content Placeholder 2"/>
          <p:cNvSpPr>
            <a:spLocks noGrp="1"/>
          </p:cNvSpPr>
          <p:nvPr>
            <p:ph idx="1"/>
          </p:nvPr>
        </p:nvSpPr>
        <p:spPr/>
        <p:txBody>
          <a:bodyPr/>
          <a:lstStyle/>
          <a:p>
            <a:pPr marL="0" indent="0">
              <a:buNone/>
            </a:pPr>
            <a:r>
              <a:rPr lang="en-US" sz="2400" b="1" dirty="0" smtClean="0"/>
              <a:t>New Definitions (Section 2.1)</a:t>
            </a:r>
          </a:p>
          <a:p>
            <a:pPr marL="0" indent="0">
              <a:buNone/>
            </a:pPr>
            <a:r>
              <a:rPr lang="en-US" sz="1800" b="1" dirty="0">
                <a:latin typeface="Arial" panose="020B0604020202020204" pitchFamily="34" charset="0"/>
                <a:cs typeface="Arial" panose="020B0604020202020204" pitchFamily="34" charset="0"/>
              </a:rPr>
              <a:t>ERCOT Critical Energy Infrastructure Information (ECEII) </a:t>
            </a:r>
          </a:p>
          <a:p>
            <a:pPr marL="0" indent="0">
              <a:buNone/>
            </a:pPr>
            <a:r>
              <a:rPr lang="en-US" sz="1800" dirty="0">
                <a:latin typeface="Arial" panose="020B0604020202020204" pitchFamily="34" charset="0"/>
                <a:cs typeface="Arial" panose="020B0604020202020204" pitchFamily="34" charset="0"/>
              </a:rPr>
              <a:t>Specific engineering, vulnerability, or detailed design information concerning ERCOT System Infrastructure that: </a:t>
            </a:r>
          </a:p>
          <a:p>
            <a:pPr marL="457200" indent="-457200">
              <a:buNone/>
            </a:pPr>
            <a:r>
              <a:rPr lang="en-US" sz="1800" dirty="0">
                <a:latin typeface="Arial" panose="020B0604020202020204" pitchFamily="34" charset="0"/>
                <a:cs typeface="Arial" panose="020B0604020202020204" pitchFamily="34" charset="0"/>
              </a:rPr>
              <a:t>(a)	Relates details about the production, generation, transportation, transmission or distribution of energy; </a:t>
            </a:r>
          </a:p>
          <a:p>
            <a:pPr marL="457200" indent="-457200">
              <a:buNone/>
            </a:pPr>
            <a:r>
              <a:rPr lang="en-US" sz="1800" dirty="0">
                <a:latin typeface="Arial" panose="020B0604020202020204" pitchFamily="34" charset="0"/>
                <a:cs typeface="Arial" panose="020B0604020202020204" pitchFamily="34" charset="0"/>
              </a:rPr>
              <a:t>(b)	Could foreseeably be useful to a person planning an attack on ERCOT System Infrastructure; </a:t>
            </a:r>
          </a:p>
          <a:p>
            <a:pPr marL="457200" indent="-457200">
              <a:buNone/>
            </a:pPr>
            <a:r>
              <a:rPr lang="en-US" sz="1800" dirty="0" smtClean="0">
                <a:latin typeface="Arial" panose="020B0604020202020204" pitchFamily="34" charset="0"/>
                <a:cs typeface="Arial" panose="020B0604020202020204" pitchFamily="34" charset="0"/>
              </a:rPr>
              <a:t>(c)	Is </a:t>
            </a:r>
            <a:r>
              <a:rPr lang="en-US" sz="1800" dirty="0">
                <a:latin typeface="Arial" panose="020B0604020202020204" pitchFamily="34" charset="0"/>
                <a:cs typeface="Arial" panose="020B0604020202020204" pitchFamily="34" charset="0"/>
              </a:rPr>
              <a:t>exempt from mandatory disclosure under the Freedom of Information Act, 5 U.S.C. § 552; </a:t>
            </a:r>
            <a:r>
              <a:rPr lang="en-US" sz="1800" dirty="0" smtClean="0">
                <a:latin typeface="Arial" panose="020B0604020202020204" pitchFamily="34" charset="0"/>
                <a:cs typeface="Arial" panose="020B0604020202020204" pitchFamily="34" charset="0"/>
              </a:rPr>
              <a:t>and</a:t>
            </a:r>
          </a:p>
          <a:p>
            <a:pPr marL="457200" indent="-457200">
              <a:buNone/>
            </a:pPr>
            <a:r>
              <a:rPr lang="en-US" sz="1800" dirty="0" smtClean="0">
                <a:latin typeface="Arial" panose="020B0604020202020204" pitchFamily="34" charset="0"/>
                <a:cs typeface="Arial" panose="020B0604020202020204" pitchFamily="34" charset="0"/>
              </a:rPr>
              <a:t>(d)	Does </a:t>
            </a:r>
            <a:r>
              <a:rPr lang="en-US" sz="1800" dirty="0">
                <a:latin typeface="Arial" panose="020B0604020202020204" pitchFamily="34" charset="0"/>
                <a:cs typeface="Arial" panose="020B0604020202020204" pitchFamily="34" charset="0"/>
              </a:rPr>
              <a:t>not simply give the general location of the ERCOT System Infrastructure</a:t>
            </a:r>
            <a:r>
              <a:rPr lang="en-US" sz="1800" dirty="0" smtClean="0">
                <a:latin typeface="Arial" panose="020B0604020202020204" pitchFamily="34" charset="0"/>
                <a:cs typeface="Arial" panose="020B0604020202020204" pitchFamily="34" charset="0"/>
              </a:rPr>
              <a:t>.</a:t>
            </a:r>
          </a:p>
          <a:p>
            <a:pPr marL="0" indent="0">
              <a:buNone/>
            </a:pPr>
            <a:endParaRPr lang="en-US" sz="1200" dirty="0">
              <a:latin typeface="Arial" panose="020B0604020202020204" pitchFamily="34" charset="0"/>
              <a:cs typeface="Arial" panose="020B0604020202020204" pitchFamily="34" charset="0"/>
            </a:endParaRPr>
          </a:p>
          <a:p>
            <a:pPr marL="0" indent="0">
              <a:buNone/>
            </a:pPr>
            <a:r>
              <a:rPr lang="en-US" sz="1800" b="1" dirty="0">
                <a:latin typeface="Arial" panose="020B0604020202020204" pitchFamily="34" charset="0"/>
                <a:cs typeface="Arial" panose="020B0604020202020204" pitchFamily="34" charset="0"/>
              </a:rPr>
              <a:t>ERCOT System Infrastructure</a:t>
            </a:r>
          </a:p>
          <a:p>
            <a:pPr marL="0" indent="0">
              <a:buNone/>
            </a:pPr>
            <a:r>
              <a:rPr lang="en-US" sz="1800" dirty="0">
                <a:latin typeface="Arial" panose="020B0604020202020204" pitchFamily="34" charset="0"/>
                <a:cs typeface="Arial" panose="020B0604020202020204" pitchFamily="34" charset="0"/>
              </a:rPr>
              <a:t>The transmission, distribution and generation assets that comprise the ERCOT System and the physical and virtual cyber assets used to control the ERCOT System.</a:t>
            </a:r>
          </a:p>
          <a:p>
            <a:pPr marL="0" indent="0">
              <a:buNone/>
            </a:pPr>
            <a:endParaRPr lang="en-US" sz="1400" dirty="0" smtClean="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24</a:t>
            </a:fld>
            <a:endParaRPr lang="en-US" dirty="0"/>
          </a:p>
        </p:txBody>
      </p:sp>
    </p:spTree>
    <p:extLst>
      <p:ext uri="{BB962C8B-B14F-4D97-AF65-F5344CB8AC3E}">
        <p14:creationId xmlns:p14="http://schemas.microsoft.com/office/powerpoint/2010/main" val="21870121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NPRR902</a:t>
            </a:r>
            <a:endParaRPr lang="en-US" dirty="0"/>
          </a:p>
        </p:txBody>
      </p:sp>
      <p:sp>
        <p:nvSpPr>
          <p:cNvPr id="3" name="Content Placeholder 2"/>
          <p:cNvSpPr>
            <a:spLocks noGrp="1"/>
          </p:cNvSpPr>
          <p:nvPr>
            <p:ph idx="1"/>
          </p:nvPr>
        </p:nvSpPr>
        <p:spPr/>
        <p:txBody>
          <a:bodyPr/>
          <a:lstStyle/>
          <a:p>
            <a:pPr marL="0" indent="0">
              <a:buNone/>
            </a:pPr>
            <a:r>
              <a:rPr lang="en-US" sz="2400" b="1" dirty="0" smtClean="0"/>
              <a:t>ECEII List (Section 1.3.2.1)</a:t>
            </a:r>
          </a:p>
          <a:p>
            <a:pPr marL="0" marR="0" indent="0">
              <a:spcBef>
                <a:spcPts val="0"/>
              </a:spcBef>
              <a:buNone/>
            </a:pPr>
            <a:r>
              <a:rPr lang="en-US" sz="1600" dirty="0" smtClean="0">
                <a:solidFill>
                  <a:schemeClr val="accent2"/>
                </a:solidFill>
                <a:latin typeface="Arial" panose="020B0604020202020204" pitchFamily="34" charset="0"/>
                <a:ea typeface="Times New Roman" panose="02020603050405020304" pitchFamily="18" charset="0"/>
                <a:cs typeface="Arial" panose="020B0604020202020204" pitchFamily="34" charset="0"/>
              </a:rPr>
              <a:t>Intended to add clarity as to what constitutes ECEII and eliminate potential disputes.</a:t>
            </a:r>
          </a:p>
          <a:p>
            <a:pPr marL="344488" marR="0" indent="-344488">
              <a:spcBef>
                <a:spcPts val="0"/>
              </a:spcBef>
              <a:buNone/>
            </a:pPr>
            <a:endParaRPr lang="en-US" sz="1300" dirty="0">
              <a:solidFill>
                <a:schemeClr val="accent2"/>
              </a:solidFill>
              <a:latin typeface="Arial" panose="020B0604020202020204" pitchFamily="34" charset="0"/>
              <a:ea typeface="Times New Roman" panose="02020603050405020304" pitchFamily="18" charset="0"/>
              <a:cs typeface="Arial" panose="020B0604020202020204" pitchFamily="34" charset="0"/>
            </a:endParaRPr>
          </a:p>
          <a:p>
            <a:pPr marL="344488" marR="0" indent="-344488">
              <a:spcBef>
                <a:spcPts val="0"/>
              </a:spcBef>
              <a:buNone/>
            </a:pPr>
            <a:r>
              <a:rPr lang="en-US" sz="1250" dirty="0" smtClean="0">
                <a:solidFill>
                  <a:schemeClr val="accent2"/>
                </a:solidFill>
                <a:latin typeface="Arial" panose="020B0604020202020204" pitchFamily="34" charset="0"/>
                <a:ea typeface="Times New Roman" panose="02020603050405020304" pitchFamily="18" charset="0"/>
                <a:cs typeface="Arial" panose="020B0604020202020204" pitchFamily="34" charset="0"/>
              </a:rPr>
              <a:t>(</a:t>
            </a:r>
            <a:r>
              <a:rPr lang="en-US" sz="1250" dirty="0">
                <a:solidFill>
                  <a:schemeClr val="accent2"/>
                </a:solidFill>
                <a:latin typeface="Arial" panose="020B0604020202020204" pitchFamily="34" charset="0"/>
                <a:ea typeface="Times New Roman" panose="02020603050405020304" pitchFamily="18" charset="0"/>
                <a:cs typeface="Arial" panose="020B0604020202020204" pitchFamily="34" charset="0"/>
              </a:rPr>
              <a:t>1)	ECEII includes but is not limited to the following:</a:t>
            </a:r>
          </a:p>
          <a:p>
            <a:pPr marL="801688" marR="0" indent="-457200">
              <a:spcBef>
                <a:spcPts val="0"/>
              </a:spcBef>
              <a:buNone/>
            </a:pPr>
            <a:r>
              <a:rPr lang="en-US" sz="1250" dirty="0">
                <a:solidFill>
                  <a:schemeClr val="accent2"/>
                </a:solidFill>
                <a:latin typeface="Arial" panose="020B0604020202020204" pitchFamily="34" charset="0"/>
                <a:ea typeface="Times New Roman" panose="02020603050405020304" pitchFamily="18" charset="0"/>
                <a:cs typeface="Arial" panose="020B0604020202020204" pitchFamily="34" charset="0"/>
              </a:rPr>
              <a:t>(a)	Detailed ERCOT System Infrastructure locational information, such as Global Positioning System (GPS) coordinates;</a:t>
            </a:r>
          </a:p>
          <a:p>
            <a:pPr marL="801688" marR="0" indent="-457200">
              <a:spcBef>
                <a:spcPts val="0"/>
              </a:spcBef>
              <a:buNone/>
            </a:pPr>
            <a:r>
              <a:rPr lang="en-US" sz="1250" dirty="0">
                <a:solidFill>
                  <a:schemeClr val="accent2"/>
                </a:solidFill>
                <a:latin typeface="Arial" panose="020B0604020202020204" pitchFamily="34" charset="0"/>
                <a:ea typeface="Times New Roman" panose="02020603050405020304" pitchFamily="18" charset="0"/>
                <a:cs typeface="Arial" panose="020B0604020202020204" pitchFamily="34" charset="0"/>
              </a:rPr>
              <a:t>(b)	Detailed ERCOT System Infrastructure equipment type information, such as  model names or numbers;</a:t>
            </a:r>
          </a:p>
          <a:p>
            <a:pPr marL="801688" marR="0" indent="-457200">
              <a:spcBef>
                <a:spcPts val="0"/>
              </a:spcBef>
              <a:buNone/>
            </a:pPr>
            <a:r>
              <a:rPr lang="en-US" sz="1250" dirty="0">
                <a:solidFill>
                  <a:schemeClr val="accent2"/>
                </a:solidFill>
                <a:latin typeface="Arial" panose="020B0604020202020204" pitchFamily="34" charset="0"/>
                <a:ea typeface="Times New Roman" panose="02020603050405020304" pitchFamily="18" charset="0"/>
                <a:cs typeface="Arial" panose="020B0604020202020204" pitchFamily="34" charset="0"/>
              </a:rPr>
              <a:t>(c)	Information that reveals that a specified contingency or fault results in instability, cascading or uncontrolled separation;</a:t>
            </a:r>
          </a:p>
          <a:p>
            <a:pPr marL="801688" marR="0" indent="-457200">
              <a:spcBef>
                <a:spcPts val="0"/>
              </a:spcBef>
              <a:buNone/>
            </a:pPr>
            <a:r>
              <a:rPr lang="en-US" sz="1250" dirty="0">
                <a:solidFill>
                  <a:schemeClr val="accent2"/>
                </a:solidFill>
                <a:latin typeface="Arial" panose="020B0604020202020204" pitchFamily="34" charset="0"/>
                <a:ea typeface="Times New Roman" panose="02020603050405020304" pitchFamily="18" charset="0"/>
                <a:cs typeface="Arial" panose="020B0604020202020204" pitchFamily="34" charset="0"/>
              </a:rPr>
              <a:t>(d)	Studies and results of simulations that identify cyber and physical security vulnerabilities of ERCOT System Infrastructure;</a:t>
            </a:r>
          </a:p>
          <a:p>
            <a:pPr marL="801688" marR="0" indent="-457200">
              <a:spcBef>
                <a:spcPts val="0"/>
              </a:spcBef>
              <a:buNone/>
            </a:pPr>
            <a:r>
              <a:rPr lang="en-US" sz="1250" dirty="0">
                <a:solidFill>
                  <a:schemeClr val="accent2"/>
                </a:solidFill>
                <a:latin typeface="Arial" panose="020B0604020202020204" pitchFamily="34" charset="0"/>
                <a:ea typeface="Times New Roman" panose="02020603050405020304" pitchFamily="18" charset="0"/>
                <a:cs typeface="Arial" panose="020B0604020202020204" pitchFamily="34" charset="0"/>
              </a:rPr>
              <a:t>(e)	Information about Black Start Resources or Black Start Service (BSS) operations, including but not limited to BSS test results, individual Black Start Resource start-up procedures, cranking paths, and ERCOT and individual TSP Black Start plans</a:t>
            </a:r>
            <a:r>
              <a:rPr lang="en-US" sz="1250" dirty="0" smtClean="0">
                <a:solidFill>
                  <a:schemeClr val="accent2"/>
                </a:solidFill>
                <a:latin typeface="Arial" panose="020B0604020202020204" pitchFamily="34" charset="0"/>
                <a:ea typeface="Times New Roman" panose="02020603050405020304" pitchFamily="18" charset="0"/>
                <a:cs typeface="Arial" panose="020B0604020202020204" pitchFamily="34" charset="0"/>
              </a:rPr>
              <a:t>;</a:t>
            </a:r>
          </a:p>
          <a:p>
            <a:pPr marL="801688" marR="0" indent="-457200">
              <a:spcBef>
                <a:spcPts val="0"/>
              </a:spcBef>
              <a:buNone/>
            </a:pPr>
            <a:r>
              <a:rPr lang="en-US" sz="1250" dirty="0" smtClean="0">
                <a:solidFill>
                  <a:schemeClr val="accent2"/>
                </a:solidFill>
                <a:latin typeface="Arial" panose="020B0604020202020204" pitchFamily="34" charset="0"/>
                <a:ea typeface="Times New Roman" panose="02020603050405020304" pitchFamily="18" charset="0"/>
                <a:cs typeface="Arial" panose="020B0604020202020204" pitchFamily="34" charset="0"/>
              </a:rPr>
              <a:t>(f)	ERCOT, Transmission and/or Distribution Service Provider (TDSP), and Resource emergency operations plans;</a:t>
            </a:r>
          </a:p>
          <a:p>
            <a:pPr marL="801688" marR="0" indent="-457200">
              <a:spcBef>
                <a:spcPts val="0"/>
              </a:spcBef>
              <a:buNone/>
            </a:pPr>
            <a:r>
              <a:rPr lang="en-US" sz="1250" dirty="0" smtClean="0">
                <a:solidFill>
                  <a:schemeClr val="accent2"/>
                </a:solidFill>
                <a:latin typeface="Arial" panose="020B0604020202020204" pitchFamily="34" charset="0"/>
                <a:ea typeface="Times New Roman" panose="02020603050405020304" pitchFamily="18" charset="0"/>
                <a:cs typeface="Arial" panose="020B0604020202020204" pitchFamily="34" charset="0"/>
              </a:rPr>
              <a:t>(g)	Substation one-line diagrams;</a:t>
            </a:r>
          </a:p>
          <a:p>
            <a:pPr marL="801688" marR="0" indent="-457200">
              <a:spcBef>
                <a:spcPts val="0"/>
              </a:spcBef>
              <a:buNone/>
            </a:pPr>
            <a:r>
              <a:rPr lang="en-US" sz="1250" dirty="0" smtClean="0">
                <a:solidFill>
                  <a:schemeClr val="accent2"/>
                </a:solidFill>
                <a:latin typeface="Arial" panose="020B0604020202020204" pitchFamily="34" charset="0"/>
                <a:ea typeface="Times New Roman" panose="02020603050405020304" pitchFamily="18" charset="0"/>
                <a:cs typeface="Arial" panose="020B0604020202020204" pitchFamily="34" charset="0"/>
              </a:rPr>
              <a:t>(h)	Detailed ERCOT Transmission Grid maps, other than maps showing only small portions of the ERCOT Transmission Grid, such as those included in Regional Planning Group (RPG) Project ERCOT Independent Review reports;</a:t>
            </a:r>
          </a:p>
          <a:p>
            <a:pPr marL="801688" marR="0" indent="-457200">
              <a:spcBef>
                <a:spcPts val="0"/>
              </a:spcBef>
              <a:buNone/>
            </a:pPr>
            <a:r>
              <a:rPr lang="en-US" sz="1250" dirty="0" smtClean="0">
                <a:solidFill>
                  <a:schemeClr val="accent2"/>
                </a:solidFill>
                <a:latin typeface="Arial" panose="020B0604020202020204" pitchFamily="34" charset="0"/>
                <a:ea typeface="Times New Roman" panose="02020603050405020304" pitchFamily="18" charset="0"/>
                <a:cs typeface="Arial" panose="020B0604020202020204" pitchFamily="34" charset="0"/>
              </a:rPr>
              <a:t>(i)	Detailed diagrams or information about connectivity between ERCOT’s and other Entities’ computer and telecommunications systems, such as internet protocol (IP) addresses, media access control (MAC) addresses, network protocols, and ports used; and</a:t>
            </a:r>
          </a:p>
          <a:p>
            <a:pPr marL="801688" marR="0" indent="-457200">
              <a:spcBef>
                <a:spcPts val="0"/>
              </a:spcBef>
              <a:buNone/>
            </a:pPr>
            <a:r>
              <a:rPr lang="en-US" sz="1250" dirty="0" smtClean="0">
                <a:solidFill>
                  <a:schemeClr val="accent2"/>
                </a:solidFill>
                <a:latin typeface="Arial" panose="020B0604020202020204" pitchFamily="34" charset="0"/>
                <a:ea typeface="Times New Roman" panose="02020603050405020304" pitchFamily="18" charset="0"/>
                <a:cs typeface="Arial" panose="020B0604020202020204" pitchFamily="34" charset="0"/>
              </a:rPr>
              <a:t>(j)	Any information that is clearly designated as ECEII in writing by the Disclosing Party at the time the information is provided to Receiving Party, subject to the procedures set forth in paragraph (3) of Section 1.3.2.3, Submission of ERCOT Critical Energy Infrastructure Information to ERCOT.</a:t>
            </a:r>
            <a:endParaRPr lang="en-US" sz="1250" dirty="0" smtClean="0">
              <a:solidFill>
                <a:schemeClr val="accent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dirty="0"/>
          </a:p>
        </p:txBody>
      </p:sp>
    </p:spTree>
    <p:extLst>
      <p:ext uri="{BB962C8B-B14F-4D97-AF65-F5344CB8AC3E}">
        <p14:creationId xmlns:p14="http://schemas.microsoft.com/office/powerpoint/2010/main" val="5475618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NPRR902</a:t>
            </a:r>
            <a:endParaRPr lang="en-US" dirty="0"/>
          </a:p>
        </p:txBody>
      </p:sp>
      <p:sp>
        <p:nvSpPr>
          <p:cNvPr id="3" name="Content Placeholder 2"/>
          <p:cNvSpPr>
            <a:spLocks noGrp="1"/>
          </p:cNvSpPr>
          <p:nvPr>
            <p:ph idx="1"/>
          </p:nvPr>
        </p:nvSpPr>
        <p:spPr/>
        <p:txBody>
          <a:bodyPr/>
          <a:lstStyle/>
          <a:p>
            <a:pPr marL="0" indent="0">
              <a:buNone/>
            </a:pPr>
            <a:r>
              <a:rPr lang="en-US" sz="2400" b="1" dirty="0" smtClean="0"/>
              <a:t>Restrictions on Disclosure of ECEII (Section 1.3.2.2)</a:t>
            </a:r>
          </a:p>
          <a:p>
            <a:r>
              <a:rPr lang="en-US" sz="2200" dirty="0" smtClean="0"/>
              <a:t>Scope:</a:t>
            </a:r>
          </a:p>
          <a:p>
            <a:pPr lvl="1"/>
            <a:r>
              <a:rPr lang="en-US" sz="2000" dirty="0" smtClean="0"/>
              <a:t>For Receiving Party: Any ECEII meeting ECEII definition, whether or not on § 1.3.2.1 list.</a:t>
            </a:r>
          </a:p>
          <a:p>
            <a:pPr lvl="1"/>
            <a:r>
              <a:rPr lang="en-US" sz="2000" dirty="0" smtClean="0"/>
              <a:t>For Creating Party: Only </a:t>
            </a:r>
            <a:r>
              <a:rPr lang="en-US" sz="2000" dirty="0"/>
              <a:t>ECEII on § 1.3.2.1 </a:t>
            </a:r>
            <a:r>
              <a:rPr lang="en-US" sz="2000" dirty="0" smtClean="0"/>
              <a:t>list.</a:t>
            </a:r>
          </a:p>
          <a:p>
            <a:pPr lvl="2"/>
            <a:r>
              <a:rPr lang="en-US" sz="1800" dirty="0" smtClean="0"/>
              <a:t>The security risk exists whether ECEII was received from another party or created by the party in possession.</a:t>
            </a:r>
          </a:p>
          <a:p>
            <a:r>
              <a:rPr lang="en-US" sz="2200" dirty="0" smtClean="0"/>
              <a:t>Disclosure obligations:</a:t>
            </a:r>
          </a:p>
          <a:p>
            <a:pPr lvl="1"/>
            <a:r>
              <a:rPr lang="en-US" sz="2000" dirty="0" smtClean="0">
                <a:solidFill>
                  <a:srgbClr val="FF0000"/>
                </a:solidFill>
              </a:rPr>
              <a:t>Inform recipient of ECEII rules.*</a:t>
            </a:r>
          </a:p>
          <a:p>
            <a:pPr lvl="1"/>
            <a:r>
              <a:rPr lang="en-US" sz="2000" dirty="0" smtClean="0">
                <a:solidFill>
                  <a:srgbClr val="FF0000"/>
                </a:solidFill>
              </a:rPr>
              <a:t>Investigate for threat, background review, terrorist watch list.*</a:t>
            </a:r>
          </a:p>
          <a:p>
            <a:pPr lvl="1"/>
            <a:r>
              <a:rPr lang="en-US" sz="2000" dirty="0" smtClean="0"/>
              <a:t>For </a:t>
            </a:r>
            <a:r>
              <a:rPr lang="en-US" sz="2000" dirty="0"/>
              <a:t>representatives, </a:t>
            </a:r>
            <a:r>
              <a:rPr lang="en-US" sz="2000" dirty="0" smtClean="0"/>
              <a:t>agents </a:t>
            </a:r>
            <a:r>
              <a:rPr lang="en-US" sz="2000" dirty="0"/>
              <a:t>and </a:t>
            </a:r>
            <a:r>
              <a:rPr lang="en-US" sz="2000" dirty="0" smtClean="0"/>
              <a:t>contractors, must require recipient to enter into an NDA with provisions substantially similar to § 1.3.2.2.</a:t>
            </a:r>
          </a:p>
          <a:p>
            <a:pPr marL="57150" indent="0">
              <a:buNone/>
            </a:pPr>
            <a:endParaRPr lang="en-US" sz="1600" dirty="0" smtClean="0">
              <a:solidFill>
                <a:srgbClr val="FF0000"/>
              </a:solidFill>
            </a:endParaRPr>
          </a:p>
          <a:p>
            <a:pPr marL="57150" indent="0">
              <a:buNone/>
            </a:pPr>
            <a:r>
              <a:rPr lang="en-US" sz="1600" dirty="0" smtClean="0">
                <a:solidFill>
                  <a:srgbClr val="FF0000"/>
                </a:solidFill>
              </a:rPr>
              <a:t>*Already required for USA issuance of Digital Certificates (§ 16.12.1).</a:t>
            </a:r>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26</a:t>
            </a:fld>
            <a:endParaRPr lang="en-US" dirty="0"/>
          </a:p>
        </p:txBody>
      </p:sp>
    </p:spTree>
    <p:extLst>
      <p:ext uri="{BB962C8B-B14F-4D97-AF65-F5344CB8AC3E}">
        <p14:creationId xmlns:p14="http://schemas.microsoft.com/office/powerpoint/2010/main" val="11601627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NPRR902</a:t>
            </a:r>
            <a:endParaRPr lang="en-US" dirty="0"/>
          </a:p>
        </p:txBody>
      </p:sp>
      <p:sp>
        <p:nvSpPr>
          <p:cNvPr id="3" name="Content Placeholder 2"/>
          <p:cNvSpPr>
            <a:spLocks noGrp="1"/>
          </p:cNvSpPr>
          <p:nvPr>
            <p:ph idx="1"/>
          </p:nvPr>
        </p:nvSpPr>
        <p:spPr/>
        <p:txBody>
          <a:bodyPr/>
          <a:lstStyle/>
          <a:p>
            <a:pPr marL="0" indent="0">
              <a:buNone/>
            </a:pPr>
            <a:r>
              <a:rPr lang="en-US" sz="2400" b="1" dirty="0" smtClean="0"/>
              <a:t>Other Restrictions on ECEII (Section 1.3.2.2)</a:t>
            </a:r>
          </a:p>
          <a:p>
            <a:r>
              <a:rPr lang="en-US" sz="2400" dirty="0" smtClean="0"/>
              <a:t>Maintenance of ECEII in a secure manner.</a:t>
            </a:r>
          </a:p>
          <a:p>
            <a:r>
              <a:rPr lang="en-US" sz="2400" dirty="0" smtClean="0">
                <a:solidFill>
                  <a:srgbClr val="FF0000"/>
                </a:solidFill>
              </a:rPr>
              <a:t>Timely revocation of access where appropriate.*</a:t>
            </a:r>
          </a:p>
          <a:p>
            <a:r>
              <a:rPr lang="en-US" sz="2400" dirty="0" smtClean="0"/>
              <a:t>Copies allowed, but they become ECEII.</a:t>
            </a:r>
          </a:p>
          <a:p>
            <a:r>
              <a:rPr lang="en-US" sz="2400" dirty="0" smtClean="0"/>
              <a:t>Use of ECEII for any illegal purpose is prohibited.</a:t>
            </a:r>
          </a:p>
          <a:p>
            <a:endParaRPr lang="en-US" sz="2400" dirty="0"/>
          </a:p>
          <a:p>
            <a:pPr marL="0" indent="0">
              <a:buNone/>
            </a:pPr>
            <a:r>
              <a:rPr lang="en-US" sz="1600" dirty="0">
                <a:solidFill>
                  <a:srgbClr val="FF0000"/>
                </a:solidFill>
              </a:rPr>
              <a:t>*Already required </a:t>
            </a:r>
            <a:r>
              <a:rPr lang="en-US" sz="1600" dirty="0" smtClean="0">
                <a:solidFill>
                  <a:srgbClr val="FF0000"/>
                </a:solidFill>
              </a:rPr>
              <a:t>of USAs for Digital Certificates </a:t>
            </a:r>
            <a:r>
              <a:rPr lang="en-US" sz="1600" dirty="0">
                <a:solidFill>
                  <a:srgbClr val="FF0000"/>
                </a:solidFill>
              </a:rPr>
              <a:t>(§ 16.12.1</a:t>
            </a:r>
            <a:r>
              <a:rPr lang="en-US" sz="1600" dirty="0" smtClean="0">
                <a:solidFill>
                  <a:srgbClr val="FF0000"/>
                </a:solidFill>
              </a:rPr>
              <a:t>).</a:t>
            </a:r>
            <a:endParaRPr lang="en-US" sz="2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dirty="0"/>
          </a:p>
        </p:txBody>
      </p:sp>
    </p:spTree>
    <p:extLst>
      <p:ext uri="{BB962C8B-B14F-4D97-AF65-F5344CB8AC3E}">
        <p14:creationId xmlns:p14="http://schemas.microsoft.com/office/powerpoint/2010/main" val="24288899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NPRR902</a:t>
            </a:r>
            <a:endParaRPr lang="en-US" dirty="0"/>
          </a:p>
        </p:txBody>
      </p:sp>
      <p:sp>
        <p:nvSpPr>
          <p:cNvPr id="3" name="Content Placeholder 2"/>
          <p:cNvSpPr>
            <a:spLocks noGrp="1"/>
          </p:cNvSpPr>
          <p:nvPr>
            <p:ph idx="1"/>
          </p:nvPr>
        </p:nvSpPr>
        <p:spPr/>
        <p:txBody>
          <a:bodyPr/>
          <a:lstStyle/>
          <a:p>
            <a:pPr marL="0" indent="0">
              <a:buNone/>
            </a:pPr>
            <a:r>
              <a:rPr lang="en-US" sz="2400" b="1" dirty="0" smtClean="0"/>
              <a:t>Submission of ECEII to ERCOT (Section 1.3.2.3)</a:t>
            </a:r>
          </a:p>
          <a:p>
            <a:r>
              <a:rPr lang="en-US" sz="2400" dirty="0" smtClean="0"/>
              <a:t>Labeling requirement (failure may result in non-ECEII treatment).</a:t>
            </a:r>
          </a:p>
          <a:p>
            <a:r>
              <a:rPr lang="en-US" sz="2400" dirty="0" smtClean="0"/>
              <a:t>Segregation of ECEII from non-ECII.</a:t>
            </a:r>
          </a:p>
          <a:p>
            <a:r>
              <a:rPr lang="en-US" sz="2400" dirty="0" smtClean="0"/>
              <a:t>ERCOT may require written justification for ECEII treatment.</a:t>
            </a:r>
          </a:p>
          <a:p>
            <a:pPr lvl="1"/>
            <a:r>
              <a:rPr lang="en-US" sz="2200" dirty="0" smtClean="0"/>
              <a:t>Intended to mitigate overuse of ECEII label.</a:t>
            </a:r>
          </a:p>
          <a:p>
            <a:pPr marL="457200" lvl="1" indent="0">
              <a:buNone/>
            </a:pPr>
            <a:endParaRPr lang="en-US" sz="2200" dirty="0"/>
          </a:p>
          <a:p>
            <a:pPr marL="57150" indent="0">
              <a:buNone/>
            </a:pPr>
            <a:r>
              <a:rPr lang="en-US" dirty="0"/>
              <a:t>ERCOT classification decisions </a:t>
            </a:r>
            <a:r>
              <a:rPr lang="en-US" dirty="0" smtClean="0"/>
              <a:t>subject to PUCT review (§ 1.3.8).</a:t>
            </a:r>
          </a:p>
          <a:p>
            <a:endParaRPr lang="en-US" sz="2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28</a:t>
            </a:fld>
            <a:endParaRPr lang="en-US" dirty="0"/>
          </a:p>
        </p:txBody>
      </p:sp>
    </p:spTree>
    <p:extLst>
      <p:ext uri="{BB962C8B-B14F-4D97-AF65-F5344CB8AC3E}">
        <p14:creationId xmlns:p14="http://schemas.microsoft.com/office/powerpoint/2010/main" val="38329041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NPRR902</a:t>
            </a:r>
            <a:endParaRPr lang="en-US" dirty="0"/>
          </a:p>
        </p:txBody>
      </p:sp>
      <p:sp>
        <p:nvSpPr>
          <p:cNvPr id="3" name="Content Placeholder 2"/>
          <p:cNvSpPr>
            <a:spLocks noGrp="1"/>
          </p:cNvSpPr>
          <p:nvPr>
            <p:ph idx="1"/>
          </p:nvPr>
        </p:nvSpPr>
        <p:spPr/>
        <p:txBody>
          <a:bodyPr/>
          <a:lstStyle/>
          <a:p>
            <a:pPr marL="0" indent="0">
              <a:buNone/>
            </a:pPr>
            <a:r>
              <a:rPr lang="en-US" sz="2400" b="1" dirty="0" smtClean="0"/>
              <a:t>Proposals to Disclose ECEII (Section 1.3.6(3))</a:t>
            </a:r>
          </a:p>
          <a:p>
            <a:pPr marL="0" indent="0">
              <a:buNone/>
            </a:pPr>
            <a:r>
              <a:rPr lang="en-US" sz="2200" dirty="0" smtClean="0"/>
              <a:t>Recognizes that broader disclosure of ECEII may be desirable in specific circumstances.</a:t>
            </a:r>
          </a:p>
          <a:p>
            <a:r>
              <a:rPr lang="en-US" sz="2200" dirty="0" smtClean="0"/>
              <a:t>ERCOT may propose or other party may request. </a:t>
            </a:r>
          </a:p>
          <a:p>
            <a:r>
              <a:rPr lang="en-US" sz="2200" dirty="0" smtClean="0"/>
              <a:t>Process for consideration of proposals:</a:t>
            </a:r>
          </a:p>
          <a:p>
            <a:pPr lvl="1"/>
            <a:r>
              <a:rPr lang="en-US" sz="2000" dirty="0" smtClean="0"/>
              <a:t>Standard applied by ERCOT: “The </a:t>
            </a:r>
            <a:r>
              <a:rPr lang="en-US" sz="2000" dirty="0"/>
              <a:t>public benefit of the proposed disclosure of ECEII outweighs the potential harm resulting from the </a:t>
            </a:r>
            <a:r>
              <a:rPr lang="en-US" sz="2000" dirty="0" smtClean="0"/>
              <a:t>disclosure.”</a:t>
            </a:r>
          </a:p>
          <a:p>
            <a:pPr lvl="1"/>
            <a:r>
              <a:rPr lang="en-US" sz="2000" dirty="0" smtClean="0"/>
              <a:t>Issuance of Market Notice (may be after disclosure in public emergency).</a:t>
            </a:r>
          </a:p>
          <a:p>
            <a:pPr lvl="1"/>
            <a:r>
              <a:rPr lang="en-US" sz="2000" dirty="0" smtClean="0"/>
              <a:t>Market Participants may </a:t>
            </a:r>
            <a:r>
              <a:rPr lang="en-US" sz="2000" dirty="0"/>
              <a:t>submit written </a:t>
            </a:r>
            <a:r>
              <a:rPr lang="en-US" sz="2000" dirty="0" smtClean="0"/>
              <a:t>objections.</a:t>
            </a:r>
            <a:endParaRPr lang="en-US" sz="1800" dirty="0" smtClean="0"/>
          </a:p>
          <a:p>
            <a:pPr lvl="2"/>
            <a:r>
              <a:rPr lang="en-US" sz="1800" dirty="0" smtClean="0"/>
              <a:t>Second Market Notice issued in such cases.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29</a:t>
            </a:fld>
            <a:endParaRPr lang="en-US" dirty="0"/>
          </a:p>
        </p:txBody>
      </p:sp>
    </p:spTree>
    <p:extLst>
      <p:ext uri="{BB962C8B-B14F-4D97-AF65-F5344CB8AC3E}">
        <p14:creationId xmlns:p14="http://schemas.microsoft.com/office/powerpoint/2010/main" val="3751740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solidFill>
                  <a:schemeClr val="accent1"/>
                </a:solidFill>
              </a:rPr>
              <a:t>Background</a:t>
            </a:r>
            <a:endParaRPr lang="en-US" dirty="0">
              <a:solidFill>
                <a:schemeClr val="accent1"/>
              </a:solidFill>
            </a:endParaRPr>
          </a:p>
        </p:txBody>
      </p:sp>
      <p:sp>
        <p:nvSpPr>
          <p:cNvPr id="3" name="Content Placeholder 2"/>
          <p:cNvSpPr>
            <a:spLocks noGrp="1"/>
          </p:cNvSpPr>
          <p:nvPr>
            <p:ph type="subTitle" idx="1"/>
          </p:nvPr>
        </p:nvSpPr>
        <p:spPr>
          <a:xfrm>
            <a:off x="1371600" y="3276600"/>
            <a:ext cx="6781800" cy="1752600"/>
          </a:xfrm>
        </p:spPr>
        <p:txBody>
          <a:bodyPr/>
          <a:lstStyle/>
          <a:p>
            <a:r>
              <a:rPr lang="en-US" sz="2800" dirty="0"/>
              <a:t>What is the origin of the Critical Energy Infrastructure </a:t>
            </a:r>
            <a:r>
              <a:rPr lang="en-US" sz="2800" dirty="0" smtClean="0"/>
              <a:t>Information (CEII</a:t>
            </a:r>
            <a:r>
              <a:rPr lang="en-US" sz="2800" dirty="0"/>
              <a:t>) concept?</a:t>
            </a:r>
            <a:endParaRPr lang="en-US" sz="2800" dirty="0" smtClean="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23104719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NPRR902</a:t>
            </a:r>
            <a:endParaRPr lang="en-US" dirty="0"/>
          </a:p>
        </p:txBody>
      </p:sp>
      <p:sp>
        <p:nvSpPr>
          <p:cNvPr id="3" name="Content Placeholder 2"/>
          <p:cNvSpPr>
            <a:spLocks noGrp="1"/>
          </p:cNvSpPr>
          <p:nvPr>
            <p:ph idx="1"/>
          </p:nvPr>
        </p:nvSpPr>
        <p:spPr/>
        <p:txBody>
          <a:bodyPr/>
          <a:lstStyle/>
          <a:p>
            <a:pPr marL="0" indent="0">
              <a:buNone/>
            </a:pPr>
            <a:r>
              <a:rPr lang="en-US" sz="2400" b="1" dirty="0" smtClean="0"/>
              <a:t>PUCT Review of ERCOT Determinations (Section 1.3.8)</a:t>
            </a:r>
          </a:p>
          <a:p>
            <a:pPr marL="0" indent="0">
              <a:buNone/>
            </a:pPr>
            <a:r>
              <a:rPr lang="en-US" sz="2200" dirty="0" smtClean="0"/>
              <a:t>Replaces current Sections 1.3.8 (Commission Declassification) and 1.3.9 (Expansion of Protected Information status), which were confusing and not fully consistent with PUCT rules.</a:t>
            </a:r>
          </a:p>
          <a:p>
            <a:r>
              <a:rPr lang="en-US" sz="2000" dirty="0" smtClean="0"/>
              <a:t>ERCOT determination regarding ECEII classification is </a:t>
            </a:r>
            <a:r>
              <a:rPr lang="en-US" sz="2000" dirty="0"/>
              <a:t>a final </a:t>
            </a:r>
            <a:r>
              <a:rPr lang="en-US" sz="2000" dirty="0" smtClean="0"/>
              <a:t>decision. </a:t>
            </a:r>
          </a:p>
          <a:p>
            <a:pPr lvl="1"/>
            <a:r>
              <a:rPr lang="en-US" sz="1800" dirty="0" smtClean="0"/>
              <a:t>May challenge </a:t>
            </a:r>
            <a:r>
              <a:rPr lang="en-US" sz="1800" dirty="0"/>
              <a:t>at </a:t>
            </a:r>
            <a:r>
              <a:rPr lang="en-US" sz="1800" dirty="0" smtClean="0"/>
              <a:t>PUCT </a:t>
            </a:r>
            <a:r>
              <a:rPr lang="en-US" sz="1800" dirty="0"/>
              <a:t>without using the </a:t>
            </a:r>
            <a:r>
              <a:rPr lang="en-US" sz="1800" dirty="0" smtClean="0"/>
              <a:t>Protocol § 20 ADR processes.</a:t>
            </a:r>
          </a:p>
          <a:p>
            <a:r>
              <a:rPr lang="en-US" sz="2000" dirty="0" smtClean="0"/>
              <a:t>Required to notify ERCOT.</a:t>
            </a:r>
          </a:p>
          <a:p>
            <a:r>
              <a:rPr lang="en-US" sz="2000" dirty="0" smtClean="0"/>
              <a:t>ERCOT </a:t>
            </a:r>
            <a:r>
              <a:rPr lang="en-US" sz="2000" dirty="0"/>
              <a:t>shall not disclose </a:t>
            </a:r>
            <a:r>
              <a:rPr lang="en-US" sz="2000" dirty="0" smtClean="0"/>
              <a:t>information it had deemed non-ECEII until </a:t>
            </a:r>
            <a:r>
              <a:rPr lang="en-US" sz="2000" dirty="0"/>
              <a:t>the PUCT issues a final order authorizing such release.</a:t>
            </a:r>
            <a:endParaRPr lang="en-US" sz="2000" dirty="0" smtClean="0"/>
          </a:p>
          <a:p>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30</a:t>
            </a:fld>
            <a:endParaRPr lang="en-US" dirty="0"/>
          </a:p>
        </p:txBody>
      </p:sp>
    </p:spTree>
    <p:extLst>
      <p:ext uri="{BB962C8B-B14F-4D97-AF65-F5344CB8AC3E}">
        <p14:creationId xmlns:p14="http://schemas.microsoft.com/office/powerpoint/2010/main" val="8633758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NPRR902</a:t>
            </a:r>
            <a:endParaRPr lang="en-US" dirty="0"/>
          </a:p>
        </p:txBody>
      </p:sp>
      <p:sp>
        <p:nvSpPr>
          <p:cNvPr id="3" name="Content Placeholder 2"/>
          <p:cNvSpPr>
            <a:spLocks noGrp="1"/>
          </p:cNvSpPr>
          <p:nvPr>
            <p:ph idx="1"/>
          </p:nvPr>
        </p:nvSpPr>
        <p:spPr/>
        <p:txBody>
          <a:bodyPr/>
          <a:lstStyle/>
          <a:p>
            <a:pPr marL="0" indent="0">
              <a:buNone/>
            </a:pPr>
            <a:r>
              <a:rPr lang="en-US" sz="2400" b="1" dirty="0" smtClean="0"/>
              <a:t>Other Provisions</a:t>
            </a:r>
          </a:p>
          <a:p>
            <a:r>
              <a:rPr lang="en-US" sz="2200" dirty="0"/>
              <a:t>ECEII constitutes “Protected Information” </a:t>
            </a:r>
            <a:r>
              <a:rPr lang="en-US" sz="2200" dirty="0" smtClean="0"/>
              <a:t>for </a:t>
            </a:r>
            <a:r>
              <a:rPr lang="en-US" sz="2200" dirty="0"/>
              <a:t>purposes of </a:t>
            </a:r>
            <a:r>
              <a:rPr lang="en-US" sz="2200" dirty="0" smtClean="0"/>
              <a:t>P.U.C</a:t>
            </a:r>
            <a:r>
              <a:rPr lang="en-US" sz="2200" dirty="0"/>
              <a:t>. </a:t>
            </a:r>
            <a:r>
              <a:rPr lang="en-US" sz="2200" cap="small" dirty="0"/>
              <a:t>Subst</a:t>
            </a:r>
            <a:r>
              <a:rPr lang="en-US" sz="2200" dirty="0"/>
              <a:t>. R. </a:t>
            </a:r>
            <a:r>
              <a:rPr lang="en-US" sz="2200" dirty="0" smtClean="0"/>
              <a:t>25.362(e) – see slide 17.  (§ 1.3.2(2))</a:t>
            </a:r>
          </a:p>
          <a:p>
            <a:r>
              <a:rPr lang="en-US" sz="2200" dirty="0" smtClean="0"/>
              <a:t>Restriction of ECEII posing a high level of security risk.  </a:t>
            </a:r>
            <a:br>
              <a:rPr lang="en-US" sz="2200" dirty="0" smtClean="0"/>
            </a:br>
            <a:r>
              <a:rPr lang="en-US" sz="2200" dirty="0" smtClean="0"/>
              <a:t>(§ 1.3.2(4))</a:t>
            </a:r>
          </a:p>
          <a:p>
            <a:r>
              <a:rPr lang="en-US" sz="2200" dirty="0" smtClean="0"/>
              <a:t>Exception for disclosure to ERCOT vendor that </a:t>
            </a:r>
            <a:r>
              <a:rPr lang="en-US" sz="2200" dirty="0"/>
              <a:t>is also an </a:t>
            </a:r>
            <a:r>
              <a:rPr lang="en-US" sz="2200" dirty="0" smtClean="0"/>
              <a:t>IMRE.  </a:t>
            </a:r>
            <a:br>
              <a:rPr lang="en-US" sz="2200" dirty="0" smtClean="0"/>
            </a:br>
            <a:r>
              <a:rPr lang="en-US" sz="2200" dirty="0" smtClean="0"/>
              <a:t>(§ 1.3.6(1)(h)(i))</a:t>
            </a:r>
          </a:p>
          <a:p>
            <a:r>
              <a:rPr lang="en-US" sz="2200" dirty="0" smtClean="0"/>
              <a:t>Limits on accessing ECEII on </a:t>
            </a:r>
            <a:r>
              <a:rPr lang="en-US" sz="2200" dirty="0"/>
              <a:t>MIS Secure </a:t>
            </a:r>
            <a:r>
              <a:rPr lang="en-US" sz="2200" dirty="0" smtClean="0"/>
              <a:t>Area.  (§ 12.1(2))</a:t>
            </a:r>
          </a:p>
        </p:txBody>
      </p:sp>
      <p:sp>
        <p:nvSpPr>
          <p:cNvPr id="4" name="Slide Number Placeholder 3"/>
          <p:cNvSpPr>
            <a:spLocks noGrp="1"/>
          </p:cNvSpPr>
          <p:nvPr>
            <p:ph type="sldNum" sz="quarter" idx="4"/>
          </p:nvPr>
        </p:nvSpPr>
        <p:spPr/>
        <p:txBody>
          <a:bodyPr/>
          <a:lstStyle/>
          <a:p>
            <a:fld id="{1D93BD3E-1E9A-4970-A6F7-E7AC52762E0C}" type="slidenum">
              <a:rPr lang="en-US" smtClean="0"/>
              <a:pPr/>
              <a:t>31</a:t>
            </a:fld>
            <a:endParaRPr lang="en-US" dirty="0"/>
          </a:p>
        </p:txBody>
      </p:sp>
    </p:spTree>
    <p:extLst>
      <p:ext uri="{BB962C8B-B14F-4D97-AF65-F5344CB8AC3E}">
        <p14:creationId xmlns:p14="http://schemas.microsoft.com/office/powerpoint/2010/main" val="1210871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solidFill>
                  <a:schemeClr val="accent1"/>
                </a:solidFill>
              </a:rPr>
              <a:t>Next Steps</a:t>
            </a:r>
            <a:endParaRPr lang="en-US" dirty="0">
              <a:solidFill>
                <a:schemeClr val="accent1"/>
              </a:solidFill>
            </a:endParaRPr>
          </a:p>
        </p:txBody>
      </p:sp>
      <p:sp>
        <p:nvSpPr>
          <p:cNvPr id="3" name="Content Placeholder 2"/>
          <p:cNvSpPr>
            <a:spLocks noGrp="1"/>
          </p:cNvSpPr>
          <p:nvPr>
            <p:ph type="subTitle" idx="1"/>
          </p:nvPr>
        </p:nvSpPr>
        <p:spPr/>
        <p:txBody>
          <a:bodyPr/>
          <a:lstStyle/>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32</a:t>
            </a:fld>
            <a:endParaRPr lang="en-US" dirty="0"/>
          </a:p>
        </p:txBody>
      </p:sp>
    </p:spTree>
    <p:extLst>
      <p:ext uri="{BB962C8B-B14F-4D97-AF65-F5344CB8AC3E}">
        <p14:creationId xmlns:p14="http://schemas.microsoft.com/office/powerpoint/2010/main" val="29031222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pPr marL="0" indent="0">
              <a:buNone/>
            </a:pPr>
            <a:r>
              <a:rPr lang="en-US" sz="2400" b="1" dirty="0" smtClean="0"/>
              <a:t>NPRR902 is scheduled for consideration by PRS on December 13. Proposed next steps:</a:t>
            </a:r>
          </a:p>
          <a:p>
            <a:r>
              <a:rPr lang="en-US" sz="2000" dirty="0" smtClean="0"/>
              <a:t>Request that NPRR902 remain tabled at PRS.</a:t>
            </a:r>
          </a:p>
          <a:p>
            <a:r>
              <a:rPr lang="en-US" sz="2000" dirty="0" smtClean="0"/>
              <a:t>Hold additional Workshops:</a:t>
            </a:r>
          </a:p>
          <a:p>
            <a:pPr lvl="1"/>
            <a:r>
              <a:rPr lang="en-US" sz="1850" dirty="0"/>
              <a:t>Second </a:t>
            </a:r>
            <a:r>
              <a:rPr lang="en-US" sz="1850" dirty="0" smtClean="0"/>
              <a:t>Workshop in late January 2019.</a:t>
            </a:r>
          </a:p>
          <a:p>
            <a:pPr lvl="2"/>
            <a:r>
              <a:rPr lang="en-US" sz="1850" dirty="0" smtClean="0"/>
              <a:t>Please submit written comments on NPRR902 in advance of Workshop (</a:t>
            </a:r>
            <a:r>
              <a:rPr lang="en-US" sz="1850" dirty="0" smtClean="0">
                <a:hlinkClick r:id="rId2"/>
              </a:rPr>
              <a:t>RevisionRequest@ercot.com</a:t>
            </a:r>
            <a:r>
              <a:rPr lang="en-US" sz="1850" dirty="0" smtClean="0"/>
              <a:t>).</a:t>
            </a:r>
          </a:p>
          <a:p>
            <a:pPr lvl="2"/>
            <a:r>
              <a:rPr lang="en-US" sz="1850" dirty="0" smtClean="0"/>
              <a:t>ERCOT will email notice of Workshop date and deadline for comments.</a:t>
            </a:r>
          </a:p>
          <a:p>
            <a:pPr lvl="1"/>
            <a:r>
              <a:rPr lang="en-US" sz="1850" dirty="0" smtClean="0"/>
              <a:t>Third Workshop in February/March 2019.</a:t>
            </a:r>
          </a:p>
          <a:p>
            <a:r>
              <a:rPr lang="en-US" sz="2000" dirty="0"/>
              <a:t>Return</a:t>
            </a:r>
            <a:r>
              <a:rPr lang="en-US" sz="2000" dirty="0" smtClean="0"/>
              <a:t> NPRR to PRS in spring for Board consideration in summer.</a:t>
            </a:r>
          </a:p>
          <a:p>
            <a:pPr marL="0" indent="0">
              <a:buNone/>
            </a:pPr>
            <a:endParaRPr lang="en-US" sz="800" dirty="0" smtClean="0"/>
          </a:p>
          <a:p>
            <a:pPr marL="0" indent="0">
              <a:buNone/>
            </a:pPr>
            <a:r>
              <a:rPr lang="en-US" sz="2200" dirty="0" smtClean="0"/>
              <a:t>ERCOT strongly encourages interested parties to carefully review NPRR902 and submit written comments. </a:t>
            </a:r>
            <a:r>
              <a:rPr lang="en-US" sz="2200" u="sng" dirty="0" smtClean="0"/>
              <a:t>We appreciate your input!</a:t>
            </a:r>
            <a:endParaRPr lang="en-US" sz="2200" u="sng"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33</a:t>
            </a:fld>
            <a:endParaRPr lang="en-US" dirty="0"/>
          </a:p>
        </p:txBody>
      </p:sp>
    </p:spTree>
    <p:extLst>
      <p:ext uri="{BB962C8B-B14F-4D97-AF65-F5344CB8AC3E}">
        <p14:creationId xmlns:p14="http://schemas.microsoft.com/office/powerpoint/2010/main" val="17029812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pPr marL="0" indent="0" algn="ctr">
              <a:buNone/>
            </a:pPr>
            <a:endParaRPr lang="en-US" dirty="0" smtClean="0">
              <a:hlinkClick r:id="rId2"/>
            </a:endParaRPr>
          </a:p>
          <a:p>
            <a:pPr marL="0" indent="0" algn="ctr">
              <a:buNone/>
            </a:pPr>
            <a:endParaRPr lang="en-US" dirty="0" smtClean="0">
              <a:hlinkClick r:id="rId3"/>
            </a:endParaRPr>
          </a:p>
          <a:p>
            <a:pPr marL="0" indent="0" algn="ctr">
              <a:buNone/>
            </a:pPr>
            <a:r>
              <a:rPr lang="en-US" dirty="0" smtClean="0">
                <a:hlinkClick r:id="rId3"/>
              </a:rPr>
              <a:t>Chad.Seely@ercot.com</a:t>
            </a:r>
            <a:r>
              <a:rPr lang="en-US" dirty="0" smtClean="0"/>
              <a:t> </a:t>
            </a:r>
            <a:r>
              <a:rPr lang="en-US" dirty="0"/>
              <a:t>| (512) 225-7035</a:t>
            </a:r>
          </a:p>
          <a:p>
            <a:pPr marL="0" indent="0" algn="ctr">
              <a:buNone/>
            </a:pPr>
            <a:endParaRPr lang="en-US" dirty="0">
              <a:hlinkClick r:id="rId2"/>
            </a:endParaRPr>
          </a:p>
          <a:p>
            <a:pPr marL="0" indent="0" algn="ctr">
              <a:buNone/>
            </a:pPr>
            <a:r>
              <a:rPr lang="en-US" dirty="0" smtClean="0">
                <a:hlinkClick r:id="rId2"/>
              </a:rPr>
              <a:t>Nathan.Bigbee@ercot.com</a:t>
            </a:r>
            <a:r>
              <a:rPr lang="en-US" dirty="0" smtClean="0"/>
              <a:t> | (512) 225-7093</a:t>
            </a:r>
          </a:p>
          <a:p>
            <a:pPr marL="0" indent="0" algn="ctr">
              <a:buNone/>
            </a:pPr>
            <a:endParaRPr lang="en-US" dirty="0"/>
          </a:p>
          <a:p>
            <a:pPr marL="0" indent="0" algn="ctr">
              <a:buNone/>
            </a:pPr>
            <a:r>
              <a:rPr lang="en-US" dirty="0" smtClean="0">
                <a:hlinkClick r:id="rId4"/>
              </a:rPr>
              <a:t>Jonathan.Levine@ercot.com</a:t>
            </a:r>
            <a:r>
              <a:rPr lang="en-US" dirty="0" smtClean="0"/>
              <a:t> | (512) 225-7017</a:t>
            </a:r>
          </a:p>
          <a:p>
            <a:pPr marL="0" indent="0" algn="ctr">
              <a:buNone/>
            </a:pPr>
            <a:endParaRPr lang="en-US" dirty="0" smtClean="0"/>
          </a:p>
          <a:p>
            <a:pPr marL="0" indent="0" algn="ctr">
              <a:buNone/>
            </a:pPr>
            <a:r>
              <a:rPr lang="en-US" dirty="0" smtClean="0">
                <a:hlinkClick r:id="rId5"/>
              </a:rPr>
              <a:t>Douglas.Fohn@ercot.com</a:t>
            </a:r>
            <a:r>
              <a:rPr lang="en-US" dirty="0" smtClean="0"/>
              <a:t> | (512</a:t>
            </a:r>
            <a:r>
              <a:rPr lang="en-US" dirty="0"/>
              <a:t>) </a:t>
            </a:r>
            <a:r>
              <a:rPr lang="en-US" dirty="0" smtClean="0"/>
              <a:t>275-7447</a:t>
            </a:r>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dirty="0"/>
          </a:p>
        </p:txBody>
      </p:sp>
    </p:spTree>
    <p:extLst>
      <p:ext uri="{BB962C8B-B14F-4D97-AF65-F5344CB8AC3E}">
        <p14:creationId xmlns:p14="http://schemas.microsoft.com/office/powerpoint/2010/main" val="193769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b="1" u="sng" dirty="0" smtClean="0"/>
              <a:t>Backdrop</a:t>
            </a:r>
            <a:r>
              <a:rPr lang="en-US" b="1" dirty="0" smtClean="0"/>
              <a:t>:</a:t>
            </a:r>
            <a:r>
              <a:rPr lang="en-US" dirty="0" smtClean="0"/>
              <a:t>  </a:t>
            </a:r>
            <a:r>
              <a:rPr lang="en-US" b="1" dirty="0" smtClean="0"/>
              <a:t>Freedom of Information Act </a:t>
            </a:r>
            <a:r>
              <a:rPr lang="en-US" dirty="0" smtClean="0"/>
              <a:t>(</a:t>
            </a:r>
            <a:r>
              <a:rPr lang="en-US" dirty="0" smtClean="0">
                <a:hlinkClick r:id="rId2"/>
              </a:rPr>
              <a:t>5 </a:t>
            </a:r>
            <a:r>
              <a:rPr lang="en-US" dirty="0">
                <a:hlinkClick r:id="rId2"/>
              </a:rPr>
              <a:t>U.S. Code § </a:t>
            </a:r>
            <a:r>
              <a:rPr lang="en-US" dirty="0" smtClean="0">
                <a:hlinkClick r:id="rId2"/>
              </a:rPr>
              <a:t>552</a:t>
            </a:r>
            <a:r>
              <a:rPr lang="en-US" dirty="0" smtClean="0"/>
              <a:t>).</a:t>
            </a:r>
          </a:p>
          <a:p>
            <a:r>
              <a:rPr lang="en-US" dirty="0" smtClean="0"/>
              <a:t>Any </a:t>
            </a:r>
            <a:r>
              <a:rPr lang="en-US" dirty="0"/>
              <a:t>person has the right to request public access to federal agency records or information. The agency must release the records upon receiving a written request unless the records fall within the nine exemptions and three exclusions outlined in the Act</a:t>
            </a:r>
            <a:r>
              <a:rPr lang="en-US" dirty="0" smtClean="0"/>
              <a:t>.</a:t>
            </a:r>
          </a:p>
          <a:p>
            <a:r>
              <a:rPr lang="en-US" dirty="0" smtClean="0"/>
              <a:t>FOIA first went into effect in 1967.</a:t>
            </a:r>
          </a:p>
          <a:p>
            <a:r>
              <a:rPr lang="en-US" dirty="0"/>
              <a:t>FERC administers the FOIA pursuant to </a:t>
            </a:r>
            <a:r>
              <a:rPr lang="en-US" dirty="0">
                <a:hlinkClick r:id="rId3"/>
              </a:rPr>
              <a:t>18 </a:t>
            </a:r>
            <a:r>
              <a:rPr lang="en-US">
                <a:hlinkClick r:id="rId3"/>
              </a:rPr>
              <a:t>CFR </a:t>
            </a:r>
            <a:r>
              <a:rPr lang="en-US" smtClean="0">
                <a:hlinkClick r:id="rId3"/>
              </a:rPr>
              <a:t>§ 388.112</a:t>
            </a:r>
            <a:r>
              <a:rPr lang="en-US" dirty="0" smtClean="0"/>
              <a: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3092330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sz="2300" dirty="0" smtClean="0"/>
              <a:t>After the attacks of September 11, 2001</a:t>
            </a:r>
            <a:r>
              <a:rPr lang="en-US" sz="2300" dirty="0"/>
              <a:t>, </a:t>
            </a:r>
            <a:r>
              <a:rPr lang="en-US" sz="2300" dirty="0" smtClean="0"/>
              <a:t>FERC reconsidered </a:t>
            </a:r>
            <a:r>
              <a:rPr lang="en-US" sz="2300" dirty="0"/>
              <a:t>its treatment of certain documents that </a:t>
            </a:r>
            <a:r>
              <a:rPr lang="en-US" sz="2300" dirty="0" smtClean="0"/>
              <a:t>had previously </a:t>
            </a:r>
            <a:r>
              <a:rPr lang="en-US" sz="2300" dirty="0"/>
              <a:t>been made available to the </a:t>
            </a:r>
            <a:r>
              <a:rPr lang="en-US" sz="2300" dirty="0" smtClean="0"/>
              <a:t>public.</a:t>
            </a:r>
          </a:p>
          <a:p>
            <a:r>
              <a:rPr lang="en-US" sz="2300" b="1" dirty="0"/>
              <a:t>10/11/01:</a:t>
            </a:r>
            <a:r>
              <a:rPr lang="en-US" sz="2300" dirty="0"/>
              <a:t> FERC issues </a:t>
            </a:r>
            <a:r>
              <a:rPr lang="en-US" sz="2300" dirty="0">
                <a:hlinkClick r:id="rId2"/>
              </a:rPr>
              <a:t>Policy Statement in Docket No. </a:t>
            </a:r>
            <a:r>
              <a:rPr lang="en-US" sz="2300" dirty="0" smtClean="0">
                <a:hlinkClick r:id="rId2"/>
              </a:rPr>
              <a:t>PL02-1-000</a:t>
            </a:r>
            <a:r>
              <a:rPr lang="en-US" sz="2300" dirty="0" smtClean="0"/>
              <a:t>. Removed </a:t>
            </a:r>
            <a:r>
              <a:rPr lang="en-US" sz="2300" dirty="0"/>
              <a:t>from easy public access certain documents that previously had been </a:t>
            </a:r>
            <a:r>
              <a:rPr lang="en-US" sz="2300" dirty="0" smtClean="0"/>
              <a:t>public. Public directed to </a:t>
            </a:r>
            <a:r>
              <a:rPr lang="en-US" sz="2300" dirty="0"/>
              <a:t>use </a:t>
            </a:r>
            <a:r>
              <a:rPr lang="en-US" sz="2300" dirty="0" smtClean="0"/>
              <a:t>FOIA </a:t>
            </a:r>
            <a:r>
              <a:rPr lang="en-US" sz="2300" dirty="0"/>
              <a:t>request process to obtain such information</a:t>
            </a:r>
            <a:r>
              <a:rPr lang="en-US" sz="2300" dirty="0" smtClean="0"/>
              <a:t>.</a:t>
            </a:r>
          </a:p>
          <a:p>
            <a:r>
              <a:rPr lang="en-US" sz="2300" b="1" dirty="0" smtClean="0"/>
              <a:t>10/26/01:</a:t>
            </a:r>
            <a:r>
              <a:rPr lang="en-US" sz="2300" dirty="0" smtClean="0"/>
              <a:t> President G.W. </a:t>
            </a:r>
            <a:r>
              <a:rPr lang="en-US" sz="2300" dirty="0"/>
              <a:t>Bush signs </a:t>
            </a:r>
            <a:r>
              <a:rPr lang="en-US" sz="2300" dirty="0" smtClean="0">
                <a:hlinkClick r:id="rId3"/>
              </a:rPr>
              <a:t>USA </a:t>
            </a:r>
            <a:r>
              <a:rPr lang="en-US" sz="2300" dirty="0">
                <a:hlinkClick r:id="rId3"/>
              </a:rPr>
              <a:t>PATRIOT Act of 2001</a:t>
            </a:r>
            <a:r>
              <a:rPr lang="en-US" sz="2300" dirty="0"/>
              <a:t> </a:t>
            </a:r>
            <a:r>
              <a:rPr lang="en-US" sz="2300" dirty="0" smtClean="0"/>
              <a:t>into law. Defined </a:t>
            </a:r>
            <a:r>
              <a:rPr lang="en-US" sz="2300" i="1" dirty="0"/>
              <a:t>critical infrastructure </a:t>
            </a:r>
            <a:r>
              <a:rPr lang="en-US" sz="2300" dirty="0"/>
              <a:t>as those "systems and assets, whether physical or virtual, so vital to the United States that the incapacity or destruction of such systems and assets would have a debilitating impact on security, national economic security, national public health or safety, or any combination of those matters."</a:t>
            </a: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1662445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sz="2200" b="1" dirty="0" smtClean="0"/>
              <a:t>2/21/03</a:t>
            </a:r>
            <a:r>
              <a:rPr lang="en-US" sz="2200" b="1" dirty="0"/>
              <a:t>:</a:t>
            </a:r>
            <a:r>
              <a:rPr lang="en-US" sz="2200" dirty="0"/>
              <a:t> FERC Order </a:t>
            </a:r>
            <a:r>
              <a:rPr lang="en-US" sz="2200" dirty="0">
                <a:hlinkClick r:id="rId2"/>
              </a:rPr>
              <a:t>630</a:t>
            </a:r>
            <a:r>
              <a:rPr lang="en-US" sz="2200" dirty="0"/>
              <a:t>: Established definition of </a:t>
            </a:r>
            <a:r>
              <a:rPr lang="en-US" sz="2200" dirty="0" smtClean="0"/>
              <a:t>Critical Energy Infrastructure Information (CEII):</a:t>
            </a:r>
          </a:p>
          <a:p>
            <a:endParaRPr lang="en-US" sz="2200" dirty="0"/>
          </a:p>
          <a:p>
            <a:endParaRPr lang="en-US" sz="2200" dirty="0" smtClean="0"/>
          </a:p>
          <a:p>
            <a:endParaRPr lang="en-US" sz="2200" dirty="0"/>
          </a:p>
          <a:p>
            <a:endParaRPr lang="en-US" sz="2200" dirty="0" smtClean="0"/>
          </a:p>
          <a:p>
            <a:endParaRPr lang="en-US" sz="2200" dirty="0"/>
          </a:p>
          <a:p>
            <a:endParaRPr lang="en-US" sz="2200" dirty="0" smtClean="0"/>
          </a:p>
          <a:p>
            <a:endParaRPr lang="en-US" sz="2200" dirty="0"/>
          </a:p>
          <a:p>
            <a:endParaRPr lang="en-US" sz="2200" dirty="0" smtClean="0"/>
          </a:p>
          <a:p>
            <a:pPr marL="400050" lvl="1" indent="0">
              <a:spcBef>
                <a:spcPts val="0"/>
              </a:spcBef>
              <a:buNone/>
            </a:pPr>
            <a:r>
              <a:rPr lang="en-US" sz="2200" dirty="0" smtClean="0"/>
              <a:t>FERC Order 630 also established </a:t>
            </a:r>
            <a:r>
              <a:rPr lang="en-US" sz="2200" dirty="0"/>
              <a:t>a CEII process and delegated responsibility to a </a:t>
            </a:r>
            <a:r>
              <a:rPr lang="en-US" sz="2200" dirty="0" smtClean="0"/>
              <a:t>CEII Coordinator </a:t>
            </a:r>
            <a:r>
              <a:rPr lang="en-US" sz="2200" dirty="0"/>
              <a:t>to process requests for CEII and to determine what information qualifies as CEII</a:t>
            </a:r>
            <a:r>
              <a:rPr lang="en-US" sz="2200" dirty="0" smtClean="0"/>
              <a:t>.</a:t>
            </a:r>
          </a:p>
          <a:p>
            <a:pPr lvl="1"/>
            <a:endParaRPr lang="en-US" sz="22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
        <p:nvSpPr>
          <p:cNvPr id="5" name="TextBox 4"/>
          <p:cNvSpPr txBox="1"/>
          <p:nvPr/>
        </p:nvSpPr>
        <p:spPr>
          <a:xfrm>
            <a:off x="1066800" y="1905000"/>
            <a:ext cx="7310438" cy="2800767"/>
          </a:xfrm>
          <a:prstGeom prst="rect">
            <a:avLst/>
          </a:prstGeom>
          <a:noFill/>
        </p:spPr>
        <p:txBody>
          <a:bodyPr wrap="square" rtlCol="0">
            <a:spAutoFit/>
          </a:bodyPr>
          <a:lstStyle/>
          <a:p>
            <a:pPr algn="just"/>
            <a:r>
              <a:rPr lang="en-US" sz="2200" dirty="0">
                <a:solidFill>
                  <a:srgbClr val="5B6770"/>
                </a:solidFill>
              </a:rPr>
              <a:t>[I]nformation about proposed or existing critical infrastructure that: (i) Relates to the production, generation, transportation, transmission, or distribution of energy; (ii) Could be useful to a person in planning an attack on critical infrastructure; (iii) Is exempt from mandatory disclosure under the Freedom of Information Act, 5 U.S.C. 552; and (iv) Does not simply give the location of the critical infrastructure</a:t>
            </a:r>
            <a:r>
              <a:rPr lang="en-US" sz="2200" dirty="0" smtClean="0">
                <a:solidFill>
                  <a:srgbClr val="5B6770"/>
                </a:solidFill>
              </a:rPr>
              <a:t>.</a:t>
            </a:r>
            <a:endParaRPr lang="en-US" sz="2200" dirty="0"/>
          </a:p>
        </p:txBody>
      </p:sp>
    </p:spTree>
    <p:extLst>
      <p:ext uri="{BB962C8B-B14F-4D97-AF65-F5344CB8AC3E}">
        <p14:creationId xmlns:p14="http://schemas.microsoft.com/office/powerpoint/2010/main" val="14592216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sz="2400" dirty="0" smtClean="0"/>
              <a:t>FERC CEII rules were clarified in a series of subsequent orders:</a:t>
            </a:r>
          </a:p>
          <a:p>
            <a:pPr marL="0" indent="0">
              <a:buNone/>
            </a:pPr>
            <a:endParaRPr lang="en-US" sz="1200" dirty="0"/>
          </a:p>
          <a:p>
            <a:r>
              <a:rPr lang="en-US" sz="2400" b="1" dirty="0" smtClean="0"/>
              <a:t>7/23/03</a:t>
            </a:r>
            <a:r>
              <a:rPr lang="en-US" sz="2400" b="1" dirty="0"/>
              <a:t>:</a:t>
            </a:r>
            <a:r>
              <a:rPr lang="en-US" sz="2400" dirty="0"/>
              <a:t> FERC Orders </a:t>
            </a:r>
            <a:r>
              <a:rPr lang="en-US" sz="2400" dirty="0">
                <a:hlinkClick r:id="rId2"/>
              </a:rPr>
              <a:t>630-A</a:t>
            </a:r>
            <a:r>
              <a:rPr lang="en-US" sz="2400" dirty="0"/>
              <a:t> and </a:t>
            </a:r>
            <a:r>
              <a:rPr lang="en-US" sz="2400" dirty="0">
                <a:hlinkClick r:id="rId3"/>
              </a:rPr>
              <a:t>643</a:t>
            </a:r>
            <a:endParaRPr lang="en-US" sz="2400" dirty="0"/>
          </a:p>
          <a:p>
            <a:r>
              <a:rPr lang="en-US" sz="2400" b="1" dirty="0"/>
              <a:t>8/3/04:</a:t>
            </a:r>
            <a:r>
              <a:rPr lang="en-US" sz="2400" dirty="0"/>
              <a:t> FERC Order </a:t>
            </a:r>
            <a:r>
              <a:rPr lang="en-US" sz="2400" dirty="0">
                <a:hlinkClick r:id="rId4"/>
              </a:rPr>
              <a:t>649</a:t>
            </a:r>
            <a:endParaRPr lang="en-US" sz="2400" dirty="0"/>
          </a:p>
          <a:p>
            <a:r>
              <a:rPr lang="en-US" sz="2400" b="1" dirty="0"/>
              <a:t>6/21/05:</a:t>
            </a:r>
            <a:r>
              <a:rPr lang="en-US" sz="2400" dirty="0"/>
              <a:t> FERC Order </a:t>
            </a:r>
            <a:r>
              <a:rPr lang="en-US" sz="2400" dirty="0">
                <a:hlinkClick r:id="rId5"/>
              </a:rPr>
              <a:t>662</a:t>
            </a:r>
            <a:endParaRPr lang="en-US" sz="2400" dirty="0"/>
          </a:p>
          <a:p>
            <a:r>
              <a:rPr lang="en-US" sz="2400" b="1" dirty="0"/>
              <a:t>9/21/06:</a:t>
            </a:r>
            <a:r>
              <a:rPr lang="en-US" sz="2400" dirty="0"/>
              <a:t> FERC Order </a:t>
            </a:r>
            <a:r>
              <a:rPr lang="en-US" sz="2400" dirty="0">
                <a:hlinkClick r:id="rId6"/>
              </a:rPr>
              <a:t>683</a:t>
            </a:r>
            <a:endParaRPr lang="en-US" sz="2400" dirty="0"/>
          </a:p>
          <a:p>
            <a:r>
              <a:rPr lang="en-US" sz="2400" b="1" dirty="0"/>
              <a:t>10/30/07:</a:t>
            </a:r>
            <a:r>
              <a:rPr lang="en-US" sz="2400" dirty="0"/>
              <a:t> FERC Order </a:t>
            </a:r>
            <a:r>
              <a:rPr lang="en-US" sz="2400" dirty="0">
                <a:hlinkClick r:id="rId7"/>
              </a:rPr>
              <a:t>702</a:t>
            </a:r>
            <a:endParaRPr lang="en-US" sz="2400" dirty="0"/>
          </a:p>
          <a:p>
            <a:pPr marL="0" indent="0">
              <a:buNone/>
            </a:pPr>
            <a:endParaRPr lang="en-US" dirty="0"/>
          </a:p>
          <a:p>
            <a:pPr marL="0" indent="0">
              <a:buNone/>
            </a:pPr>
            <a:r>
              <a:rPr lang="en-US" sz="2400" dirty="0" smtClean="0"/>
              <a:t>A summary of the FERC orders regarding CEII </a:t>
            </a:r>
            <a:r>
              <a:rPr lang="en-US" sz="2400" dirty="0"/>
              <a:t>is available at </a:t>
            </a:r>
            <a:r>
              <a:rPr lang="en-US" sz="2400" dirty="0" smtClean="0">
                <a:hlinkClick r:id="rId8"/>
              </a:rPr>
              <a:t>www.ferc.gov/legal</a:t>
            </a:r>
            <a:r>
              <a:rPr lang="en-US" sz="2400" dirty="0">
                <a:hlinkClick r:id="rId8"/>
              </a:rPr>
              <a:t>//</a:t>
            </a:r>
            <a:r>
              <a:rPr lang="en-US" sz="2400" dirty="0" smtClean="0">
                <a:hlinkClick r:id="rId8"/>
              </a:rPr>
              <a:t>maj-ord-reg/land-docs/ceii-rule.asp</a:t>
            </a:r>
            <a:r>
              <a:rPr lang="en-US" sz="2400" dirty="0" smtClean="0"/>
              <a:t>.</a:t>
            </a: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903840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sz="2400" b="1" dirty="0" smtClean="0"/>
              <a:t>12/4/15:</a:t>
            </a:r>
            <a:r>
              <a:rPr lang="en-US" sz="2400" dirty="0" smtClean="0"/>
              <a:t> President Obama signs </a:t>
            </a:r>
            <a:r>
              <a:rPr lang="en-US" sz="2400" dirty="0" smtClean="0">
                <a:hlinkClick r:id="rId2"/>
              </a:rPr>
              <a:t>FAST Act</a:t>
            </a:r>
            <a:r>
              <a:rPr lang="en-US" sz="2400" dirty="0" smtClean="0"/>
              <a:t> into law. The FAST Act added § 215A to the </a:t>
            </a:r>
            <a:r>
              <a:rPr lang="en-US" sz="2400" dirty="0" smtClean="0">
                <a:hlinkClick r:id="rId3"/>
              </a:rPr>
              <a:t>Federal Power Act</a:t>
            </a:r>
            <a:r>
              <a:rPr lang="en-US" sz="2400" dirty="0" smtClean="0"/>
              <a:t>.</a:t>
            </a:r>
          </a:p>
          <a:p>
            <a:r>
              <a:rPr lang="en-US" sz="2100" dirty="0" smtClean="0"/>
              <a:t>FPA § 215A(d)(2) requires </a:t>
            </a:r>
            <a:r>
              <a:rPr lang="en-US" sz="2100" dirty="0"/>
              <a:t>FERC to issue regulations aimed at securing and sharing </a:t>
            </a:r>
            <a:r>
              <a:rPr lang="en-US" sz="2100" dirty="0" smtClean="0"/>
              <a:t>“Critical Electric Infrastructure Information,” which is defined as follows:</a:t>
            </a: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sp>
        <p:nvSpPr>
          <p:cNvPr id="5" name="TextBox 4"/>
          <p:cNvSpPr txBox="1"/>
          <p:nvPr/>
        </p:nvSpPr>
        <p:spPr>
          <a:xfrm>
            <a:off x="952500" y="2971800"/>
            <a:ext cx="7239000" cy="3139321"/>
          </a:xfrm>
          <a:prstGeom prst="rect">
            <a:avLst/>
          </a:prstGeom>
          <a:noFill/>
        </p:spPr>
        <p:txBody>
          <a:bodyPr wrap="square" rtlCol="0">
            <a:spAutoFit/>
          </a:bodyPr>
          <a:lstStyle/>
          <a:p>
            <a:pPr algn="just"/>
            <a:r>
              <a:rPr lang="en-US" dirty="0">
                <a:solidFill>
                  <a:schemeClr val="tx2"/>
                </a:solidFill>
              </a:rPr>
              <a:t>[I]nformation related to critical electric infrastructure, or proposed critical electrical infrastructure, generated by or provided to the Commission or other Federal agency other than classified national security information, that is designated as critical electric infrastructure information by the Commission or the Secretary of the Department of Energy pursuant to subsection (d). Such term includes information that qualifies as critical energy infrastructure information under the Commission’s regulations. Critical Electric Infrastructure Information is exempt from mandatory disclosure under the Freedom of Information Act, 5 U.S.C. 552, pursuant to section 215A(d)(1)(A) of the Federal Power Act.</a:t>
            </a:r>
          </a:p>
        </p:txBody>
      </p:sp>
    </p:spTree>
    <p:extLst>
      <p:ext uri="{BB962C8B-B14F-4D97-AF65-F5344CB8AC3E}">
        <p14:creationId xmlns:p14="http://schemas.microsoft.com/office/powerpoint/2010/main" val="3213831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r>
              <a:rPr lang="en-US" sz="1900" b="1" dirty="0" smtClean="0"/>
              <a:t>11/17/16</a:t>
            </a:r>
            <a:r>
              <a:rPr lang="en-US" sz="1900" b="1" dirty="0"/>
              <a:t>:</a:t>
            </a:r>
            <a:r>
              <a:rPr lang="en-US" sz="1900" dirty="0"/>
              <a:t> FERC Order </a:t>
            </a:r>
            <a:r>
              <a:rPr lang="en-US" sz="1900" dirty="0" smtClean="0">
                <a:hlinkClick r:id="rId2"/>
              </a:rPr>
              <a:t>833</a:t>
            </a:r>
            <a:r>
              <a:rPr lang="en-US" sz="1900" dirty="0" smtClean="0"/>
              <a:t>: Amendments intended to comply with the FAST Act and improve overall efficiency of FERC’s CEII procedures.</a:t>
            </a:r>
          </a:p>
          <a:p>
            <a:r>
              <a:rPr lang="en-US" sz="1800" dirty="0" smtClean="0"/>
              <a:t>Includes Critical Energy Infrastructure Information within the definition of </a:t>
            </a:r>
            <a:r>
              <a:rPr lang="en-US" sz="1800" dirty="0"/>
              <a:t>Critical </a:t>
            </a:r>
            <a:r>
              <a:rPr lang="en-US" sz="1800" dirty="0" smtClean="0"/>
              <a:t>Electric </a:t>
            </a:r>
            <a:r>
              <a:rPr lang="en-US" sz="1800" dirty="0"/>
              <a:t>Infrastructure </a:t>
            </a:r>
            <a:r>
              <a:rPr lang="en-US" sz="1800" dirty="0" smtClean="0"/>
              <a:t>Information and establishes a single CEII process for </a:t>
            </a:r>
            <a:r>
              <a:rPr lang="en-US" sz="1800" dirty="0"/>
              <a:t>Critical </a:t>
            </a:r>
            <a:r>
              <a:rPr lang="en-US" sz="1800" dirty="0" smtClean="0"/>
              <a:t>Energy/Electric </a:t>
            </a:r>
            <a:r>
              <a:rPr lang="en-US" sz="1800" dirty="0"/>
              <a:t>Infrastructure </a:t>
            </a:r>
            <a:r>
              <a:rPr lang="en-US" sz="1800" dirty="0" smtClean="0"/>
              <a:t>Information.</a:t>
            </a:r>
          </a:p>
          <a:p>
            <a:r>
              <a:rPr lang="en-US" sz="1800" dirty="0" smtClean="0"/>
              <a:t>Clarifies that FERC CEII rules only apply to information designated as CEII by FERC or DOE</a:t>
            </a:r>
            <a:r>
              <a:rPr lang="en-US" sz="1800" dirty="0"/>
              <a:t>. </a:t>
            </a:r>
            <a:r>
              <a:rPr lang="en-US" sz="1800" dirty="0" smtClean="0"/>
              <a:t>“[T]he </a:t>
            </a:r>
            <a:r>
              <a:rPr lang="en-US" sz="1800" dirty="0"/>
              <a:t>Commission’s CEII rules do not, and are not intended to, address information that an entity has unilaterally determined to be CEII and never submitted to the Commission</a:t>
            </a:r>
            <a:r>
              <a:rPr lang="en-US" sz="1800" dirty="0" smtClean="0"/>
              <a:t>. </a:t>
            </a:r>
            <a:r>
              <a:rPr lang="en-US" sz="1800" dirty="0"/>
              <a:t>In addition, the Commission’s regulations do not cover an entity that has submitted CEII to the Commission but intends to share the same information with others outside of the Commission’s processes</a:t>
            </a:r>
            <a:r>
              <a:rPr lang="en-US" sz="1800" dirty="0" smtClean="0"/>
              <a:t>.”</a:t>
            </a:r>
          </a:p>
          <a:p>
            <a:pPr lvl="1"/>
            <a:r>
              <a:rPr lang="en-US" sz="1700" dirty="0" smtClean="0"/>
              <a:t>Information that </a:t>
            </a:r>
            <a:r>
              <a:rPr lang="en-US" sz="1700" dirty="0"/>
              <a:t>could qualify as </a:t>
            </a:r>
            <a:r>
              <a:rPr lang="en-US" sz="1700" dirty="0" smtClean="0"/>
              <a:t>CEII is </a:t>
            </a:r>
            <a:r>
              <a:rPr lang="en-US" sz="1700" dirty="0"/>
              <a:t>not CEII under </a:t>
            </a:r>
            <a:r>
              <a:rPr lang="en-US" sz="1700" dirty="0" smtClean="0"/>
              <a:t>FERC regulations </a:t>
            </a:r>
            <a:r>
              <a:rPr lang="en-US" sz="1700" dirty="0"/>
              <a:t>unless it has been submitted to </a:t>
            </a:r>
            <a:r>
              <a:rPr lang="en-US" sz="1700" dirty="0" smtClean="0"/>
              <a:t>FERC pursuant </a:t>
            </a:r>
            <a:r>
              <a:rPr lang="en-US" sz="1700" dirty="0"/>
              <a:t>to </a:t>
            </a:r>
            <a:r>
              <a:rPr lang="en-US" sz="1700" dirty="0" smtClean="0"/>
              <a:t>its </a:t>
            </a:r>
            <a:r>
              <a:rPr lang="en-US" sz="1700" dirty="0"/>
              <a:t>regulations and </a:t>
            </a:r>
            <a:r>
              <a:rPr lang="en-US" sz="1700" dirty="0" smtClean="0"/>
              <a:t>FERC has </a:t>
            </a:r>
            <a:r>
              <a:rPr lang="en-US" sz="1700" dirty="0"/>
              <a:t>determined it to be CEII</a:t>
            </a:r>
            <a:r>
              <a:rPr lang="en-US" sz="1700" dirty="0" smtClean="0"/>
              <a:t>.</a:t>
            </a:r>
          </a:p>
          <a:p>
            <a:pPr lvl="1"/>
            <a:r>
              <a:rPr lang="en-US" sz="1700" dirty="0" smtClean="0"/>
              <a:t>Entities other than FERC and DOE (including FERC-jurisdictional ISOs) are not required by the FPA to have rules in place regarding treatment of CEII.</a:t>
            </a:r>
            <a:endParaRPr lang="en-US" sz="1700" dirty="0"/>
          </a:p>
          <a:p>
            <a:endParaRPr lang="en-US" sz="1800" dirty="0" smtClean="0"/>
          </a:p>
          <a:p>
            <a:pPr marL="0" indent="0">
              <a:buNone/>
            </a:pPr>
            <a:endParaRPr lang="en-US" sz="2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spTree>
    <p:extLst>
      <p:ext uri="{BB962C8B-B14F-4D97-AF65-F5344CB8AC3E}">
        <p14:creationId xmlns:p14="http://schemas.microsoft.com/office/powerpoint/2010/main" val="482662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C0E9AA12-8AF9-4AA6-90FE-24669859CDF3}">
  <ds:schemaRefs>
    <ds:schemaRef ds:uri="http://schemas.openxmlformats.org/package/2006/metadata/core-properties"/>
    <ds:schemaRef ds:uri="http://purl.org/dc/elements/1.1/"/>
    <ds:schemaRef ds:uri="http://schemas.microsoft.com/office/2006/documentManagement/types"/>
    <ds:schemaRef ds:uri="http://schemas.microsoft.com/office/2006/metadata/properties"/>
    <ds:schemaRef ds:uri="http://www.w3.org/XML/1998/namespace"/>
    <ds:schemaRef ds:uri="http://schemas.microsoft.com/office/infopath/2007/PartnerControls"/>
    <ds:schemaRef ds:uri="c34af464-7aa1-4edd-9be4-83dffc1cb926"/>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1561</TotalTime>
  <Words>2541</Words>
  <Application>Microsoft Office PowerPoint</Application>
  <PresentationFormat>On-screen Show (4:3)</PresentationFormat>
  <Paragraphs>290</Paragraphs>
  <Slides>34</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34</vt:i4>
      </vt:variant>
    </vt:vector>
  </HeadingPairs>
  <TitlesOfParts>
    <vt:vector size="39" baseType="lpstr">
      <vt:lpstr>Arial</vt:lpstr>
      <vt:lpstr>Calibri</vt:lpstr>
      <vt:lpstr>Times New Roman</vt:lpstr>
      <vt:lpstr>1_Custom Design</vt:lpstr>
      <vt:lpstr>Office Theme</vt:lpstr>
      <vt:lpstr>PowerPoint Presentation</vt:lpstr>
      <vt:lpstr>NPRR902 Workshop:  Agenda</vt:lpstr>
      <vt:lpstr>Background</vt:lpstr>
      <vt:lpstr>Background</vt:lpstr>
      <vt:lpstr>Background</vt:lpstr>
      <vt:lpstr>Background</vt:lpstr>
      <vt:lpstr>Background</vt:lpstr>
      <vt:lpstr>Background</vt:lpstr>
      <vt:lpstr>Background</vt:lpstr>
      <vt:lpstr>Background</vt:lpstr>
      <vt:lpstr>Background</vt:lpstr>
      <vt:lpstr>Background</vt:lpstr>
      <vt:lpstr>Background</vt:lpstr>
      <vt:lpstr>Background</vt:lpstr>
      <vt:lpstr>Background</vt:lpstr>
      <vt:lpstr>Background</vt:lpstr>
      <vt:lpstr>Background</vt:lpstr>
      <vt:lpstr>Background</vt:lpstr>
      <vt:lpstr>Development of NPRR902</vt:lpstr>
      <vt:lpstr>Development of NPRR902</vt:lpstr>
      <vt:lpstr>Development of NPRR902</vt:lpstr>
      <vt:lpstr>Contents of NPRR902</vt:lpstr>
      <vt:lpstr>Contents of NPRR902</vt:lpstr>
      <vt:lpstr>Contents of NPRR902</vt:lpstr>
      <vt:lpstr>Contents of NPRR902</vt:lpstr>
      <vt:lpstr>Contents of NPRR902</vt:lpstr>
      <vt:lpstr>Contents of NPRR902</vt:lpstr>
      <vt:lpstr>Contents of NPRR902</vt:lpstr>
      <vt:lpstr>Contents of NPRR902</vt:lpstr>
      <vt:lpstr>Contents of NPRR902</vt:lpstr>
      <vt:lpstr>Contents of NPRR902</vt:lpstr>
      <vt:lpstr>Next Steps</vt:lpstr>
      <vt:lpstr>Next Steps</vt:lpstr>
      <vt:lpstr>Contact Information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jlevine</cp:lastModifiedBy>
  <cp:revision>127</cp:revision>
  <cp:lastPrinted>2016-01-21T20:53:15Z</cp:lastPrinted>
  <dcterms:created xsi:type="dcterms:W3CDTF">2016-01-21T15:20:31Z</dcterms:created>
  <dcterms:modified xsi:type="dcterms:W3CDTF">2018-12-03T21:36:58Z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