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63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1868-D4F6-468E-9E87-2BB80B829E93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9AE9-2211-40CD-977C-F8211E837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CB65-4A26-4E2C-800B-1216D51377F4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6E25-BDA5-4D69-85DD-FCE65915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8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61ABB3-A5D0-4B54-8443-AA5463B30129}" type="datetime1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DAE77C-473F-4F18-9654-588F672617FE}" type="datetime1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57D9FB-51C5-42F2-A8D8-2BD1142D24F6}" type="datetime1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6A311-55A2-4798-8F42-017CA8ADF4C9}" type="datetime1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1DEAE-8757-4F4E-BDF9-408F29C43D26}" type="datetime1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BE8FDB-E01F-4862-BFDA-268D410D4597}" type="datetime1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FF9B8-FD68-4ECA-BA98-A494DFDBA8CE}" type="datetime1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B38BD9-F84C-4816-91CA-4014C49F8AAB}" type="datetime1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10D5F-93A9-4D96-B4DF-A05BDBA84C0E}" type="datetime1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58526-333B-4128-939A-EFFF748FCC81}" type="datetime1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90EF7-D0D7-4FDE-A421-583A595248B5}" type="datetime1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806"/>
            <a:ext cx="6391275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7D-ABCA-4F68-B3DB-8B05E74578E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lectric Reliability Council of Texas (ERCOT)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-25400"/>
            <a:ext cx="2295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8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mmittees/board/tac/rms/tdtm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Texas Data Transport &amp;  MarkeTrak </a:t>
            </a: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Systems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(TDTMS)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US" altLang="en-US" sz="1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Update to RMS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December 4, </a:t>
            </a: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</a:p>
          <a:p>
            <a:pPr algn="ctr"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Sam Pak (ONCOR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) - Chair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November Meeting </a:t>
            </a:r>
            <a:r>
              <a:rPr lang="en-US" sz="3200" b="1" dirty="0" smtClean="0">
                <a:solidFill>
                  <a:srgbClr val="002060"/>
                </a:solidFill>
              </a:rPr>
              <a:t>Summary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17237" cy="52578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MarkeTrak Performance </a:t>
            </a:r>
            <a:r>
              <a:rPr lang="en-US" sz="2400" b="1" dirty="0" smtClean="0">
                <a:solidFill>
                  <a:srgbClr val="002060"/>
                </a:solidFill>
              </a:rPr>
              <a:t>met </a:t>
            </a:r>
            <a:r>
              <a:rPr lang="en-US" sz="2400" b="1" dirty="0">
                <a:solidFill>
                  <a:srgbClr val="002060"/>
                </a:solidFill>
              </a:rPr>
              <a:t>all SLA targets for </a:t>
            </a:r>
            <a:r>
              <a:rPr lang="en-US" sz="2400" b="1" dirty="0" smtClean="0">
                <a:solidFill>
                  <a:srgbClr val="002060"/>
                </a:solidFill>
              </a:rPr>
              <a:t>Oct 2018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002060"/>
                </a:solidFill>
              </a:rPr>
              <a:t>Reviewed ERCOT’s 3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rd</a:t>
            </a:r>
            <a:r>
              <a:rPr lang="en-US" sz="2400" b="1" dirty="0" smtClean="0">
                <a:solidFill>
                  <a:srgbClr val="002060"/>
                </a:solidFill>
              </a:rPr>
              <a:t> Qtr 2018 Performance Measures </a:t>
            </a:r>
            <a:r>
              <a:rPr lang="en-US" sz="2000" b="1" dirty="0" smtClean="0">
                <a:solidFill>
                  <a:srgbClr val="002060"/>
                </a:solidFill>
              </a:rPr>
              <a:t>(PUC 36141)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1200150" lvl="1" indent="-457200"/>
            <a:r>
              <a:rPr lang="en-US" sz="2000" dirty="0" smtClean="0">
                <a:solidFill>
                  <a:srgbClr val="002060"/>
                </a:solidFill>
              </a:rPr>
              <a:t>EDI Transaction Performance M</a:t>
            </a:r>
            <a:r>
              <a:rPr lang="en-US" sz="2000" dirty="0" smtClean="0">
                <a:solidFill>
                  <a:srgbClr val="002060"/>
                </a:solidFill>
              </a:rPr>
              <a:t>etrics were at 100%:</a:t>
            </a:r>
          </a:p>
          <a:p>
            <a:pPr marL="1600200" lvl="2" indent="-457200"/>
            <a:r>
              <a:rPr lang="en-US" sz="1800" dirty="0" smtClean="0">
                <a:solidFill>
                  <a:srgbClr val="002060"/>
                </a:solidFill>
              </a:rPr>
              <a:t>Switches</a:t>
            </a:r>
          </a:p>
          <a:p>
            <a:pPr marL="1600200" lvl="2" indent="-457200"/>
            <a:r>
              <a:rPr lang="en-US" sz="1800" dirty="0" smtClean="0">
                <a:solidFill>
                  <a:srgbClr val="002060"/>
                </a:solidFill>
              </a:rPr>
              <a:t>Standard Move-In</a:t>
            </a:r>
          </a:p>
          <a:p>
            <a:pPr marL="1600200" lvl="2" indent="-457200"/>
            <a:r>
              <a:rPr lang="en-US" sz="1800" dirty="0" smtClean="0">
                <a:solidFill>
                  <a:srgbClr val="002060"/>
                </a:solidFill>
              </a:rPr>
              <a:t>Same Day Move-In</a:t>
            </a:r>
          </a:p>
          <a:p>
            <a:pPr marL="1600200" lvl="2" indent="-457200"/>
            <a:r>
              <a:rPr lang="en-US" sz="1800" dirty="0" smtClean="0">
                <a:solidFill>
                  <a:srgbClr val="002060"/>
                </a:solidFill>
              </a:rPr>
              <a:t>Move-Out</a:t>
            </a:r>
          </a:p>
          <a:p>
            <a:pPr marL="1600200" lvl="2" indent="-457200"/>
            <a:r>
              <a:rPr lang="en-US" sz="1800" dirty="0" smtClean="0">
                <a:solidFill>
                  <a:srgbClr val="002060"/>
                </a:solidFill>
              </a:rPr>
              <a:t>ESI ID Create/Maintain</a:t>
            </a:r>
            <a:endParaRPr lang="en-US" sz="16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37" y="1704886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November Meeting Summary Cont’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399" y="1034395"/>
            <a:ext cx="9017237" cy="5257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Endorsement of 2019 </a:t>
            </a:r>
            <a:r>
              <a:rPr lang="en-US" sz="2800" b="1" dirty="0" smtClean="0">
                <a:solidFill>
                  <a:srgbClr val="002060"/>
                </a:solidFill>
              </a:rPr>
              <a:t>Retail </a:t>
            </a:r>
            <a:r>
              <a:rPr lang="en-US" sz="2800" b="1" dirty="0" smtClean="0">
                <a:solidFill>
                  <a:srgbClr val="002060"/>
                </a:solidFill>
              </a:rPr>
              <a:t>Service Level Agreement: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Updated 2019 </a:t>
            </a:r>
            <a:r>
              <a:rPr lang="en-US" sz="2400" dirty="0" smtClean="0">
                <a:solidFill>
                  <a:srgbClr val="002060"/>
                </a:solidFill>
              </a:rPr>
              <a:t>release </a:t>
            </a:r>
            <a:r>
              <a:rPr lang="en-US" sz="2400" dirty="0" smtClean="0">
                <a:solidFill>
                  <a:srgbClr val="002060"/>
                </a:solidFill>
              </a:rPr>
              <a:t>dates</a:t>
            </a:r>
            <a:endParaRPr lang="en-US" sz="2400" dirty="0" smtClean="0">
              <a:solidFill>
                <a:srgbClr val="002060"/>
              </a:solidFill>
            </a:endParaRP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Minor language revisions to Market Notice reference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Removal of obsolete COPS Market Guide (ListServ) Appendix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Revision of 2019 GUI SLO to </a:t>
            </a:r>
            <a:r>
              <a:rPr lang="en-US" sz="2400" b="1" dirty="0" smtClean="0">
                <a:solidFill>
                  <a:srgbClr val="002060"/>
                </a:solidFill>
              </a:rPr>
              <a:t>10 seconds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lvl="1" indent="0"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352800"/>
            <a:ext cx="5181600" cy="2950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51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Next </a:t>
            </a:r>
            <a:r>
              <a:rPr lang="en-US" sz="3200" b="1" dirty="0" smtClean="0">
                <a:solidFill>
                  <a:srgbClr val="002060"/>
                </a:solidFill>
              </a:rPr>
              <a:t>TDTMS Meeting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sz="4500" u="sng" dirty="0" smtClean="0">
                <a:solidFill>
                  <a:srgbClr val="002060"/>
                </a:solidFill>
              </a:rPr>
              <a:t>Next meeting information: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sz="4500" dirty="0" smtClean="0">
                <a:solidFill>
                  <a:srgbClr val="002060"/>
                </a:solidFill>
              </a:rPr>
              <a:t>TDTMS </a:t>
            </a:r>
            <a:r>
              <a:rPr lang="en-US" altLang="en-US" sz="4500" dirty="0">
                <a:solidFill>
                  <a:srgbClr val="002060"/>
                </a:solidFill>
              </a:rPr>
              <a:t>Meeting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4500" dirty="0">
                <a:solidFill>
                  <a:srgbClr val="002060"/>
                </a:solidFill>
              </a:rPr>
              <a:t>Wednesday, January 16, </a:t>
            </a:r>
            <a:r>
              <a:rPr lang="en-US" altLang="en-US" sz="4500" dirty="0">
                <a:solidFill>
                  <a:srgbClr val="002060"/>
                </a:solidFill>
              </a:rPr>
              <a:t>2018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4500" dirty="0">
                <a:solidFill>
                  <a:srgbClr val="002060"/>
                </a:solidFill>
              </a:rPr>
              <a:t>9:30am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4500" dirty="0">
                <a:solidFill>
                  <a:srgbClr val="002060"/>
                </a:solidFill>
              </a:rPr>
              <a:t>@ ERCOT MET </a:t>
            </a:r>
            <a:r>
              <a:rPr lang="en-US" altLang="en-US" sz="4500" dirty="0" smtClean="0">
                <a:solidFill>
                  <a:srgbClr val="002060"/>
                </a:solidFill>
              </a:rPr>
              <a:t>Center</a:t>
            </a:r>
          </a:p>
          <a:p>
            <a:pPr marL="0" lvl="0" indent="0">
              <a:buNone/>
            </a:pPr>
            <a:r>
              <a:rPr lang="en-US" b="1" u="sng" dirty="0" smtClean="0"/>
              <a:t>Tentative Agenda:</a:t>
            </a:r>
          </a:p>
          <a:p>
            <a:pPr lvl="0"/>
            <a:r>
              <a:rPr lang="en-US" dirty="0" smtClean="0"/>
              <a:t>2019 Leadership </a:t>
            </a:r>
            <a:r>
              <a:rPr lang="en-US" dirty="0"/>
              <a:t>Elections</a:t>
            </a:r>
          </a:p>
          <a:p>
            <a:pPr lvl="0"/>
            <a:r>
              <a:rPr lang="en-US" dirty="0"/>
              <a:t>ERCOT System Instances &amp; MarkeTrak Monthly Performance Review</a:t>
            </a:r>
          </a:p>
          <a:p>
            <a:pPr lvl="0"/>
            <a:r>
              <a:rPr lang="en-US" dirty="0"/>
              <a:t>MT Subtype Template &amp; Data Analysis</a:t>
            </a:r>
          </a:p>
          <a:p>
            <a:pPr lvl="0"/>
            <a:r>
              <a:rPr lang="en-US" dirty="0"/>
              <a:t>ERCOT IT Roadmap Update</a:t>
            </a:r>
          </a:p>
          <a:p>
            <a:r>
              <a:rPr lang="en-US" dirty="0"/>
              <a:t>Review and finalize 2018 &amp; 2019 Goals</a:t>
            </a:r>
            <a:endParaRPr lang="en-US" altLang="en-US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en-US" altLang="en-US" sz="2600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2060"/>
                </a:solidFill>
              </a:rPr>
              <a:t>TDTMS </a:t>
            </a:r>
            <a:r>
              <a:rPr lang="en-US" altLang="en-US" sz="2600" dirty="0" smtClean="0">
                <a:solidFill>
                  <a:srgbClr val="002060"/>
                </a:solidFill>
              </a:rPr>
              <a:t>meeting website: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400" dirty="0" smtClean="0">
                <a:solidFill>
                  <a:srgbClr val="000000"/>
                </a:solidFill>
                <a:hlinkClick r:id="rId2"/>
              </a:rPr>
              <a:t>http://ercot.com/committees/board/tac/rms/tdtms/index.html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72046"/>
            <a:ext cx="3810000" cy="48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41081</TotalTime>
  <Words>172</Words>
  <Application>Microsoft Office PowerPoint</Application>
  <PresentationFormat>On-screen Show (4:3)</PresentationFormat>
  <Paragraphs>67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November Meeting Summary</vt:lpstr>
      <vt:lpstr>November Meeting Summary Cont’</vt:lpstr>
      <vt:lpstr>Next TDTMS Meeting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TDTMS</cp:lastModifiedBy>
  <cp:revision>46</cp:revision>
  <dcterms:created xsi:type="dcterms:W3CDTF">2018-05-07T07:13:49Z</dcterms:created>
  <dcterms:modified xsi:type="dcterms:W3CDTF">2018-11-30T23:41:06Z</dcterms:modified>
</cp:coreProperties>
</file>