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Lst>
  <p:notesMasterIdLst>
    <p:notesMasterId r:id="rId12"/>
  </p:notesMasterIdLst>
  <p:handoutMasterIdLst>
    <p:handoutMasterId r:id="rId13"/>
  </p:handoutMasterIdLst>
  <p:sldIdLst>
    <p:sldId id="260" r:id="rId3"/>
    <p:sldId id="304" r:id="rId4"/>
    <p:sldId id="305" r:id="rId5"/>
    <p:sldId id="309" r:id="rId6"/>
    <p:sldId id="312" r:id="rId7"/>
    <p:sldId id="311" r:id="rId8"/>
    <p:sldId id="306" r:id="rId9"/>
    <p:sldId id="313" r:id="rId10"/>
    <p:sldId id="31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66" autoAdjust="0"/>
    <p:restoredTop sz="91148" autoAdjust="0"/>
  </p:normalViewPr>
  <p:slideViewPr>
    <p:cSldViewPr showGuides="1">
      <p:cViewPr varScale="1">
        <p:scale>
          <a:sx n="121" d="100"/>
          <a:sy n="121" d="100"/>
        </p:scale>
        <p:origin x="702" y="96"/>
      </p:cViewPr>
      <p:guideLst>
        <p:guide orient="horz" pos="2160"/>
        <p:guide pos="2880"/>
      </p:guideLst>
    </p:cSldViewPr>
  </p:slideViewPr>
  <p:notesTextViewPr>
    <p:cViewPr>
      <p:scale>
        <a:sx n="3" d="2"/>
        <a:sy n="3" d="2"/>
      </p:scale>
      <p:origin x="0" y="0"/>
    </p:cViewPr>
  </p:notesTextViewPr>
  <p:notesViewPr>
    <p:cSldViewPr showGuides="1">
      <p:cViewPr varScale="1">
        <p:scale>
          <a:sx n="103" d="100"/>
          <a:sy n="103" d="100"/>
        </p:scale>
        <p:origin x="3456"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82340" y="2057400"/>
            <a:ext cx="5715000" cy="2616101"/>
          </a:xfrm>
          <a:prstGeom prst="rect">
            <a:avLst/>
          </a:prstGeom>
          <a:noFill/>
        </p:spPr>
        <p:txBody>
          <a:bodyPr wrap="square" rtlCol="0">
            <a:spAutoFit/>
          </a:bodyPr>
          <a:lstStyle/>
          <a:p>
            <a:r>
              <a:rPr lang="en-US" sz="2000" b="1" dirty="0" smtClean="0">
                <a:solidFill>
                  <a:schemeClr val="tx2"/>
                </a:solidFill>
              </a:rPr>
              <a:t>RAS modeling in DAM</a:t>
            </a: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Carrie Bivens</a:t>
            </a:r>
          </a:p>
          <a:p>
            <a:r>
              <a:rPr lang="en-US" dirty="0" smtClean="0">
                <a:solidFill>
                  <a:schemeClr val="tx2"/>
                </a:solidFill>
              </a:rPr>
              <a:t>Manager, Forward Markets</a:t>
            </a:r>
            <a:endParaRPr lang="en-US" dirty="0">
              <a:solidFill>
                <a:schemeClr val="tx2"/>
              </a:solidFill>
            </a:endParaRPr>
          </a:p>
          <a:p>
            <a:endParaRPr lang="en-US" dirty="0">
              <a:solidFill>
                <a:schemeClr val="tx2"/>
              </a:solidFill>
            </a:endParaRPr>
          </a:p>
          <a:p>
            <a:r>
              <a:rPr lang="en-US" dirty="0" smtClean="0">
                <a:solidFill>
                  <a:schemeClr val="tx2"/>
                </a:solidFill>
              </a:rPr>
              <a:t>December 3,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Security Monitor (NSM) overview</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16" name="Picture 15"/>
          <p:cNvPicPr>
            <a:picLocks noChangeAspect="1"/>
          </p:cNvPicPr>
          <p:nvPr/>
        </p:nvPicPr>
        <p:blipFill>
          <a:blip r:embed="rId2"/>
          <a:stretch>
            <a:fillRect/>
          </a:stretch>
        </p:blipFill>
        <p:spPr>
          <a:xfrm>
            <a:off x="1981200" y="685800"/>
            <a:ext cx="6132442" cy="5937400"/>
          </a:xfrm>
          <a:prstGeom prst="rect">
            <a:avLst/>
          </a:prstGeom>
        </p:spPr>
      </p:pic>
    </p:spTree>
    <p:extLst>
      <p:ext uri="{BB962C8B-B14F-4D97-AF65-F5344CB8AC3E}">
        <p14:creationId xmlns:p14="http://schemas.microsoft.com/office/powerpoint/2010/main" val="2009783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RAS modeling in DAM</a:t>
            </a:r>
          </a:p>
        </p:txBody>
      </p:sp>
      <p:sp>
        <p:nvSpPr>
          <p:cNvPr id="3" name="Content Placeholder 2"/>
          <p:cNvSpPr>
            <a:spLocks noGrp="1"/>
          </p:cNvSpPr>
          <p:nvPr>
            <p:ph idx="1"/>
          </p:nvPr>
        </p:nvSpPr>
        <p:spPr/>
        <p:txBody>
          <a:bodyPr/>
          <a:lstStyle/>
          <a:p>
            <a:r>
              <a:rPr lang="en-US" sz="2000" dirty="0" smtClean="0"/>
              <a:t>Model the 1</a:t>
            </a:r>
            <a:r>
              <a:rPr lang="en-US" sz="2000" baseline="30000" dirty="0" smtClean="0"/>
              <a:t>st</a:t>
            </a:r>
            <a:r>
              <a:rPr lang="en-US" sz="2000" dirty="0" smtClean="0"/>
              <a:t> level RAS trigger only</a:t>
            </a:r>
          </a:p>
          <a:p>
            <a:r>
              <a:rPr lang="en-US" sz="2000" dirty="0" smtClean="0"/>
              <a:t>If the RAS triggers in a contingency case, then assume the RAS actions fix any overload and don’t </a:t>
            </a:r>
            <a:r>
              <a:rPr lang="en-US" sz="2000" dirty="0"/>
              <a:t>send contingency constraints to </a:t>
            </a:r>
            <a:r>
              <a:rPr lang="en-US" sz="2000" dirty="0" smtClean="0"/>
              <a:t>NCUC </a:t>
            </a:r>
            <a:r>
              <a:rPr lang="en-US" sz="2000" dirty="0" smtClean="0"/>
              <a:t>for that hour</a:t>
            </a:r>
          </a:p>
          <a:p>
            <a:pPr lvl="1"/>
            <a:r>
              <a:rPr lang="en-US" sz="1800" dirty="0" smtClean="0"/>
              <a:t>After 5 iterations, if the RAS is triggered then the contingency remains disabled for all future NSM iterations</a:t>
            </a:r>
          </a:p>
          <a:p>
            <a:r>
              <a:rPr lang="en-US" sz="2000" dirty="0" smtClean="0"/>
              <a:t>If </a:t>
            </a:r>
            <a:r>
              <a:rPr lang="en-US" sz="2000" dirty="0"/>
              <a:t>the RAS triggers in the base case, then the RAS itself is disabled and constraints are sent to </a:t>
            </a:r>
            <a:r>
              <a:rPr lang="en-US" sz="2000" dirty="0" smtClean="0"/>
              <a:t>NCUC </a:t>
            </a:r>
            <a:r>
              <a:rPr lang="en-US" sz="2000" dirty="0" smtClean="0"/>
              <a:t>as normal</a:t>
            </a:r>
            <a:endParaRPr lang="en-US" sz="2000" dirty="0"/>
          </a:p>
          <a:p>
            <a:pPr lvl="1"/>
            <a:r>
              <a:rPr lang="en-US" sz="1800" dirty="0" smtClean="0"/>
              <a:t>Otherwise all contingencies would be disabled </a:t>
            </a:r>
          </a:p>
          <a:p>
            <a:pPr marL="0" indent="0">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33997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RENA issue</a:t>
            </a:r>
          </a:p>
        </p:txBody>
      </p:sp>
      <p:sp>
        <p:nvSpPr>
          <p:cNvPr id="3" name="Content Placeholder 2"/>
          <p:cNvSpPr>
            <a:spLocks noGrp="1"/>
          </p:cNvSpPr>
          <p:nvPr>
            <p:ph idx="1"/>
          </p:nvPr>
        </p:nvSpPr>
        <p:spPr/>
        <p:txBody>
          <a:bodyPr/>
          <a:lstStyle/>
          <a:p>
            <a:pPr marL="0" indent="0">
              <a:buNone/>
            </a:pPr>
            <a:r>
              <a:rPr lang="en-US" sz="2000" dirty="0" smtClean="0"/>
              <a:t>From 01/01/2018 to 09/30/2018</a:t>
            </a:r>
            <a:r>
              <a:rPr lang="en-US" sz="2000" dirty="0"/>
              <a:t>, DMTSCOS5 </a:t>
            </a:r>
            <a:r>
              <a:rPr lang="en-US" sz="2000" dirty="0" smtClean="0"/>
              <a:t>was the top contingency disabled in DAM by RAS but binding in RT, causing ~$12M in congestion rent. This contingency was disabled due to the MGSES_TRG_1 RAS.</a:t>
            </a:r>
          </a:p>
          <a:p>
            <a:r>
              <a:rPr lang="en-US" sz="2000" dirty="0" smtClean="0"/>
              <a:t>What </a:t>
            </a:r>
            <a:r>
              <a:rPr lang="en-US" sz="2000" dirty="0"/>
              <a:t>happens: </a:t>
            </a:r>
            <a:endParaRPr lang="en-US" sz="2000" dirty="0" smtClean="0"/>
          </a:p>
          <a:p>
            <a:pPr lvl="1"/>
            <a:r>
              <a:rPr lang="en-US" sz="1800" dirty="0" smtClean="0"/>
              <a:t>Thousands </a:t>
            </a:r>
            <a:r>
              <a:rPr lang="en-US" sz="1800" dirty="0"/>
              <a:t>of MWs of PTPs sourcing/sinking at </a:t>
            </a:r>
            <a:r>
              <a:rPr lang="en-US" sz="1800" dirty="0" smtClean="0"/>
              <a:t>settlement </a:t>
            </a:r>
            <a:r>
              <a:rPr lang="en-US" sz="1800" dirty="0"/>
              <a:t>points in the </a:t>
            </a:r>
            <a:r>
              <a:rPr lang="en-US" sz="1800" dirty="0" smtClean="0"/>
              <a:t>West </a:t>
            </a:r>
            <a:r>
              <a:rPr lang="en-US" sz="1800" dirty="0"/>
              <a:t>are awarded in the early iterations of DAM before constraints are developed to constrain them. </a:t>
            </a:r>
            <a:r>
              <a:rPr lang="en-US" sz="1800" dirty="0" smtClean="0"/>
              <a:t>These </a:t>
            </a:r>
            <a:r>
              <a:rPr lang="en-US" sz="1800" dirty="0"/>
              <a:t>large MW awards cause huge violations under the DMTSCOS5 contingency. </a:t>
            </a:r>
            <a:r>
              <a:rPr lang="en-US" sz="1800" dirty="0" smtClean="0"/>
              <a:t>One </a:t>
            </a:r>
            <a:r>
              <a:rPr lang="en-US" sz="1800" dirty="0"/>
              <a:t>of the violations is a line monitored by the MGSES RAS. </a:t>
            </a:r>
            <a:endParaRPr lang="en-US" sz="1800" dirty="0" smtClean="0"/>
          </a:p>
          <a:p>
            <a:pPr lvl="1"/>
            <a:r>
              <a:rPr lang="en-US" sz="1800" dirty="0" smtClean="0"/>
              <a:t>MGSES RAS is triggered due to the high MW flow, which then disables DMTSCOS5 and no other contingency in later iterations is able to constrain </a:t>
            </a:r>
            <a:r>
              <a:rPr lang="en-US" sz="1800" dirty="0"/>
              <a:t>the PTP awards </a:t>
            </a:r>
            <a:r>
              <a:rPr lang="en-US" sz="1800" dirty="0" smtClean="0"/>
              <a:t>down </a:t>
            </a:r>
            <a:r>
              <a:rPr lang="en-US" sz="1800" dirty="0"/>
              <a:t>to a level where the RAS stops </a:t>
            </a:r>
            <a:r>
              <a:rPr lang="en-US" sz="1800" dirty="0" smtClean="0"/>
              <a:t>triggering -- for </a:t>
            </a:r>
            <a:r>
              <a:rPr lang="en-US" sz="1800" dirty="0"/>
              <a:t>these hours, DMTSCOS5 will continue to be disabled. </a:t>
            </a:r>
            <a:endParaRPr lang="en-US" sz="1800" dirty="0" smtClean="0"/>
          </a:p>
          <a:p>
            <a:pPr lvl="1"/>
            <a:r>
              <a:rPr lang="en-US" sz="1800" dirty="0" smtClean="0"/>
              <a:t>If </a:t>
            </a:r>
            <a:r>
              <a:rPr lang="en-US" sz="1800" dirty="0"/>
              <a:t>DMTSCOS5 were able to be analyzed, other constraints in the system, such as the one that showed up in RT, would have developed and constrained the awards in the area such that it would not trigger the MGSES RAS</a:t>
            </a:r>
            <a:r>
              <a:rPr lang="en-US" sz="1800" dirty="0" smtClean="0"/>
              <a:t>.  </a:t>
            </a:r>
          </a:p>
          <a:p>
            <a:pPr marL="0" indent="0">
              <a:buNone/>
            </a:pPr>
            <a:r>
              <a:rPr lang="en-US" sz="2000" dirty="0" smtClean="0"/>
              <a:t>       </a:t>
            </a:r>
            <a:endParaRPr lang="en-US" dirty="0"/>
          </a:p>
        </p:txBody>
      </p:sp>
    </p:spTree>
    <p:extLst>
      <p:ext uri="{BB962C8B-B14F-4D97-AF65-F5344CB8AC3E}">
        <p14:creationId xmlns:p14="http://schemas.microsoft.com/office/powerpoint/2010/main" val="2628778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p>
        </p:txBody>
      </p:sp>
      <p:sp>
        <p:nvSpPr>
          <p:cNvPr id="3" name="Content Placeholder 2"/>
          <p:cNvSpPr>
            <a:spLocks noGrp="1"/>
          </p:cNvSpPr>
          <p:nvPr>
            <p:ph idx="1"/>
          </p:nvPr>
        </p:nvSpPr>
        <p:spPr>
          <a:xfrm>
            <a:off x="304800" y="990600"/>
            <a:ext cx="8534400" cy="2667000"/>
          </a:xfrm>
        </p:spPr>
        <p:txBody>
          <a:bodyPr/>
          <a:lstStyle/>
          <a:p>
            <a:pPr marL="0" indent="0">
              <a:buNone/>
            </a:pPr>
            <a:r>
              <a:rPr lang="en-US" sz="1800" dirty="0"/>
              <a:t>Option </a:t>
            </a:r>
            <a:r>
              <a:rPr lang="en-US" sz="1800" dirty="0" smtClean="0"/>
              <a:t>#1 </a:t>
            </a:r>
            <a:r>
              <a:rPr lang="en-US" sz="1800" dirty="0"/>
              <a:t>– Manage with the </a:t>
            </a:r>
            <a:r>
              <a:rPr lang="en-US" sz="1800" dirty="0" err="1"/>
              <a:t>watchlist</a:t>
            </a:r>
            <a:endParaRPr lang="en-US" sz="1800" dirty="0"/>
          </a:p>
          <a:p>
            <a:r>
              <a:rPr lang="en-US" sz="1800" dirty="0"/>
              <a:t>DAM uses a </a:t>
            </a:r>
            <a:r>
              <a:rPr lang="en-US" sz="1800" dirty="0" err="1"/>
              <a:t>watchlist</a:t>
            </a:r>
            <a:r>
              <a:rPr lang="en-US" sz="1800" dirty="0"/>
              <a:t> to </a:t>
            </a:r>
            <a:r>
              <a:rPr lang="en-US" sz="1800" dirty="0" smtClean="0"/>
              <a:t>pre-prime </a:t>
            </a:r>
            <a:r>
              <a:rPr lang="en-US" sz="1800" dirty="0"/>
              <a:t>the solution with constraints that are frequently binding (improves solution time)</a:t>
            </a:r>
          </a:p>
          <a:p>
            <a:r>
              <a:rPr lang="en-US" sz="1800" dirty="0"/>
              <a:t>Adding constraints binding in RT but </a:t>
            </a:r>
            <a:r>
              <a:rPr lang="en-US" sz="1800" dirty="0" smtClean="0"/>
              <a:t>disabled in </a:t>
            </a:r>
            <a:r>
              <a:rPr lang="en-US" sz="1800" dirty="0"/>
              <a:t>DAM </a:t>
            </a:r>
            <a:r>
              <a:rPr lang="en-US" sz="1800" dirty="0" smtClean="0"/>
              <a:t>due to RAS triggering to </a:t>
            </a:r>
            <a:r>
              <a:rPr lang="en-US" sz="1800" dirty="0"/>
              <a:t>the </a:t>
            </a:r>
            <a:r>
              <a:rPr lang="en-US" sz="1800" dirty="0" err="1"/>
              <a:t>watchlist</a:t>
            </a:r>
            <a:r>
              <a:rPr lang="en-US" sz="1800" dirty="0"/>
              <a:t> would </a:t>
            </a:r>
            <a:r>
              <a:rPr lang="en-US" sz="1800" dirty="0" smtClean="0"/>
              <a:t>prevent inaccurate constraint sets in future DAM runs</a:t>
            </a:r>
          </a:p>
          <a:p>
            <a:pPr lvl="1"/>
            <a:r>
              <a:rPr lang="en-US" sz="1800" dirty="0" smtClean="0"/>
              <a:t>DAM </a:t>
            </a:r>
            <a:r>
              <a:rPr lang="en-US" sz="1800" dirty="0" smtClean="0"/>
              <a:t>operators would monitor RT constraints and update the </a:t>
            </a:r>
            <a:r>
              <a:rPr lang="en-US" sz="1800" dirty="0" err="1" smtClean="0"/>
              <a:t>watchlist</a:t>
            </a:r>
            <a:r>
              <a:rPr lang="en-US" sz="1800" dirty="0" smtClean="0"/>
              <a:t> </a:t>
            </a:r>
            <a:r>
              <a:rPr lang="en-US" sz="1800" dirty="0" smtClean="0"/>
              <a:t>after-the-fact</a:t>
            </a:r>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pPr marL="0" indent="0">
              <a:buNone/>
            </a:pPr>
            <a:endParaRPr lang="en-US" sz="2000" dirty="0"/>
          </a:p>
          <a:p>
            <a:pPr marL="0" indent="0">
              <a:buNone/>
            </a:pP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56930267"/>
              </p:ext>
            </p:extLst>
          </p:nvPr>
        </p:nvGraphicFramePr>
        <p:xfrm>
          <a:off x="685800" y="3810000"/>
          <a:ext cx="7315200" cy="1473200"/>
        </p:xfrm>
        <a:graphic>
          <a:graphicData uri="http://schemas.openxmlformats.org/drawingml/2006/table">
            <a:tbl>
              <a:tblPr firstRow="1" bandRow="1">
                <a:tableStyleId>{5C22544A-7EE6-4342-B048-85BDC9FD1C3A}</a:tableStyleId>
              </a:tblPr>
              <a:tblGrid>
                <a:gridCol w="3657600"/>
                <a:gridCol w="3657600"/>
              </a:tblGrid>
              <a:tr h="370840">
                <a:tc>
                  <a:txBody>
                    <a:bodyPr/>
                    <a:lstStyle/>
                    <a:p>
                      <a:r>
                        <a:rPr lang="en-US" dirty="0" smtClean="0"/>
                        <a:t>Pro</a:t>
                      </a:r>
                      <a:endParaRPr lang="en-US" dirty="0"/>
                    </a:p>
                  </a:txBody>
                  <a:tcPr/>
                </a:tc>
                <a:tc>
                  <a:txBody>
                    <a:bodyPr/>
                    <a:lstStyle/>
                    <a:p>
                      <a:r>
                        <a:rPr lang="en-US" dirty="0" smtClean="0"/>
                        <a:t>Con</a:t>
                      </a:r>
                      <a:endParaRPr lang="en-US" dirty="0"/>
                    </a:p>
                  </a:txBody>
                  <a:tcPr/>
                </a:tc>
              </a:tr>
              <a:tr h="370840">
                <a:tc>
                  <a:txBody>
                    <a:bodyPr/>
                    <a:lstStyle/>
                    <a:p>
                      <a:r>
                        <a:rPr lang="en-US" sz="1400" kern="1200" dirty="0" smtClean="0">
                          <a:solidFill>
                            <a:schemeClr val="tx2"/>
                          </a:solidFill>
                          <a:latin typeface="+mn-lt"/>
                          <a:ea typeface="+mn-ea"/>
                          <a:cs typeface="+mn-cs"/>
                        </a:rPr>
                        <a:t>Enhancement</a:t>
                      </a:r>
                      <a:r>
                        <a:rPr lang="en-US" sz="1400" kern="1200" baseline="0" dirty="0" smtClean="0">
                          <a:solidFill>
                            <a:schemeClr val="tx2"/>
                          </a:solidFill>
                          <a:latin typeface="+mn-lt"/>
                          <a:ea typeface="+mn-ea"/>
                          <a:cs typeface="+mn-cs"/>
                        </a:rPr>
                        <a:t> to existing processes</a:t>
                      </a:r>
                      <a:endParaRPr lang="en-US" sz="1400" kern="1200" dirty="0">
                        <a:solidFill>
                          <a:schemeClr val="tx2"/>
                        </a:solidFill>
                        <a:latin typeface="+mn-lt"/>
                        <a:ea typeface="+mn-ea"/>
                        <a:cs typeface="+mn-cs"/>
                      </a:endParaRPr>
                    </a:p>
                  </a:txBody>
                  <a:tcPr/>
                </a:tc>
                <a:tc>
                  <a:txBody>
                    <a:bodyPr/>
                    <a:lstStyle/>
                    <a:p>
                      <a:pPr marL="0" algn="l" defTabSz="914400" rtl="0" eaLnBrk="1" latinLnBrk="0" hangingPunct="1"/>
                      <a:r>
                        <a:rPr lang="en-US" sz="1400" kern="1200" dirty="0" smtClean="0">
                          <a:solidFill>
                            <a:schemeClr val="tx2"/>
                          </a:solidFill>
                          <a:latin typeface="+mn-lt"/>
                          <a:ea typeface="+mn-ea"/>
                          <a:cs typeface="+mn-cs"/>
                        </a:rPr>
                        <a:t>Reactive</a:t>
                      </a:r>
                      <a:endParaRPr lang="en-US" sz="1400" kern="1200" dirty="0">
                        <a:solidFill>
                          <a:schemeClr val="tx2"/>
                        </a:solidFill>
                        <a:latin typeface="+mn-lt"/>
                        <a:ea typeface="+mn-ea"/>
                        <a:cs typeface="+mn-cs"/>
                      </a:endParaRPr>
                    </a:p>
                  </a:txBody>
                  <a:tcPr/>
                </a:tc>
              </a:tr>
              <a:tr h="370840">
                <a:tc>
                  <a:txBody>
                    <a:bodyPr/>
                    <a:lstStyle/>
                    <a:p>
                      <a:r>
                        <a:rPr lang="en-US" sz="1400" kern="1200" dirty="0" smtClean="0">
                          <a:solidFill>
                            <a:schemeClr val="tx2"/>
                          </a:solidFill>
                          <a:latin typeface="+mn-lt"/>
                          <a:ea typeface="+mn-ea"/>
                          <a:cs typeface="+mn-cs"/>
                        </a:rPr>
                        <a:t>Based on</a:t>
                      </a:r>
                      <a:r>
                        <a:rPr lang="en-US" sz="1400" kern="1200" baseline="0" dirty="0" smtClean="0">
                          <a:solidFill>
                            <a:schemeClr val="tx2"/>
                          </a:solidFill>
                          <a:latin typeface="+mn-lt"/>
                          <a:ea typeface="+mn-ea"/>
                          <a:cs typeface="+mn-cs"/>
                        </a:rPr>
                        <a:t> correct topology</a:t>
                      </a:r>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Requires</a:t>
                      </a:r>
                      <a:r>
                        <a:rPr lang="en-US" sz="1400" kern="1200" baseline="0" dirty="0" smtClean="0">
                          <a:solidFill>
                            <a:schemeClr val="tx2"/>
                          </a:solidFill>
                          <a:latin typeface="+mn-lt"/>
                          <a:ea typeface="+mn-ea"/>
                          <a:cs typeface="+mn-cs"/>
                        </a:rPr>
                        <a:t> system change to persist the </a:t>
                      </a:r>
                      <a:r>
                        <a:rPr lang="en-US" sz="1400" kern="1200" baseline="0" dirty="0" err="1" smtClean="0">
                          <a:solidFill>
                            <a:schemeClr val="tx2"/>
                          </a:solidFill>
                          <a:latin typeface="+mn-lt"/>
                          <a:ea typeface="+mn-ea"/>
                          <a:cs typeface="+mn-cs"/>
                        </a:rPr>
                        <a:t>watchlist</a:t>
                      </a:r>
                      <a:r>
                        <a:rPr lang="en-US" sz="1400" kern="1200" baseline="0" dirty="0" smtClean="0">
                          <a:solidFill>
                            <a:schemeClr val="tx2"/>
                          </a:solidFill>
                          <a:latin typeface="+mn-lt"/>
                          <a:ea typeface="+mn-ea"/>
                          <a:cs typeface="+mn-cs"/>
                        </a:rPr>
                        <a:t> constraints for contingency constraints</a:t>
                      </a:r>
                      <a:endParaRPr lang="en-US" sz="1400" kern="1200" dirty="0" smtClean="0">
                        <a:solidFill>
                          <a:schemeClr val="tx2"/>
                        </a:solidFill>
                        <a:latin typeface="+mn-lt"/>
                        <a:ea typeface="+mn-ea"/>
                        <a:cs typeface="+mn-cs"/>
                      </a:endParaRPr>
                    </a:p>
                  </a:txBody>
                  <a:tcPr/>
                </a:tc>
              </a:tr>
            </a:tbl>
          </a:graphicData>
        </a:graphic>
      </p:graphicFrame>
    </p:spTree>
    <p:extLst>
      <p:ext uri="{BB962C8B-B14F-4D97-AF65-F5344CB8AC3E}">
        <p14:creationId xmlns:p14="http://schemas.microsoft.com/office/powerpoint/2010/main" val="2925433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p>
        </p:txBody>
      </p:sp>
      <p:sp>
        <p:nvSpPr>
          <p:cNvPr id="3" name="Content Placeholder 2"/>
          <p:cNvSpPr>
            <a:spLocks noGrp="1"/>
          </p:cNvSpPr>
          <p:nvPr>
            <p:ph idx="1"/>
          </p:nvPr>
        </p:nvSpPr>
        <p:spPr>
          <a:xfrm>
            <a:off x="304800" y="990600"/>
            <a:ext cx="8534400" cy="2590800"/>
          </a:xfrm>
        </p:spPr>
        <p:txBody>
          <a:bodyPr/>
          <a:lstStyle/>
          <a:p>
            <a:pPr marL="0" indent="0">
              <a:buNone/>
            </a:pPr>
            <a:r>
              <a:rPr lang="en-US" sz="1800" dirty="0" smtClean="0"/>
              <a:t>Option #2 – Refine list </a:t>
            </a:r>
          </a:p>
          <a:p>
            <a:r>
              <a:rPr lang="en-US" sz="1800" dirty="0"/>
              <a:t>Use engineering judgment to identify all transmission elements that are protected by the </a:t>
            </a:r>
            <a:r>
              <a:rPr lang="en-US" sz="1800" dirty="0" smtClean="0"/>
              <a:t>RAS, </a:t>
            </a:r>
            <a:r>
              <a:rPr lang="en-US" sz="1800" dirty="0" smtClean="0"/>
              <a:t>input those elements and then if RAS is triggered, do not send constraints on that transmission element to </a:t>
            </a:r>
            <a:r>
              <a:rPr lang="en-US" sz="1800" dirty="0" smtClean="0"/>
              <a:t>NCUC </a:t>
            </a:r>
          </a:p>
          <a:p>
            <a:pPr lvl="1"/>
            <a:r>
              <a:rPr lang="en-US" sz="1600" dirty="0"/>
              <a:t>For CRR, this is done per auction (twice a month). However, DAM would NOT be able to do this daily for topology that changes hourly (</a:t>
            </a:r>
            <a:r>
              <a:rPr lang="en-US" sz="1600" dirty="0" err="1"/>
              <a:t>CIM+outages</a:t>
            </a:r>
            <a:r>
              <a:rPr lang="en-US" sz="1600" dirty="0"/>
              <a:t>), so would have to be based on normal status. </a:t>
            </a:r>
            <a:endParaRPr lang="en-US" sz="1600" dirty="0" smtClean="0"/>
          </a:p>
          <a:p>
            <a:pPr lvl="1"/>
            <a:r>
              <a:rPr lang="en-US" sz="1600" dirty="0" smtClean="0"/>
              <a:t>List will be updated, if required, based on observations of outcomes in RT and regular DAM constraint analysis</a:t>
            </a:r>
            <a:endParaRPr lang="en-US" sz="16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a:p>
          <a:p>
            <a:endParaRPr lang="en-US" sz="1800" dirty="0" smtClean="0"/>
          </a:p>
          <a:p>
            <a:pPr marL="0" indent="0">
              <a:buNone/>
            </a:pPr>
            <a:r>
              <a:rPr lang="en-US" sz="1400" dirty="0" smtClean="0"/>
              <a:t>*could do option #1 now, then #2 upon system implementation</a:t>
            </a:r>
          </a:p>
          <a:p>
            <a:pPr marL="0" indent="0">
              <a:buNone/>
            </a:pPr>
            <a:endParaRPr lang="en-US" sz="2000" dirty="0"/>
          </a:p>
          <a:p>
            <a:pPr marL="0" indent="0">
              <a:buNone/>
            </a:pP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360928749"/>
              </p:ext>
            </p:extLst>
          </p:nvPr>
        </p:nvGraphicFramePr>
        <p:xfrm>
          <a:off x="762000" y="3865381"/>
          <a:ext cx="7315200" cy="2204720"/>
        </p:xfrm>
        <a:graphic>
          <a:graphicData uri="http://schemas.openxmlformats.org/drawingml/2006/table">
            <a:tbl>
              <a:tblPr firstRow="1" bandRow="1">
                <a:tableStyleId>{5C22544A-7EE6-4342-B048-85BDC9FD1C3A}</a:tableStyleId>
              </a:tblPr>
              <a:tblGrid>
                <a:gridCol w="3657600"/>
                <a:gridCol w="3657600"/>
              </a:tblGrid>
              <a:tr h="370840">
                <a:tc>
                  <a:txBody>
                    <a:bodyPr/>
                    <a:lstStyle/>
                    <a:p>
                      <a:r>
                        <a:rPr lang="en-US" dirty="0" smtClean="0"/>
                        <a:t>Pro</a:t>
                      </a:r>
                      <a:endParaRPr lang="en-US" dirty="0"/>
                    </a:p>
                  </a:txBody>
                  <a:tcPr/>
                </a:tc>
                <a:tc>
                  <a:txBody>
                    <a:bodyPr/>
                    <a:lstStyle/>
                    <a:p>
                      <a:r>
                        <a:rPr lang="en-US" dirty="0" smtClean="0"/>
                        <a:t>Con</a:t>
                      </a:r>
                      <a:endParaRPr lang="en-US" dirty="0"/>
                    </a:p>
                  </a:txBody>
                  <a:tcPr/>
                </a:tc>
              </a:tr>
              <a:tr h="370840">
                <a:tc>
                  <a:txBody>
                    <a:bodyPr/>
                    <a:lstStyle/>
                    <a:p>
                      <a:r>
                        <a:rPr lang="en-US" sz="1400" kern="1200" dirty="0" smtClean="0">
                          <a:solidFill>
                            <a:schemeClr val="tx2"/>
                          </a:solidFill>
                          <a:latin typeface="+mn-lt"/>
                          <a:ea typeface="+mn-ea"/>
                          <a:cs typeface="+mn-cs"/>
                        </a:rPr>
                        <a:t>Similar to but more </a:t>
                      </a:r>
                      <a:r>
                        <a:rPr lang="en-US" sz="1400" kern="1200" baseline="0" dirty="0" smtClean="0">
                          <a:solidFill>
                            <a:schemeClr val="tx2"/>
                          </a:solidFill>
                          <a:latin typeface="+mn-lt"/>
                          <a:ea typeface="+mn-ea"/>
                          <a:cs typeface="+mn-cs"/>
                        </a:rPr>
                        <a:t>accurate than CRR implementation</a:t>
                      </a:r>
                      <a:r>
                        <a:rPr lang="en-US" sz="1400" kern="1200" dirty="0" smtClean="0">
                          <a:solidFill>
                            <a:schemeClr val="tx2"/>
                          </a:solidFill>
                          <a:latin typeface="+mn-lt"/>
                          <a:ea typeface="+mn-ea"/>
                          <a:cs typeface="+mn-cs"/>
                        </a:rPr>
                        <a:t> </a:t>
                      </a:r>
                      <a:endParaRPr lang="en-US" sz="1400" kern="1200" dirty="0">
                        <a:solidFill>
                          <a:schemeClr val="tx2"/>
                        </a:solidFill>
                        <a:latin typeface="+mn-lt"/>
                        <a:ea typeface="+mn-ea"/>
                        <a:cs typeface="+mn-cs"/>
                      </a:endParaRPr>
                    </a:p>
                  </a:txBody>
                  <a:tcPr/>
                </a:tc>
                <a:tc>
                  <a:txBody>
                    <a:bodyPr/>
                    <a:lstStyle/>
                    <a:p>
                      <a:pPr marL="0" algn="l" defTabSz="914400" rtl="0" eaLnBrk="1" latinLnBrk="0" hangingPunct="1"/>
                      <a:r>
                        <a:rPr lang="en-US" sz="1400" kern="1200" dirty="0" smtClean="0">
                          <a:solidFill>
                            <a:schemeClr val="tx2"/>
                          </a:solidFill>
                          <a:latin typeface="+mn-lt"/>
                          <a:ea typeface="+mn-ea"/>
                          <a:cs typeface="+mn-cs"/>
                        </a:rPr>
                        <a:t>Requires</a:t>
                      </a:r>
                      <a:r>
                        <a:rPr lang="en-US" sz="1400" kern="1200" baseline="0" dirty="0" smtClean="0">
                          <a:solidFill>
                            <a:schemeClr val="tx2"/>
                          </a:solidFill>
                          <a:latin typeface="+mn-lt"/>
                          <a:ea typeface="+mn-ea"/>
                          <a:cs typeface="+mn-cs"/>
                        </a:rPr>
                        <a:t> system </a:t>
                      </a:r>
                      <a:r>
                        <a:rPr lang="en-US" sz="1400" kern="1200" baseline="0" dirty="0" smtClean="0">
                          <a:solidFill>
                            <a:schemeClr val="tx2"/>
                          </a:solidFill>
                          <a:latin typeface="+mn-lt"/>
                          <a:ea typeface="+mn-ea"/>
                          <a:cs typeface="+mn-cs"/>
                        </a:rPr>
                        <a:t>change to model the list of RAS-protected elements and other current RAS modeling features</a:t>
                      </a:r>
                      <a:endParaRPr lang="en-US" sz="1400" kern="1200" dirty="0">
                        <a:solidFill>
                          <a:schemeClr val="tx2"/>
                        </a:solidFill>
                        <a:latin typeface="+mn-lt"/>
                        <a:ea typeface="+mn-ea"/>
                        <a:cs typeface="+mn-cs"/>
                      </a:endParaRPr>
                    </a:p>
                  </a:txBody>
                  <a:tcPr/>
                </a:tc>
              </a:tr>
              <a:tr h="370840">
                <a:tc>
                  <a:txBody>
                    <a:bodyPr/>
                    <a:lstStyle/>
                    <a:p>
                      <a:r>
                        <a:rPr lang="en-US" sz="1400" kern="1200" dirty="0" smtClean="0">
                          <a:solidFill>
                            <a:schemeClr val="tx2"/>
                          </a:solidFill>
                          <a:latin typeface="+mn-lt"/>
                          <a:ea typeface="+mn-ea"/>
                          <a:cs typeface="+mn-cs"/>
                        </a:rPr>
                        <a:t>Proactive in normal cases</a:t>
                      </a:r>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Reactive in </a:t>
                      </a:r>
                      <a:r>
                        <a:rPr lang="en-US" sz="1400" kern="1200" dirty="0" smtClean="0">
                          <a:solidFill>
                            <a:schemeClr val="tx2"/>
                          </a:solidFill>
                          <a:latin typeface="+mn-lt"/>
                          <a:ea typeface="+mn-ea"/>
                          <a:cs typeface="+mn-cs"/>
                        </a:rPr>
                        <a:t>outage cases</a:t>
                      </a:r>
                    </a:p>
                  </a:txBody>
                  <a:tcPr/>
                </a:tc>
              </a:tr>
              <a:tr h="370840">
                <a:tc>
                  <a:txBody>
                    <a:bodyPr/>
                    <a:lstStyle/>
                    <a:p>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Adds</a:t>
                      </a:r>
                      <a:r>
                        <a:rPr lang="en-US" sz="1400" kern="1200" baseline="0" dirty="0" smtClean="0">
                          <a:solidFill>
                            <a:schemeClr val="tx2"/>
                          </a:solidFill>
                          <a:latin typeface="+mn-lt"/>
                          <a:ea typeface="+mn-ea"/>
                          <a:cs typeface="+mn-cs"/>
                        </a:rPr>
                        <a:t> a new study for DAM operators to perform with each CIM load, and adds work day-of when RAS are </a:t>
                      </a:r>
                      <a:r>
                        <a:rPr lang="en-US" sz="1400" kern="1200" baseline="0" dirty="0" err="1" smtClean="0">
                          <a:solidFill>
                            <a:schemeClr val="tx2"/>
                          </a:solidFill>
                          <a:latin typeface="+mn-lt"/>
                          <a:ea typeface="+mn-ea"/>
                          <a:cs typeface="+mn-cs"/>
                        </a:rPr>
                        <a:t>outaged</a:t>
                      </a:r>
                      <a:endParaRPr lang="en-US" sz="1400" kern="1200" dirty="0" smtClean="0">
                        <a:solidFill>
                          <a:schemeClr val="tx2"/>
                        </a:solidFill>
                        <a:latin typeface="+mn-lt"/>
                        <a:ea typeface="+mn-ea"/>
                        <a:cs typeface="+mn-cs"/>
                      </a:endParaRPr>
                    </a:p>
                  </a:txBody>
                  <a:tcPr/>
                </a:tc>
              </a:tr>
            </a:tbl>
          </a:graphicData>
        </a:graphic>
      </p:graphicFrame>
    </p:spTree>
    <p:extLst>
      <p:ext uri="{BB962C8B-B14F-4D97-AF65-F5344CB8AC3E}">
        <p14:creationId xmlns:p14="http://schemas.microsoft.com/office/powerpoint/2010/main" val="2602730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p>
        </p:txBody>
      </p:sp>
      <p:sp>
        <p:nvSpPr>
          <p:cNvPr id="3" name="Content Placeholder 2"/>
          <p:cNvSpPr>
            <a:spLocks noGrp="1"/>
          </p:cNvSpPr>
          <p:nvPr>
            <p:ph idx="1"/>
          </p:nvPr>
        </p:nvSpPr>
        <p:spPr>
          <a:xfrm>
            <a:off x="304800" y="990600"/>
            <a:ext cx="8534400" cy="2819399"/>
          </a:xfrm>
        </p:spPr>
        <p:txBody>
          <a:bodyPr/>
          <a:lstStyle/>
          <a:p>
            <a:pPr marL="0" indent="0">
              <a:buNone/>
            </a:pPr>
            <a:r>
              <a:rPr lang="en-US" sz="1800" dirty="0" smtClean="0"/>
              <a:t>Option </a:t>
            </a:r>
            <a:r>
              <a:rPr lang="en-US" sz="1800" dirty="0" smtClean="0"/>
              <a:t>#3 </a:t>
            </a:r>
            <a:r>
              <a:rPr lang="en-US" sz="1800" dirty="0" smtClean="0"/>
              <a:t>– CRR implementation</a:t>
            </a:r>
          </a:p>
          <a:p>
            <a:r>
              <a:rPr lang="en-US" sz="1600" dirty="0" smtClean="0"/>
              <a:t>Use engineering judgment to identify all transmission elements that are protected by the RAS, and then change the emergency ratings to 9,999 MW</a:t>
            </a:r>
          </a:p>
          <a:p>
            <a:pPr lvl="1"/>
            <a:r>
              <a:rPr lang="en-US" sz="1400" dirty="0"/>
              <a:t>Effectively, those transmission elements will not be binding in any contingency case</a:t>
            </a:r>
          </a:p>
          <a:p>
            <a:pPr lvl="1"/>
            <a:r>
              <a:rPr lang="en-US" sz="1400" dirty="0" smtClean="0"/>
              <a:t>For CRR, this is done per auction (twice a month). However, DAM would NOT be able to do this daily for topology that changes hourly (</a:t>
            </a:r>
            <a:r>
              <a:rPr lang="en-US" sz="1400" dirty="0" err="1" smtClean="0"/>
              <a:t>CIM+outages</a:t>
            </a:r>
            <a:r>
              <a:rPr lang="en-US" sz="1400" dirty="0" smtClean="0"/>
              <a:t>), so would have to be based on normal status. </a:t>
            </a:r>
          </a:p>
          <a:p>
            <a:pPr lvl="1"/>
            <a:r>
              <a:rPr lang="en-US" sz="1400" dirty="0" smtClean="0"/>
              <a:t>If helpful, ERCOT can provide an analysis of CRR overselling due to this implementation at a future meeting</a:t>
            </a:r>
          </a:p>
          <a:p>
            <a:pPr lvl="1"/>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99237158"/>
              </p:ext>
            </p:extLst>
          </p:nvPr>
        </p:nvGraphicFramePr>
        <p:xfrm>
          <a:off x="685800" y="3352800"/>
          <a:ext cx="8077200" cy="2870200"/>
        </p:xfrm>
        <a:graphic>
          <a:graphicData uri="http://schemas.openxmlformats.org/drawingml/2006/table">
            <a:tbl>
              <a:tblPr firstRow="1" bandRow="1">
                <a:tableStyleId>{5C22544A-7EE6-4342-B048-85BDC9FD1C3A}</a:tableStyleId>
              </a:tblPr>
              <a:tblGrid>
                <a:gridCol w="4038600"/>
                <a:gridCol w="4038600"/>
              </a:tblGrid>
              <a:tr h="370840">
                <a:tc>
                  <a:txBody>
                    <a:bodyPr/>
                    <a:lstStyle/>
                    <a:p>
                      <a:r>
                        <a:rPr lang="en-US" sz="1800" dirty="0" smtClean="0"/>
                        <a:t>Pro</a:t>
                      </a:r>
                      <a:endParaRPr lang="en-US" sz="1800" dirty="0"/>
                    </a:p>
                  </a:txBody>
                  <a:tcPr/>
                </a:tc>
                <a:tc>
                  <a:txBody>
                    <a:bodyPr/>
                    <a:lstStyle/>
                    <a:p>
                      <a:r>
                        <a:rPr lang="en-US" sz="1800" dirty="0" smtClean="0"/>
                        <a:t>Con</a:t>
                      </a:r>
                      <a:endParaRPr lang="en-US" sz="1800" dirty="0"/>
                    </a:p>
                  </a:txBody>
                  <a:tcPr/>
                </a:tc>
              </a:tr>
              <a:tr h="370840">
                <a:tc>
                  <a:txBody>
                    <a:bodyPr/>
                    <a:lstStyle/>
                    <a:p>
                      <a:r>
                        <a:rPr lang="en-US" sz="1400" kern="1200" dirty="0" smtClean="0">
                          <a:solidFill>
                            <a:schemeClr val="tx2"/>
                          </a:solidFill>
                          <a:latin typeface="+mn-lt"/>
                          <a:ea typeface="+mn-ea"/>
                          <a:cs typeface="+mn-cs"/>
                        </a:rPr>
                        <a:t>DAM and CRR in alignment</a:t>
                      </a:r>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Would be incorrect in outage cases</a:t>
                      </a:r>
                    </a:p>
                    <a:p>
                      <a:endParaRPr lang="en-US" sz="1400" kern="1200" dirty="0">
                        <a:solidFill>
                          <a:schemeClr val="tx2"/>
                        </a:solidFill>
                        <a:latin typeface="+mn-lt"/>
                        <a:ea typeface="+mn-ea"/>
                        <a:cs typeface="+mn-cs"/>
                      </a:endParaRPr>
                    </a:p>
                  </a:txBody>
                  <a:tcPr/>
                </a:tc>
              </a:tr>
              <a:tr h="370840">
                <a:tc>
                  <a:txBody>
                    <a:bodyPr/>
                    <a:lstStyle/>
                    <a:p>
                      <a:r>
                        <a:rPr lang="en-US" sz="1400" kern="1200" dirty="0" smtClean="0">
                          <a:solidFill>
                            <a:schemeClr val="tx2"/>
                          </a:solidFill>
                          <a:latin typeface="+mn-lt"/>
                          <a:ea typeface="+mn-ea"/>
                          <a:cs typeface="+mn-cs"/>
                        </a:rPr>
                        <a:t>Can be implemented without a system change</a:t>
                      </a:r>
                      <a:endParaRPr lang="en-US" sz="1400" kern="1200" dirty="0">
                        <a:solidFill>
                          <a:schemeClr val="tx2"/>
                        </a:solidFill>
                        <a:latin typeface="+mn-lt"/>
                        <a:ea typeface="+mn-ea"/>
                        <a:cs typeface="+mn-cs"/>
                      </a:endParaRPr>
                    </a:p>
                  </a:txBody>
                  <a:tcPr/>
                </a:tc>
                <a:tc>
                  <a:txBody>
                    <a:bodyPr/>
                    <a:lstStyle/>
                    <a:p>
                      <a:pPr marL="0" algn="l" defTabSz="914400" rtl="0" eaLnBrk="1" latinLnBrk="0" hangingPunct="1"/>
                      <a:r>
                        <a:rPr lang="en-US" sz="1400" kern="1200" dirty="0" smtClean="0">
                          <a:solidFill>
                            <a:schemeClr val="tx2"/>
                          </a:solidFill>
                          <a:latin typeface="+mn-lt"/>
                          <a:ea typeface="+mn-ea"/>
                          <a:cs typeface="+mn-cs"/>
                        </a:rPr>
                        <a:t>Assumes that the RAS action resolves all contingency</a:t>
                      </a:r>
                      <a:r>
                        <a:rPr lang="en-US" sz="1400" kern="1200" baseline="0" dirty="0" smtClean="0">
                          <a:solidFill>
                            <a:schemeClr val="tx2"/>
                          </a:solidFill>
                          <a:latin typeface="+mn-lt"/>
                          <a:ea typeface="+mn-ea"/>
                          <a:cs typeface="+mn-cs"/>
                        </a:rPr>
                        <a:t> constraints for that element in RT</a:t>
                      </a:r>
                      <a:endParaRPr lang="en-US" sz="1400" kern="1200" dirty="0">
                        <a:solidFill>
                          <a:schemeClr val="tx2"/>
                        </a:solidFill>
                        <a:latin typeface="+mn-lt"/>
                        <a:ea typeface="+mn-ea"/>
                        <a:cs typeface="+mn-cs"/>
                      </a:endParaRPr>
                    </a:p>
                  </a:txBody>
                  <a:tcPr/>
                </a:tc>
              </a:tr>
              <a:tr h="370840">
                <a:tc>
                  <a:txBody>
                    <a:bodyPr/>
                    <a:lstStyle/>
                    <a:p>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Assumes that the RAS will always trigger before the contingency constraint would be become</a:t>
                      </a:r>
                      <a:r>
                        <a:rPr lang="en-US" sz="1400" kern="1200" baseline="0" dirty="0" smtClean="0">
                          <a:solidFill>
                            <a:schemeClr val="tx2"/>
                          </a:solidFill>
                          <a:latin typeface="+mn-lt"/>
                          <a:ea typeface="+mn-ea"/>
                          <a:cs typeface="+mn-cs"/>
                        </a:rPr>
                        <a:t> binding in RT</a:t>
                      </a:r>
                      <a:endParaRPr lang="en-US" sz="1400" kern="1200" dirty="0" smtClean="0">
                        <a:solidFill>
                          <a:schemeClr val="tx2"/>
                        </a:solidFill>
                        <a:latin typeface="+mn-lt"/>
                        <a:ea typeface="+mn-ea"/>
                        <a:cs typeface="+mn-cs"/>
                      </a:endParaRPr>
                    </a:p>
                  </a:txBody>
                  <a:tcPr/>
                </a:tc>
              </a:tr>
              <a:tr h="370840">
                <a:tc>
                  <a:txBody>
                    <a:bodyPr/>
                    <a:lstStyle/>
                    <a:p>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Adds</a:t>
                      </a:r>
                      <a:r>
                        <a:rPr lang="en-US" sz="1400" kern="1200" baseline="0" dirty="0" smtClean="0">
                          <a:solidFill>
                            <a:schemeClr val="tx2"/>
                          </a:solidFill>
                          <a:latin typeface="+mn-lt"/>
                          <a:ea typeface="+mn-ea"/>
                          <a:cs typeface="+mn-cs"/>
                        </a:rPr>
                        <a:t> a new study for DAM operators to perform with each CIM load, and adds work day-of when RAS are </a:t>
                      </a:r>
                      <a:r>
                        <a:rPr lang="en-US" sz="1400" kern="1200" baseline="0" dirty="0" err="1" smtClean="0">
                          <a:solidFill>
                            <a:schemeClr val="tx2"/>
                          </a:solidFill>
                          <a:latin typeface="+mn-lt"/>
                          <a:ea typeface="+mn-ea"/>
                          <a:cs typeface="+mn-cs"/>
                        </a:rPr>
                        <a:t>outaged</a:t>
                      </a:r>
                      <a:endParaRPr lang="en-US" sz="1400" kern="1200" dirty="0" smtClean="0">
                        <a:solidFill>
                          <a:schemeClr val="tx2"/>
                        </a:solidFill>
                        <a:latin typeface="+mn-lt"/>
                        <a:ea typeface="+mn-ea"/>
                        <a:cs typeface="+mn-cs"/>
                      </a:endParaRPr>
                    </a:p>
                  </a:txBody>
                  <a:tcPr/>
                </a:tc>
              </a:tr>
            </a:tbl>
          </a:graphicData>
        </a:graphic>
      </p:graphicFrame>
    </p:spTree>
    <p:extLst>
      <p:ext uri="{BB962C8B-B14F-4D97-AF65-F5344CB8AC3E}">
        <p14:creationId xmlns:p14="http://schemas.microsoft.com/office/powerpoint/2010/main" val="131361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p>
        </p:txBody>
      </p:sp>
      <p:sp>
        <p:nvSpPr>
          <p:cNvPr id="3" name="Content Placeholder 2"/>
          <p:cNvSpPr>
            <a:spLocks noGrp="1"/>
          </p:cNvSpPr>
          <p:nvPr>
            <p:ph idx="1"/>
          </p:nvPr>
        </p:nvSpPr>
        <p:spPr>
          <a:xfrm>
            <a:off x="304800" y="990600"/>
            <a:ext cx="8534400" cy="2133599"/>
          </a:xfrm>
        </p:spPr>
        <p:txBody>
          <a:bodyPr/>
          <a:lstStyle/>
          <a:p>
            <a:pPr marL="0" indent="0">
              <a:buNone/>
            </a:pPr>
            <a:r>
              <a:rPr lang="en-US" sz="1800" dirty="0"/>
              <a:t>Option </a:t>
            </a:r>
            <a:r>
              <a:rPr lang="en-US" sz="1800" dirty="0" smtClean="0"/>
              <a:t>#4 </a:t>
            </a:r>
            <a:r>
              <a:rPr lang="en-US" sz="1800" dirty="0"/>
              <a:t>– </a:t>
            </a:r>
            <a:r>
              <a:rPr lang="en-US" sz="1800" dirty="0" smtClean="0"/>
              <a:t>Delay RAS trigger evaluation</a:t>
            </a:r>
            <a:endParaRPr lang="en-US" sz="1800" dirty="0"/>
          </a:p>
          <a:p>
            <a:r>
              <a:rPr lang="en-US" sz="1600" dirty="0" smtClean="0"/>
              <a:t>Don’t evaluate RAS </a:t>
            </a:r>
            <a:r>
              <a:rPr lang="en-US" sz="1600" dirty="0" smtClean="0"/>
              <a:t>in initial iterations, delay until </a:t>
            </a:r>
            <a:r>
              <a:rPr lang="en-US" sz="1600" dirty="0" smtClean="0"/>
              <a:t>iteration </a:t>
            </a:r>
            <a:r>
              <a:rPr lang="en-US" sz="1600" dirty="0" smtClean="0"/>
              <a:t>X (TBD)</a:t>
            </a:r>
          </a:p>
          <a:p>
            <a:pPr lvl="1"/>
            <a:r>
              <a:rPr lang="en-US" sz="1600" dirty="0" smtClean="0"/>
              <a:t>Would curtail awards with full constraint set early and only trigger RAS afterwards</a:t>
            </a:r>
          </a:p>
          <a:p>
            <a:pPr lvl="1"/>
            <a:r>
              <a:rPr lang="en-US" sz="1600" dirty="0" smtClean="0"/>
              <a:t>Still </a:t>
            </a:r>
            <a:r>
              <a:rPr lang="en-US" sz="1600" dirty="0" smtClean="0"/>
              <a:t>evaluating this option</a:t>
            </a:r>
            <a:endParaRPr lang="en-US" sz="16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pPr marL="0" indent="0">
              <a:buNone/>
            </a:pPr>
            <a:endParaRPr lang="en-US" sz="2000" dirty="0"/>
          </a:p>
          <a:p>
            <a:pPr marL="0" indent="0">
              <a:buNone/>
            </a:pP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51845859"/>
              </p:ext>
            </p:extLst>
          </p:nvPr>
        </p:nvGraphicFramePr>
        <p:xfrm>
          <a:off x="685800" y="3352799"/>
          <a:ext cx="7315200" cy="1112520"/>
        </p:xfrm>
        <a:graphic>
          <a:graphicData uri="http://schemas.openxmlformats.org/drawingml/2006/table">
            <a:tbl>
              <a:tblPr firstRow="1" bandRow="1">
                <a:tableStyleId>{5C22544A-7EE6-4342-B048-85BDC9FD1C3A}</a:tableStyleId>
              </a:tblPr>
              <a:tblGrid>
                <a:gridCol w="3657600"/>
                <a:gridCol w="3657600"/>
              </a:tblGrid>
              <a:tr h="370840">
                <a:tc>
                  <a:txBody>
                    <a:bodyPr/>
                    <a:lstStyle/>
                    <a:p>
                      <a:r>
                        <a:rPr lang="en-US" dirty="0" smtClean="0"/>
                        <a:t>Pro</a:t>
                      </a:r>
                      <a:endParaRPr lang="en-US" dirty="0"/>
                    </a:p>
                  </a:txBody>
                  <a:tcPr/>
                </a:tc>
                <a:tc>
                  <a:txBody>
                    <a:bodyPr/>
                    <a:lstStyle/>
                    <a:p>
                      <a:r>
                        <a:rPr lang="en-US" dirty="0" smtClean="0"/>
                        <a:t>Con</a:t>
                      </a:r>
                      <a:endParaRPr lang="en-US" dirty="0"/>
                    </a:p>
                  </a:txBody>
                  <a:tcPr/>
                </a:tc>
              </a:tr>
              <a:tr h="370840">
                <a:tc>
                  <a:txBody>
                    <a:bodyPr/>
                    <a:lstStyle/>
                    <a:p>
                      <a:r>
                        <a:rPr lang="en-US" sz="1400" kern="1200" dirty="0" smtClean="0">
                          <a:solidFill>
                            <a:schemeClr val="tx2"/>
                          </a:solidFill>
                          <a:latin typeface="+mn-lt"/>
                          <a:ea typeface="+mn-ea"/>
                          <a:cs typeface="+mn-cs"/>
                        </a:rPr>
                        <a:t>Based on correct topology</a:t>
                      </a:r>
                      <a:endParaRPr lang="en-US" sz="1400" kern="1200" dirty="0">
                        <a:solidFill>
                          <a:schemeClr val="tx2"/>
                        </a:solidFill>
                        <a:latin typeface="+mn-lt"/>
                        <a:ea typeface="+mn-ea"/>
                        <a:cs typeface="+mn-cs"/>
                      </a:endParaRPr>
                    </a:p>
                  </a:txBody>
                  <a:tcPr/>
                </a:tc>
                <a:tc>
                  <a:txBody>
                    <a:bodyPr/>
                    <a:lstStyle/>
                    <a:p>
                      <a:pPr marL="0" algn="l" defTabSz="914400" rtl="0" eaLnBrk="1" latinLnBrk="0" hangingPunct="1"/>
                      <a:r>
                        <a:rPr lang="en-US" sz="1400" kern="1200" dirty="0" smtClean="0">
                          <a:solidFill>
                            <a:schemeClr val="tx2"/>
                          </a:solidFill>
                          <a:latin typeface="+mn-lt"/>
                          <a:ea typeface="+mn-ea"/>
                          <a:cs typeface="+mn-cs"/>
                        </a:rPr>
                        <a:t>Requires</a:t>
                      </a:r>
                      <a:r>
                        <a:rPr lang="en-US" sz="1400" kern="1200" baseline="0" dirty="0" smtClean="0">
                          <a:solidFill>
                            <a:schemeClr val="tx2"/>
                          </a:solidFill>
                          <a:latin typeface="+mn-lt"/>
                          <a:ea typeface="+mn-ea"/>
                          <a:cs typeface="+mn-cs"/>
                        </a:rPr>
                        <a:t> system change (minimal)</a:t>
                      </a:r>
                      <a:endParaRPr lang="en-US" sz="1400" kern="1200" dirty="0">
                        <a:solidFill>
                          <a:schemeClr val="tx2"/>
                        </a:solidFill>
                        <a:latin typeface="+mn-lt"/>
                        <a:ea typeface="+mn-ea"/>
                        <a:cs typeface="+mn-cs"/>
                      </a:endParaRPr>
                    </a:p>
                  </a:txBody>
                  <a:tcPr/>
                </a:tc>
              </a:tr>
              <a:tr h="370840">
                <a:tc>
                  <a:txBody>
                    <a:bodyPr/>
                    <a:lstStyle/>
                    <a:p>
                      <a:r>
                        <a:rPr lang="en-US" sz="1400" kern="1200" dirty="0" smtClean="0">
                          <a:solidFill>
                            <a:schemeClr val="tx2"/>
                          </a:solidFill>
                          <a:latin typeface="+mn-lt"/>
                          <a:ea typeface="+mn-ea"/>
                          <a:cs typeface="+mn-cs"/>
                        </a:rPr>
                        <a:t>Proactive</a:t>
                      </a:r>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May</a:t>
                      </a:r>
                      <a:r>
                        <a:rPr lang="en-US" sz="1400" kern="1200" baseline="0" dirty="0" smtClean="0">
                          <a:solidFill>
                            <a:schemeClr val="tx2"/>
                          </a:solidFill>
                          <a:latin typeface="+mn-lt"/>
                          <a:ea typeface="+mn-ea"/>
                          <a:cs typeface="+mn-cs"/>
                        </a:rPr>
                        <a:t> not resolve some cases</a:t>
                      </a:r>
                      <a:endParaRPr lang="en-US" sz="1400" kern="1200" dirty="0" smtClean="0">
                        <a:solidFill>
                          <a:schemeClr val="tx2"/>
                        </a:solidFill>
                        <a:latin typeface="+mn-lt"/>
                        <a:ea typeface="+mn-ea"/>
                        <a:cs typeface="+mn-cs"/>
                      </a:endParaRPr>
                    </a:p>
                  </a:txBody>
                  <a:tcPr/>
                </a:tc>
              </a:tr>
            </a:tbl>
          </a:graphicData>
        </a:graphic>
      </p:graphicFrame>
    </p:spTree>
    <p:extLst>
      <p:ext uri="{BB962C8B-B14F-4D97-AF65-F5344CB8AC3E}">
        <p14:creationId xmlns:p14="http://schemas.microsoft.com/office/powerpoint/2010/main" val="1401102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a:t>
            </a:r>
          </a:p>
        </p:txBody>
      </p:sp>
      <p:sp>
        <p:nvSpPr>
          <p:cNvPr id="3" name="Content Placeholder 2"/>
          <p:cNvSpPr>
            <a:spLocks noGrp="1"/>
          </p:cNvSpPr>
          <p:nvPr>
            <p:ph idx="1"/>
          </p:nvPr>
        </p:nvSpPr>
        <p:spPr>
          <a:xfrm>
            <a:off x="331076" y="982718"/>
            <a:ext cx="8534400" cy="1981200"/>
          </a:xfrm>
        </p:spPr>
        <p:txBody>
          <a:bodyPr/>
          <a:lstStyle/>
          <a:p>
            <a:pPr marL="0" indent="0">
              <a:buNone/>
            </a:pPr>
            <a:r>
              <a:rPr lang="en-US" sz="1800" dirty="0" smtClean="0"/>
              <a:t>Option #5 – Model the RAS action</a:t>
            </a:r>
          </a:p>
          <a:p>
            <a:r>
              <a:rPr lang="en-US" sz="1800" dirty="0" smtClean="0"/>
              <a:t>Modify software to model the RAS action itself</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10522915"/>
              </p:ext>
            </p:extLst>
          </p:nvPr>
        </p:nvGraphicFramePr>
        <p:xfrm>
          <a:off x="609600" y="2977056"/>
          <a:ext cx="7315200" cy="1991360"/>
        </p:xfrm>
        <a:graphic>
          <a:graphicData uri="http://schemas.openxmlformats.org/drawingml/2006/table">
            <a:tbl>
              <a:tblPr firstRow="1" bandRow="1">
                <a:tableStyleId>{5C22544A-7EE6-4342-B048-85BDC9FD1C3A}</a:tableStyleId>
              </a:tblPr>
              <a:tblGrid>
                <a:gridCol w="3657600"/>
                <a:gridCol w="3657600"/>
              </a:tblGrid>
              <a:tr h="370840">
                <a:tc>
                  <a:txBody>
                    <a:bodyPr/>
                    <a:lstStyle/>
                    <a:p>
                      <a:r>
                        <a:rPr lang="en-US" dirty="0" smtClean="0"/>
                        <a:t>Pro</a:t>
                      </a:r>
                      <a:endParaRPr lang="en-US" dirty="0"/>
                    </a:p>
                  </a:txBody>
                  <a:tcPr/>
                </a:tc>
                <a:tc>
                  <a:txBody>
                    <a:bodyPr/>
                    <a:lstStyle/>
                    <a:p>
                      <a:r>
                        <a:rPr lang="en-US" dirty="0" smtClean="0"/>
                        <a:t>Con</a:t>
                      </a:r>
                      <a:endParaRPr lang="en-US" dirty="0"/>
                    </a:p>
                  </a:txBody>
                  <a:tcPr/>
                </a:tc>
              </a:tr>
              <a:tr h="370840">
                <a:tc>
                  <a:txBody>
                    <a:bodyPr/>
                    <a:lstStyle/>
                    <a:p>
                      <a:r>
                        <a:rPr lang="en-US" sz="1400" kern="1200" dirty="0" smtClean="0">
                          <a:solidFill>
                            <a:schemeClr val="tx2"/>
                          </a:solidFill>
                          <a:latin typeface="+mn-lt"/>
                          <a:ea typeface="+mn-ea"/>
                          <a:cs typeface="+mn-cs"/>
                        </a:rPr>
                        <a:t>Would be in best alignment with RT </a:t>
                      </a:r>
                      <a:endParaRPr lang="en-US" sz="1400" kern="1200" dirty="0">
                        <a:solidFill>
                          <a:schemeClr val="tx2"/>
                        </a:solidFill>
                        <a:latin typeface="+mn-lt"/>
                        <a:ea typeface="+mn-ea"/>
                        <a:cs typeface="+mn-cs"/>
                      </a:endParaRPr>
                    </a:p>
                  </a:txBody>
                  <a:tcPr/>
                </a:tc>
                <a:tc>
                  <a:txBody>
                    <a:bodyPr/>
                    <a:lstStyle/>
                    <a:p>
                      <a:pPr marL="0" algn="l" defTabSz="914400" rtl="0" eaLnBrk="1" latinLnBrk="0" hangingPunct="1"/>
                      <a:r>
                        <a:rPr lang="en-US" sz="1400" kern="1200" dirty="0" smtClean="0">
                          <a:solidFill>
                            <a:schemeClr val="tx2"/>
                          </a:solidFill>
                          <a:latin typeface="+mn-lt"/>
                          <a:ea typeface="+mn-ea"/>
                          <a:cs typeface="+mn-cs"/>
                        </a:rPr>
                        <a:t>Likely very expensive</a:t>
                      </a:r>
                      <a:endParaRPr lang="en-US" sz="1400" kern="1200" dirty="0">
                        <a:solidFill>
                          <a:schemeClr val="tx2"/>
                        </a:solidFill>
                        <a:latin typeface="+mn-lt"/>
                        <a:ea typeface="+mn-ea"/>
                        <a:cs typeface="+mn-cs"/>
                      </a:endParaRPr>
                    </a:p>
                  </a:txBody>
                  <a:tcPr/>
                </a:tc>
              </a:tr>
              <a:tr h="370840">
                <a:tc>
                  <a:txBody>
                    <a:bodyPr/>
                    <a:lstStyle/>
                    <a:p>
                      <a:r>
                        <a:rPr lang="en-US" sz="1400" kern="1200" dirty="0" smtClean="0">
                          <a:solidFill>
                            <a:schemeClr val="tx2"/>
                          </a:solidFill>
                          <a:latin typeface="+mn-lt"/>
                          <a:ea typeface="+mn-ea"/>
                          <a:cs typeface="+mn-cs"/>
                        </a:rPr>
                        <a:t>Programmatic</a:t>
                      </a:r>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May not be able to complete DAM within current timeline</a:t>
                      </a:r>
                    </a:p>
                  </a:txBody>
                  <a:tcPr/>
                </a:tc>
              </a:tr>
              <a:tr h="370840">
                <a:tc>
                  <a:txBody>
                    <a:bodyPr/>
                    <a:lstStyle/>
                    <a:p>
                      <a:endParaRPr lang="en-US" sz="1400" kern="1200" dirty="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2"/>
                          </a:solidFill>
                          <a:latin typeface="+mn-lt"/>
                          <a:ea typeface="+mn-ea"/>
                          <a:cs typeface="+mn-cs"/>
                        </a:rPr>
                        <a:t>Complex implementation for certain types of RAS due to </a:t>
                      </a:r>
                      <a:r>
                        <a:rPr lang="en-US" sz="1400" kern="1200" dirty="0" smtClean="0">
                          <a:solidFill>
                            <a:schemeClr val="tx2"/>
                          </a:solidFill>
                          <a:latin typeface="+mn-lt"/>
                          <a:ea typeface="+mn-ea"/>
                          <a:cs typeface="+mn-cs"/>
                        </a:rPr>
                        <a:t>DAM Energy Only Offers/Bids and PTPs</a:t>
                      </a:r>
                      <a:endParaRPr lang="en-US" sz="1400" kern="1200" dirty="0" smtClean="0">
                        <a:solidFill>
                          <a:schemeClr val="tx2"/>
                        </a:solidFill>
                        <a:latin typeface="+mn-lt"/>
                        <a:ea typeface="+mn-ea"/>
                        <a:cs typeface="+mn-cs"/>
                      </a:endParaRPr>
                    </a:p>
                  </a:txBody>
                  <a:tcPr/>
                </a:tc>
              </a:tr>
            </a:tbl>
          </a:graphicData>
        </a:graphic>
      </p:graphicFrame>
    </p:spTree>
    <p:extLst>
      <p:ext uri="{BB962C8B-B14F-4D97-AF65-F5344CB8AC3E}">
        <p14:creationId xmlns:p14="http://schemas.microsoft.com/office/powerpoint/2010/main" val="4102455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856</Words>
  <Application>Microsoft Office PowerPoint</Application>
  <PresentationFormat>On-screen Show (4:3)</PresentationFormat>
  <Paragraphs>117</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Network Security Monitor (NSM) overview</vt:lpstr>
      <vt:lpstr>Current RAS modeling in DAM</vt:lpstr>
      <vt:lpstr>RENA issue</vt:lpstr>
      <vt:lpstr>Options</vt:lpstr>
      <vt:lpstr>Options</vt:lpstr>
      <vt:lpstr>Options</vt:lpstr>
      <vt:lpstr>Options</vt:lpstr>
      <vt:lpstr>Options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2018-11-27T17:36:10Z</dcterms:created>
  <dcterms:modified xsi:type="dcterms:W3CDTF">2018-11-30T17:47:26Z</dcterms:modified>
</cp:coreProperties>
</file>