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Lst>
  <p:notesMasterIdLst>
    <p:notesMasterId r:id="rId16"/>
  </p:notesMasterIdLst>
  <p:handoutMasterIdLst>
    <p:handoutMasterId r:id="rId17"/>
  </p:handoutMasterIdLst>
  <p:sldIdLst>
    <p:sldId id="260" r:id="rId6"/>
    <p:sldId id="282" r:id="rId7"/>
    <p:sldId id="290" r:id="rId8"/>
    <p:sldId id="297" r:id="rId9"/>
    <p:sldId id="298" r:id="rId10"/>
    <p:sldId id="300" r:id="rId11"/>
    <p:sldId id="302" r:id="rId12"/>
    <p:sldId id="287" r:id="rId13"/>
    <p:sldId id="281" r:id="rId14"/>
    <p:sldId id="280" r:id="rId15"/>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uang, Fred" initials="HF" lastIdx="2" clrIdx="0">
    <p:extLst>
      <p:ext uri="{19B8F6BF-5375-455C-9EA6-DF929625EA0E}">
        <p15:presenceInfo xmlns:p15="http://schemas.microsoft.com/office/powerpoint/2012/main" userId="S-1-5-21-639947351-343809578-3807592339-459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127" d="100"/>
          <a:sy n="127" d="100"/>
        </p:scale>
        <p:origin x="1164" y="114"/>
      </p:cViewPr>
      <p:guideLst>
        <p:guide orient="horz" pos="2160"/>
        <p:guide pos="288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commentAuthors" Target="commentAuthors.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slide" Target="slides/slide10.xml"/><Relationship Id="rId10" Type="http://schemas.openxmlformats.org/officeDocument/2006/relationships/slide" Target="slides/slide5.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11/26/2018</a:t>
            </a:fld>
            <a:endParaRPr lang="en-US" dirty="0"/>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dirty="0"/>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11/26/2018</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dirty="0"/>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Elkton to </a:t>
            </a:r>
            <a:r>
              <a:rPr lang="en-US" smtClean="0"/>
              <a:t>Tyler  Southwest  138</a:t>
            </a:r>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6</a:t>
            </a:fld>
            <a:endParaRPr lang="en-US" dirty="0"/>
          </a:p>
        </p:txBody>
      </p:sp>
    </p:spTree>
    <p:extLst>
      <p:ext uri="{BB962C8B-B14F-4D97-AF65-F5344CB8AC3E}">
        <p14:creationId xmlns:p14="http://schemas.microsoft.com/office/powerpoint/2010/main" val="1367160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5" name="Footer Placeholder 4"/>
          <p:cNvSpPr>
            <a:spLocks noGrp="1"/>
          </p:cNvSpPr>
          <p:nvPr>
            <p:ph type="ftr" sz="quarter" idx="11"/>
          </p:nvPr>
        </p:nvSpPr>
        <p:spPr/>
        <p:txBody>
          <a:bodyPr/>
          <a:lstStyle/>
          <a:p>
            <a:r>
              <a:rPr lang="en-US" dirty="0" smtClean="0"/>
              <a:t>Footer text goes here.</a:t>
            </a:r>
            <a:endParaRPr lang="en-US" dirty="0"/>
          </a:p>
        </p:txBody>
      </p:sp>
      <p:sp>
        <p:nvSpPr>
          <p:cNvPr id="7"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157445715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304800" y="990600"/>
            <a:ext cx="8534400" cy="5052221"/>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Footer Placeholder 4"/>
          <p:cNvSpPr>
            <a:spLocks noGrp="1"/>
          </p:cNvSpPr>
          <p:nvPr>
            <p:ph type="ftr" sz="quarter" idx="11"/>
          </p:nvPr>
        </p:nvSpPr>
        <p:spPr>
          <a:xfrm>
            <a:off x="2743200" y="6553200"/>
            <a:ext cx="4038600" cy="228600"/>
          </a:xfrm>
        </p:spPr>
        <p:txBody>
          <a:bodyPr/>
          <a:lstStyle/>
          <a:p>
            <a:r>
              <a:rPr lang="en-US" dirty="0" smtClean="0"/>
              <a:t>Footer text goes here.</a:t>
            </a:r>
            <a:endParaRPr lang="en-US" dirty="0"/>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2790084855"/>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Footer text goes here.</a:t>
            </a:r>
            <a:endParaRPr lang="en-US" dirty="0"/>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707325" cy="253916"/>
          </a:xfrm>
          <a:prstGeom prst="rect">
            <a:avLst/>
          </a:prstGeom>
          <a:noFill/>
        </p:spPr>
        <p:txBody>
          <a:bodyPr wrap="square" rtlCol="0">
            <a:spAutoFit/>
          </a:bodyPr>
          <a:lstStyle/>
          <a:p>
            <a:pPr algn="l"/>
            <a:r>
              <a:rPr lang="en-US" sz="1000" b="1" baseline="0" dirty="0" smtClean="0">
                <a:solidFill>
                  <a:schemeClr val="tx2"/>
                </a:solidFill>
              </a:rPr>
              <a:t>PUBLIC</a:t>
            </a:r>
            <a:endParaRPr lang="en-US" sz="1000" b="1" dirty="0">
              <a:solidFill>
                <a:schemeClr val="tx2"/>
              </a:solidFill>
            </a:endParaRPr>
          </a:p>
        </p:txBody>
      </p:sp>
      <p:sp>
        <p:nvSpPr>
          <p:cNvPr id="13"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hyperlink" Target="http://www.ercot.com/calendar/2018/4/24/138683-RPG" TargetMode="Externa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hyperlink" Target="http://www.ercot.com/content/wcm/key_documents_lists/140232/ERCOT-Southern_Cross_Flow_Assumptions.pptx" TargetMode="Externa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hyperlink" Target="https://mis.ercot.com/pps/tibco/mis/Pages/Reports/PlanningReports#S" TargetMode="Externa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657600" y="2133600"/>
            <a:ext cx="5334000" cy="2369880"/>
          </a:xfrm>
          <a:prstGeom prst="rect">
            <a:avLst/>
          </a:prstGeom>
          <a:noFill/>
        </p:spPr>
        <p:txBody>
          <a:bodyPr wrap="square" rtlCol="0">
            <a:spAutoFit/>
          </a:bodyPr>
          <a:lstStyle/>
          <a:p>
            <a:r>
              <a:rPr lang="en-US" sz="2000" b="1" dirty="0" smtClean="0"/>
              <a:t>Southern </a:t>
            </a:r>
            <a:r>
              <a:rPr lang="en-US" sz="2000" b="1" dirty="0"/>
              <a:t>Cross </a:t>
            </a:r>
            <a:r>
              <a:rPr lang="en-US" sz="2000" b="1" dirty="0" smtClean="0"/>
              <a:t>Transmission (SCT) DC Project Study– Status Update</a:t>
            </a:r>
          </a:p>
          <a:p>
            <a:endParaRPr lang="en-US" dirty="0" smtClean="0"/>
          </a:p>
          <a:p>
            <a:endParaRPr lang="en-US" dirty="0" smtClean="0"/>
          </a:p>
          <a:p>
            <a:endParaRPr lang="en-US" dirty="0" smtClean="0"/>
          </a:p>
          <a:p>
            <a:endParaRPr lang="en-US" dirty="0" smtClean="0"/>
          </a:p>
          <a:p>
            <a:r>
              <a:rPr lang="en-US" b="1" dirty="0" smtClean="0"/>
              <a:t>ERCOT Transmission Planning</a:t>
            </a:r>
            <a:endParaRPr lang="en-US" b="1" dirty="0"/>
          </a:p>
          <a:p>
            <a:r>
              <a:rPr lang="en-US" dirty="0" smtClean="0"/>
              <a:t>November 27, 2018</a:t>
            </a:r>
            <a:endParaRPr lang="en-US" dirty="0"/>
          </a:p>
        </p:txBody>
      </p:sp>
    </p:spTree>
    <p:extLst>
      <p:ext uri="{BB962C8B-B14F-4D97-AF65-F5344CB8AC3E}">
        <p14:creationId xmlns:p14="http://schemas.microsoft.com/office/powerpoint/2010/main" val="73060379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endParaRPr lang="en-US" dirty="0" smtClean="0"/>
          </a:p>
          <a:p>
            <a:pPr marL="0" indent="0">
              <a:buNone/>
            </a:pPr>
            <a:endParaRPr lang="en-US" dirty="0" smtClean="0"/>
          </a:p>
          <a:p>
            <a:endParaRPr lang="en-US" dirty="0"/>
          </a:p>
          <a:p>
            <a:pPr marL="0" indent="0">
              <a:buNone/>
            </a:pPr>
            <a:r>
              <a:rPr lang="en-US" dirty="0" smtClean="0"/>
              <a:t>                    </a:t>
            </a:r>
            <a:r>
              <a:rPr lang="en-US" sz="4800" dirty="0" smtClean="0"/>
              <a:t>QUESTIONS?</a:t>
            </a:r>
          </a:p>
          <a:p>
            <a:pPr marL="0" indent="0">
              <a:buNone/>
            </a:pPr>
            <a:endParaRPr lang="en-US" sz="4800" dirty="0"/>
          </a:p>
          <a:p>
            <a:pPr marL="0" indent="0" algn="ctr">
              <a:buNone/>
            </a:pPr>
            <a:r>
              <a:rPr lang="en-US" sz="1400" dirty="0" smtClean="0"/>
              <a:t>Please submit comments to: ben.richardson@ercot.com</a:t>
            </a:r>
          </a:p>
          <a:p>
            <a:pPr marL="0" indent="0" algn="ctr">
              <a:buNone/>
            </a:pPr>
            <a:endParaRPr lang="en-US" sz="1400" dirty="0"/>
          </a:p>
          <a:p>
            <a:pPr marL="0" indent="0">
              <a:buNone/>
            </a:pPr>
            <a:endParaRPr lang="en-US" sz="48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10</a:t>
            </a:fld>
            <a:endParaRPr lang="en-US" dirty="0"/>
          </a:p>
        </p:txBody>
      </p:sp>
    </p:spTree>
    <p:extLst>
      <p:ext uri="{BB962C8B-B14F-4D97-AF65-F5344CB8AC3E}">
        <p14:creationId xmlns:p14="http://schemas.microsoft.com/office/powerpoint/2010/main" val="213962988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Overview </a:t>
            </a:r>
            <a:endParaRPr lang="en-US" dirty="0"/>
          </a:p>
        </p:txBody>
      </p:sp>
      <p:sp>
        <p:nvSpPr>
          <p:cNvPr id="3" name="Content Placeholder 2"/>
          <p:cNvSpPr>
            <a:spLocks noGrp="1"/>
          </p:cNvSpPr>
          <p:nvPr>
            <p:ph idx="1"/>
          </p:nvPr>
        </p:nvSpPr>
        <p:spPr>
          <a:xfrm>
            <a:off x="304800" y="914400"/>
            <a:ext cx="8534400" cy="5410200"/>
          </a:xfrm>
        </p:spPr>
        <p:txBody>
          <a:bodyPr/>
          <a:lstStyle/>
          <a:p>
            <a:pPr>
              <a:buFont typeface="Wingdings" panose="05000000000000000000" pitchFamily="2" charset="2"/>
              <a:buChar char="q"/>
            </a:pPr>
            <a:r>
              <a:rPr lang="en-US" sz="2000" dirty="0" smtClean="0"/>
              <a:t>The </a:t>
            </a:r>
            <a:r>
              <a:rPr lang="en-US" sz="2000" dirty="0"/>
              <a:t>objective of this SCT interconnection study is to identify transmission facility upgrades that will be required to meet the ERCOT and NERC Transmission Planning reliability standards and to manage congestion resulting from power flows over the Southern Cross DC </a:t>
            </a:r>
            <a:r>
              <a:rPr lang="en-US" sz="2000" dirty="0" smtClean="0"/>
              <a:t>project. </a:t>
            </a:r>
            <a:endParaRPr lang="en-US" sz="2000" dirty="0"/>
          </a:p>
          <a:p>
            <a:pPr>
              <a:buFont typeface="Wingdings" panose="05000000000000000000" pitchFamily="2" charset="2"/>
              <a:buChar char="q"/>
            </a:pPr>
            <a:endParaRPr lang="en-US" sz="2000" dirty="0" smtClean="0"/>
          </a:p>
          <a:p>
            <a:pPr>
              <a:buFont typeface="Wingdings" panose="05000000000000000000" pitchFamily="2" charset="2"/>
              <a:buChar char="q"/>
            </a:pPr>
            <a:r>
              <a:rPr lang="en-US" sz="2000" dirty="0" smtClean="0"/>
              <a:t>Presented Scope at April RPG:  </a:t>
            </a:r>
            <a:r>
              <a:rPr lang="en-US" sz="2000" dirty="0">
                <a:hlinkClick r:id="rId2"/>
              </a:rPr>
              <a:t>http://</a:t>
            </a:r>
            <a:r>
              <a:rPr lang="en-US" sz="2000" dirty="0" smtClean="0">
                <a:hlinkClick r:id="rId2"/>
              </a:rPr>
              <a:t>www.ercot.com/calendar/2018/4/24/138683-RPG</a:t>
            </a:r>
            <a:endParaRPr lang="en-US" sz="2000" dirty="0" smtClean="0"/>
          </a:p>
          <a:p>
            <a:pPr>
              <a:buFont typeface="Wingdings" panose="05000000000000000000" pitchFamily="2" charset="2"/>
              <a:buChar char="q"/>
            </a:pPr>
            <a:endParaRPr lang="en-US" sz="2000" dirty="0" smtClean="0"/>
          </a:p>
          <a:p>
            <a:pPr>
              <a:buFont typeface="Wingdings" panose="05000000000000000000" pitchFamily="2" charset="2"/>
              <a:buChar char="q"/>
            </a:pPr>
            <a:r>
              <a:rPr lang="en-US" sz="2000" dirty="0" smtClean="0"/>
              <a:t>Scope Revision </a:t>
            </a:r>
          </a:p>
          <a:p>
            <a:pPr lvl="1">
              <a:buFont typeface="Wingdings" panose="05000000000000000000" pitchFamily="2" charset="2"/>
              <a:buChar char="q"/>
            </a:pPr>
            <a:r>
              <a:rPr lang="en-US" sz="2000" dirty="0" smtClean="0"/>
              <a:t>Contingencies for Study Region: will focus on the initial condition as normal system without prior single contingency</a:t>
            </a:r>
          </a:p>
          <a:p>
            <a:pPr lvl="2">
              <a:buFont typeface="Wingdings" panose="05000000000000000000" pitchFamily="2" charset="2"/>
              <a:buChar char="q"/>
            </a:pPr>
            <a:r>
              <a:rPr lang="en-US" sz="2000" dirty="0" smtClean="0"/>
              <a:t>Normal system condition (P0)</a:t>
            </a:r>
          </a:p>
          <a:p>
            <a:pPr lvl="2">
              <a:buFont typeface="Wingdings" panose="05000000000000000000" pitchFamily="2" charset="2"/>
              <a:buChar char="q"/>
            </a:pPr>
            <a:r>
              <a:rPr lang="en-US" sz="2000" dirty="0" smtClean="0"/>
              <a:t>N-1 conditions (P1, P2-1, P7)</a:t>
            </a:r>
          </a:p>
          <a:p>
            <a:pPr marL="1280160" lvl="4" indent="0">
              <a:buNone/>
            </a:pPr>
            <a:endParaRPr lang="en-US" sz="1400" strike="sngStrike" dirty="0" smtClean="0"/>
          </a:p>
        </p:txBody>
      </p:sp>
      <p:sp>
        <p:nvSpPr>
          <p:cNvPr id="4" name="Slide Number Placeholder 3"/>
          <p:cNvSpPr>
            <a:spLocks noGrp="1"/>
          </p:cNvSpPr>
          <p:nvPr>
            <p:ph type="sldNum" sz="quarter" idx="4"/>
          </p:nvPr>
        </p:nvSpPr>
        <p:spPr/>
        <p:txBody>
          <a:bodyPr/>
          <a:lstStyle/>
          <a:p>
            <a:fld id="{1D93BD3E-1E9A-4970-A6F7-E7AC52762E0C}" type="slidenum">
              <a:rPr lang="en-US" smtClean="0"/>
              <a:pPr/>
              <a:t>2</a:t>
            </a:fld>
            <a:endParaRPr lang="en-US" dirty="0"/>
          </a:p>
        </p:txBody>
      </p:sp>
    </p:spTree>
    <p:extLst>
      <p:ext uri="{BB962C8B-B14F-4D97-AF65-F5344CB8AC3E}">
        <p14:creationId xmlns:p14="http://schemas.microsoft.com/office/powerpoint/2010/main" val="206931474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SCT Planning Studies Flow Assumptions</a:t>
            </a:r>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3</a:t>
            </a:fld>
            <a:endParaRPr lang="en-US" dirty="0"/>
          </a:p>
        </p:txBody>
      </p:sp>
      <p:graphicFrame>
        <p:nvGraphicFramePr>
          <p:cNvPr id="6" name="Table 5"/>
          <p:cNvGraphicFramePr>
            <a:graphicFrameLocks noGrp="1"/>
          </p:cNvGraphicFramePr>
          <p:nvPr>
            <p:extLst>
              <p:ext uri="{D42A27DB-BD31-4B8C-83A1-F6EECF244321}">
                <p14:modId xmlns:p14="http://schemas.microsoft.com/office/powerpoint/2010/main" val="2167497697"/>
              </p:ext>
            </p:extLst>
          </p:nvPr>
        </p:nvGraphicFramePr>
        <p:xfrm>
          <a:off x="381000" y="1056107"/>
          <a:ext cx="8229600" cy="1711960"/>
        </p:xfrm>
        <a:graphic>
          <a:graphicData uri="http://schemas.openxmlformats.org/drawingml/2006/table">
            <a:tbl>
              <a:tblPr firstCol="1" bandRow="1">
                <a:tableStyleId>{5C22544A-7EE6-4342-B048-85BDC9FD1C3A}</a:tableStyleId>
              </a:tblPr>
              <a:tblGrid>
                <a:gridCol w="2209800"/>
                <a:gridCol w="1981200"/>
                <a:gridCol w="4038600"/>
              </a:tblGrid>
              <a:tr h="427990">
                <a:tc rowSpan="2">
                  <a:txBody>
                    <a:bodyPr/>
                    <a:lstStyle/>
                    <a:p>
                      <a:pPr algn="ctr"/>
                      <a:r>
                        <a:rPr lang="en-US" dirty="0" smtClean="0"/>
                        <a:t>Directive</a:t>
                      </a:r>
                      <a:r>
                        <a:rPr lang="en-US" baseline="0" dirty="0" smtClean="0"/>
                        <a:t> 6 Steady State</a:t>
                      </a:r>
                      <a:endParaRPr lang="en-US" dirty="0"/>
                    </a:p>
                  </a:txBody>
                  <a:tcPr anchor="ctr"/>
                </a:tc>
                <a:tc>
                  <a:txBody>
                    <a:bodyPr/>
                    <a:lstStyle/>
                    <a:p>
                      <a:r>
                        <a:rPr lang="en-US" dirty="0" smtClean="0"/>
                        <a:t>Summer Peak</a:t>
                      </a:r>
                      <a:endParaRPr lang="en-US"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solidFill>
                            <a:schemeClr val="accent4"/>
                          </a:solidFill>
                        </a:rPr>
                        <a:t>  350 MW Import</a:t>
                      </a:r>
                    </a:p>
                  </a:txBody>
                  <a:tcPr/>
                </a:tc>
              </a:tr>
              <a:tr h="427990">
                <a:tc vMerge="1">
                  <a:txBody>
                    <a:bodyPr/>
                    <a:lstStyle/>
                    <a:p>
                      <a:pPr algn="ctr"/>
                      <a:endParaRPr lang="en-US" dirty="0"/>
                    </a:p>
                  </a:txBody>
                  <a:tcPr anchor="ctr"/>
                </a:tc>
                <a:tc>
                  <a:txBody>
                    <a:bodyPr/>
                    <a:lstStyle/>
                    <a:p>
                      <a:r>
                        <a:rPr lang="en-US" dirty="0" smtClean="0"/>
                        <a:t>HWLL</a:t>
                      </a:r>
                      <a:endParaRPr lang="en-US"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accent4"/>
                          </a:solidFill>
                          <a:latin typeface="+mn-lt"/>
                          <a:ea typeface="+mn-ea"/>
                          <a:cs typeface="+mn-cs"/>
                        </a:rPr>
                        <a:t>2100 MW Export</a:t>
                      </a:r>
                    </a:p>
                  </a:txBody>
                  <a:tcPr/>
                </a:tc>
              </a:tr>
              <a:tr h="427990">
                <a:tc rowSpan="2">
                  <a:txBody>
                    <a:bodyPr/>
                    <a:lstStyle/>
                    <a:p>
                      <a:pPr algn="ctr"/>
                      <a:r>
                        <a:rPr lang="en-US" dirty="0" smtClean="0"/>
                        <a:t>Directive 6 Dynamic</a:t>
                      </a:r>
                      <a:r>
                        <a:rPr lang="en-US" baseline="0" dirty="0" smtClean="0"/>
                        <a:t> Stability</a:t>
                      </a:r>
                      <a:endParaRPr lang="en-US" dirty="0"/>
                    </a:p>
                  </a:txBody>
                  <a:tcPr anchor="ctr"/>
                </a:tc>
                <a:tc>
                  <a:txBody>
                    <a:bodyPr/>
                    <a:lstStyle/>
                    <a:p>
                      <a:r>
                        <a:rPr lang="en-US" dirty="0" smtClean="0"/>
                        <a:t>Summer Peak</a:t>
                      </a:r>
                      <a:endParaRPr lang="en-US"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accent4"/>
                          </a:solidFill>
                          <a:latin typeface="+mn-lt"/>
                          <a:ea typeface="+mn-ea"/>
                          <a:cs typeface="+mn-cs"/>
                        </a:rPr>
                        <a:t>2000 MW Import/ 2100 MW Export</a:t>
                      </a:r>
                    </a:p>
                  </a:txBody>
                  <a:tcPr/>
                </a:tc>
              </a:tr>
              <a:tr h="427990">
                <a:tc vMerge="1">
                  <a:txBody>
                    <a:bodyPr/>
                    <a:lstStyle/>
                    <a:p>
                      <a:pPr algn="ctr"/>
                      <a:endParaRPr lang="en-US" dirty="0"/>
                    </a:p>
                  </a:txBody>
                  <a:tcPr anchor="ctr"/>
                </a:tc>
                <a:tc>
                  <a:txBody>
                    <a:bodyPr/>
                    <a:lstStyle/>
                    <a:p>
                      <a:r>
                        <a:rPr lang="en-US" dirty="0" smtClean="0"/>
                        <a:t>HWLL</a:t>
                      </a:r>
                      <a:endParaRPr lang="en-US"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accent4"/>
                          </a:solidFill>
                          <a:latin typeface="+mn-lt"/>
                          <a:ea typeface="+mn-ea"/>
                          <a:cs typeface="+mn-cs"/>
                        </a:rPr>
                        <a:t>2000 MW Import/ 2100 MW Export</a:t>
                      </a:r>
                    </a:p>
                  </a:txBody>
                  <a:tcPr/>
                </a:tc>
              </a:tr>
            </a:tbl>
          </a:graphicData>
        </a:graphic>
      </p:graphicFrame>
      <p:sp>
        <p:nvSpPr>
          <p:cNvPr id="3" name="TextBox 2"/>
          <p:cNvSpPr txBox="1"/>
          <p:nvPr/>
        </p:nvSpPr>
        <p:spPr>
          <a:xfrm>
            <a:off x="386862" y="3200400"/>
            <a:ext cx="8305800" cy="2062103"/>
          </a:xfrm>
          <a:prstGeom prst="rect">
            <a:avLst/>
          </a:prstGeom>
          <a:noFill/>
        </p:spPr>
        <p:txBody>
          <a:bodyPr wrap="square" rtlCol="0">
            <a:spAutoFit/>
          </a:bodyPr>
          <a:lstStyle/>
          <a:p>
            <a:pPr marL="285750" indent="-285750">
              <a:buFont typeface="Arial" panose="020B0604020202020204" pitchFamily="34" charset="0"/>
              <a:buChar char="•"/>
            </a:pPr>
            <a:r>
              <a:rPr lang="en-US" sz="1600" dirty="0"/>
              <a:t>The </a:t>
            </a:r>
            <a:r>
              <a:rPr lang="en-US" sz="1600" dirty="0" smtClean="0"/>
              <a:t>above transfer level assumptions </a:t>
            </a:r>
            <a:r>
              <a:rPr lang="en-US" sz="1600" dirty="0"/>
              <a:t>are based on the </a:t>
            </a:r>
            <a:r>
              <a:rPr lang="en-US" sz="1600" dirty="0" smtClean="0"/>
              <a:t>“Southern </a:t>
            </a:r>
            <a:r>
              <a:rPr lang="en-US" sz="1600" dirty="0"/>
              <a:t>Cross Planning Study </a:t>
            </a:r>
            <a:r>
              <a:rPr lang="en-US" sz="1600" dirty="0" smtClean="0"/>
              <a:t>Flow Assumptions” discussed </a:t>
            </a:r>
            <a:r>
              <a:rPr lang="en-US" sz="1600" dirty="0"/>
              <a:t>at the Jan. 2018 PLWG: </a:t>
            </a:r>
            <a:r>
              <a:rPr lang="en-US" sz="1600" dirty="0">
                <a:hlinkClick r:id="rId2"/>
              </a:rPr>
              <a:t>http://</a:t>
            </a:r>
            <a:r>
              <a:rPr lang="en-US" sz="1600" dirty="0" smtClean="0">
                <a:hlinkClick r:id="rId2"/>
              </a:rPr>
              <a:t>www.ercot.com/content/wcm/key_documents_lists/140232/ERCOT-Southern_Cross_Flow_Assumptions.pptx</a:t>
            </a:r>
            <a:endParaRPr lang="en-US" sz="1600" dirty="0" smtClean="0"/>
          </a:p>
          <a:p>
            <a:endParaRPr lang="en-US" sz="1600" dirty="0" smtClean="0"/>
          </a:p>
          <a:p>
            <a:pPr marL="285750" indent="-285750">
              <a:buFont typeface="Arial" panose="020B0604020202020204" pitchFamily="34" charset="0"/>
              <a:buChar char="•"/>
            </a:pPr>
            <a:r>
              <a:rPr lang="en-US" sz="1600" dirty="0" smtClean="0"/>
              <a:t>Based on the information provided by Southern Cross </a:t>
            </a:r>
          </a:p>
          <a:p>
            <a:pPr marL="742950" lvl="1" indent="-285750">
              <a:buFont typeface="Arial" panose="020B0604020202020204" pitchFamily="34" charset="0"/>
              <a:buChar char="•"/>
            </a:pPr>
            <a:r>
              <a:rPr lang="en-US" sz="1600" dirty="0" smtClean="0"/>
              <a:t>Southern Cross HVDC </a:t>
            </a:r>
            <a:r>
              <a:rPr lang="en-US" sz="1600" dirty="0"/>
              <a:t>will employ </a:t>
            </a:r>
            <a:r>
              <a:rPr lang="en-US" sz="1600" dirty="0" smtClean="0"/>
              <a:t>Line Commutated Converter (LCC) technology</a:t>
            </a:r>
          </a:p>
          <a:p>
            <a:pPr marL="742950" lvl="1" indent="-285750">
              <a:buFont typeface="Arial" panose="020B0604020202020204" pitchFamily="34" charset="0"/>
              <a:buChar char="•"/>
            </a:pPr>
            <a:r>
              <a:rPr lang="en-US" sz="1600" dirty="0"/>
              <a:t>Capacitors at HVDC facility are modeled to maintain the HVDC transfer</a:t>
            </a:r>
          </a:p>
        </p:txBody>
      </p:sp>
    </p:spTree>
    <p:extLst>
      <p:ext uri="{BB962C8B-B14F-4D97-AF65-F5344CB8AC3E}">
        <p14:creationId xmlns:p14="http://schemas.microsoft.com/office/powerpoint/2010/main" val="220403491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Southern Cross Transmission - Sketched</a:t>
            </a:r>
            <a:endParaRPr lang="en-US" dirty="0"/>
          </a:p>
        </p:txBody>
      </p:sp>
      <p:pic>
        <p:nvPicPr>
          <p:cNvPr id="5" name="Content Placeholder 4"/>
          <p:cNvPicPr>
            <a:picLocks noGrp="1" noChangeAspect="1"/>
          </p:cNvPicPr>
          <p:nvPr>
            <p:ph idx="1"/>
          </p:nvPr>
        </p:nvPicPr>
        <p:blipFill>
          <a:blip r:embed="rId2"/>
          <a:stretch>
            <a:fillRect/>
          </a:stretch>
        </p:blipFill>
        <p:spPr>
          <a:xfrm>
            <a:off x="242999" y="771832"/>
            <a:ext cx="4848002" cy="2514600"/>
          </a:xfrm>
          <a:prstGeom prst="rect">
            <a:avLst/>
          </a:prstGeom>
        </p:spPr>
      </p:pic>
      <p:sp>
        <p:nvSpPr>
          <p:cNvPr id="4" name="Slide Number Placeholder 3"/>
          <p:cNvSpPr>
            <a:spLocks noGrp="1"/>
          </p:cNvSpPr>
          <p:nvPr>
            <p:ph type="sldNum" sz="quarter" idx="4"/>
          </p:nvPr>
        </p:nvSpPr>
        <p:spPr/>
        <p:txBody>
          <a:bodyPr/>
          <a:lstStyle/>
          <a:p>
            <a:fld id="{1D93BD3E-1E9A-4970-A6F7-E7AC52762E0C}" type="slidenum">
              <a:rPr lang="en-US" smtClean="0"/>
              <a:pPr/>
              <a:t>4</a:t>
            </a:fld>
            <a:endParaRPr lang="en-US" dirty="0"/>
          </a:p>
        </p:txBody>
      </p:sp>
      <p:pic>
        <p:nvPicPr>
          <p:cNvPr id="7" name="Picture 6"/>
          <p:cNvPicPr>
            <a:picLocks noChangeAspect="1"/>
          </p:cNvPicPr>
          <p:nvPr/>
        </p:nvPicPr>
        <p:blipFill>
          <a:blip r:embed="rId3"/>
          <a:stretch>
            <a:fillRect/>
          </a:stretch>
        </p:blipFill>
        <p:spPr>
          <a:xfrm>
            <a:off x="3276600" y="3286432"/>
            <a:ext cx="5408511" cy="3167776"/>
          </a:xfrm>
          <a:prstGeom prst="rect">
            <a:avLst/>
          </a:prstGeom>
        </p:spPr>
      </p:pic>
    </p:spTree>
    <p:extLst>
      <p:ext uri="{BB962C8B-B14F-4D97-AF65-F5344CB8AC3E}">
        <p14:creationId xmlns:p14="http://schemas.microsoft.com/office/powerpoint/2010/main" val="406085676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Preliminary Study Base Cases </a:t>
            </a:r>
            <a:r>
              <a:rPr lang="en-US" sz="2400" dirty="0" smtClean="0"/>
              <a:t>Steady-State </a:t>
            </a:r>
            <a:r>
              <a:rPr lang="en-US" sz="2400" dirty="0"/>
              <a:t>Results</a:t>
            </a:r>
          </a:p>
        </p:txBody>
      </p:sp>
      <p:sp>
        <p:nvSpPr>
          <p:cNvPr id="3" name="Content Placeholder 2"/>
          <p:cNvSpPr>
            <a:spLocks noGrp="1"/>
          </p:cNvSpPr>
          <p:nvPr>
            <p:ph idx="1"/>
          </p:nvPr>
        </p:nvSpPr>
        <p:spPr>
          <a:xfrm>
            <a:off x="304800" y="838200"/>
            <a:ext cx="8534400" cy="5257800"/>
          </a:xfrm>
        </p:spPr>
        <p:txBody>
          <a:bodyPr/>
          <a:lstStyle/>
          <a:p>
            <a:r>
              <a:rPr lang="en-US" sz="2400" dirty="0" smtClean="0"/>
              <a:t>Study base case for 350 MW import </a:t>
            </a:r>
          </a:p>
          <a:p>
            <a:pPr lvl="1"/>
            <a:r>
              <a:rPr lang="en-US" sz="1800" dirty="0" smtClean="0"/>
              <a:t>Seed case: 2018RTP 17SSWG_2021_SUM_NNC_10012018</a:t>
            </a:r>
          </a:p>
          <a:p>
            <a:r>
              <a:rPr lang="en-US" sz="2400" dirty="0"/>
              <a:t>Study base case for </a:t>
            </a:r>
            <a:r>
              <a:rPr lang="en-US" sz="2400" dirty="0" smtClean="0"/>
              <a:t>2,100 </a:t>
            </a:r>
            <a:r>
              <a:rPr lang="en-US" sz="2400" dirty="0"/>
              <a:t>MW </a:t>
            </a:r>
            <a:r>
              <a:rPr lang="en-US" sz="2400" dirty="0" smtClean="0"/>
              <a:t>export </a:t>
            </a:r>
            <a:endParaRPr lang="en-US" sz="2400" dirty="0"/>
          </a:p>
          <a:p>
            <a:pPr lvl="1"/>
            <a:r>
              <a:rPr lang="en-US" sz="1800" dirty="0"/>
              <a:t>Seed case: 2018RTP 17SSWG_2021_MIN_U1_Final_10122017_Start_Case_v75___</a:t>
            </a:r>
            <a:r>
              <a:rPr lang="en-US" sz="1800" dirty="0" smtClean="0"/>
              <a:t>HWLL_v04</a:t>
            </a:r>
          </a:p>
          <a:p>
            <a:pPr marL="0" indent="0">
              <a:buNone/>
            </a:pPr>
            <a:r>
              <a:rPr lang="en-US" sz="1800" dirty="0" smtClean="0"/>
              <a:t>( </a:t>
            </a:r>
            <a:r>
              <a:rPr lang="en-US" sz="1800" dirty="0" smtClean="0">
                <a:hlinkClick r:id="rId2"/>
              </a:rPr>
              <a:t>https</a:t>
            </a:r>
            <a:r>
              <a:rPr lang="en-US" sz="1800" dirty="0">
                <a:hlinkClick r:id="rId2"/>
              </a:rPr>
              <a:t>://</a:t>
            </a:r>
            <a:r>
              <a:rPr lang="en-US" sz="1800" dirty="0" smtClean="0">
                <a:hlinkClick r:id="rId2"/>
              </a:rPr>
              <a:t>mis.ercot.com/pps/tibco/mis/Pages/Reports/PlanningReports#S</a:t>
            </a:r>
            <a:r>
              <a:rPr lang="en-US" sz="1800" dirty="0" smtClean="0"/>
              <a:t> )</a:t>
            </a:r>
            <a:endParaRPr lang="en-US" sz="1800" dirty="0"/>
          </a:p>
          <a:p>
            <a:endParaRPr lang="en-US" dirty="0" smtClean="0"/>
          </a:p>
          <a:p>
            <a:endParaRPr lang="en-US" sz="2400" dirty="0"/>
          </a:p>
          <a:p>
            <a:endParaRPr lang="en-US" sz="2400" dirty="0" smtClean="0"/>
          </a:p>
        </p:txBody>
      </p:sp>
      <p:sp>
        <p:nvSpPr>
          <p:cNvPr id="4" name="Slide Number Placeholder 3"/>
          <p:cNvSpPr>
            <a:spLocks noGrp="1"/>
          </p:cNvSpPr>
          <p:nvPr>
            <p:ph type="sldNum" sz="quarter" idx="4"/>
          </p:nvPr>
        </p:nvSpPr>
        <p:spPr/>
        <p:txBody>
          <a:bodyPr/>
          <a:lstStyle/>
          <a:p>
            <a:fld id="{1D93BD3E-1E9A-4970-A6F7-E7AC52762E0C}" type="slidenum">
              <a:rPr lang="en-US" smtClean="0"/>
              <a:pPr/>
              <a:t>5</a:t>
            </a:fld>
            <a:endParaRPr lang="en-US" dirty="0"/>
          </a:p>
        </p:txBody>
      </p:sp>
      <p:graphicFrame>
        <p:nvGraphicFramePr>
          <p:cNvPr id="6" name="Content Placeholder 5"/>
          <p:cNvGraphicFramePr>
            <a:graphicFrameLocks/>
          </p:cNvGraphicFramePr>
          <p:nvPr>
            <p:extLst>
              <p:ext uri="{D42A27DB-BD31-4B8C-83A1-F6EECF244321}">
                <p14:modId xmlns:p14="http://schemas.microsoft.com/office/powerpoint/2010/main" val="996352489"/>
              </p:ext>
            </p:extLst>
          </p:nvPr>
        </p:nvGraphicFramePr>
        <p:xfrm>
          <a:off x="762000" y="3139440"/>
          <a:ext cx="7353300" cy="2956560"/>
        </p:xfrm>
        <a:graphic>
          <a:graphicData uri="http://schemas.openxmlformats.org/drawingml/2006/table">
            <a:tbl>
              <a:tblPr firstRow="1" bandRow="1">
                <a:tableStyleId>{5C22544A-7EE6-4342-B048-85BDC9FD1C3A}</a:tableStyleId>
              </a:tblPr>
              <a:tblGrid>
                <a:gridCol w="2571844"/>
                <a:gridCol w="2535621"/>
                <a:gridCol w="2245835"/>
              </a:tblGrid>
              <a:tr h="630355">
                <a:tc>
                  <a:txBody>
                    <a:bodyPr/>
                    <a:lstStyle/>
                    <a:p>
                      <a:pPr algn="ctr"/>
                      <a:r>
                        <a:rPr lang="en-US" sz="1800" dirty="0" smtClean="0"/>
                        <a:t>Violation</a:t>
                      </a:r>
                    </a:p>
                    <a:p>
                      <a:pPr algn="ctr"/>
                      <a:r>
                        <a:rPr lang="en-US" sz="1800" dirty="0" smtClean="0"/>
                        <a:t>Category</a:t>
                      </a:r>
                      <a:endParaRPr lang="en-US" sz="1800" dirty="0"/>
                    </a:p>
                  </a:txBody>
                  <a:tcPr/>
                </a:tc>
                <a:tc>
                  <a:txBody>
                    <a:bodyPr/>
                    <a:lstStyle/>
                    <a:p>
                      <a:pPr algn="ctr"/>
                      <a:r>
                        <a:rPr lang="en-US" sz="1800" baseline="0" dirty="0" smtClean="0"/>
                        <a:t>350 MW Import</a:t>
                      </a:r>
                    </a:p>
                  </a:txBody>
                  <a:tcPr/>
                </a:tc>
                <a:tc>
                  <a:txBody>
                    <a:bodyPr/>
                    <a:lstStyle/>
                    <a:p>
                      <a:pPr algn="ctr"/>
                      <a:r>
                        <a:rPr lang="en-US" sz="1800" baseline="0" dirty="0" smtClean="0"/>
                        <a:t>2,100 MW Export</a:t>
                      </a:r>
                    </a:p>
                  </a:txBody>
                  <a:tcPr/>
                </a:tc>
              </a:tr>
              <a:tr h="546134">
                <a:tc>
                  <a:txBody>
                    <a:bodyPr/>
                    <a:lstStyle/>
                    <a:p>
                      <a:r>
                        <a:rPr lang="en-US" sz="1600" dirty="0" smtClean="0"/>
                        <a:t>Voltage Collapse</a:t>
                      </a:r>
                      <a:endParaRPr lang="en-US" sz="1600" dirty="0"/>
                    </a:p>
                  </a:txBody>
                  <a:tcPr/>
                </a:tc>
                <a:tc>
                  <a:txBody>
                    <a:bodyPr/>
                    <a:lstStyle/>
                    <a:p>
                      <a:pPr algn="ctr"/>
                      <a:r>
                        <a:rPr lang="en-US" sz="1600" dirty="0" smtClean="0"/>
                        <a:t>No Violations</a:t>
                      </a:r>
                      <a:endParaRPr lang="en-US" sz="1600" dirty="0"/>
                    </a:p>
                  </a:txBody>
                  <a:tcPr/>
                </a:tc>
                <a:tc>
                  <a:txBody>
                    <a:bodyPr/>
                    <a:lstStyle/>
                    <a:p>
                      <a:pPr algn="ctr"/>
                      <a:r>
                        <a:rPr lang="en-US" sz="1600" dirty="0" smtClean="0"/>
                        <a:t>Base Case Voltage Collapse</a:t>
                      </a:r>
                      <a:endParaRPr lang="en-US" sz="1600" dirty="0"/>
                    </a:p>
                  </a:txBody>
                  <a:tcPr anchor="ctr"/>
                </a:tc>
              </a:tr>
              <a:tr h="510287">
                <a:tc>
                  <a:txBody>
                    <a:bodyPr/>
                    <a:lstStyle/>
                    <a:p>
                      <a:r>
                        <a:rPr lang="en-US" sz="1600" dirty="0" smtClean="0"/>
                        <a:t>High Voltage</a:t>
                      </a:r>
                      <a:endParaRPr lang="en-US" sz="1600" dirty="0"/>
                    </a:p>
                  </a:txBody>
                  <a:tcPr/>
                </a:tc>
                <a:tc>
                  <a:txBody>
                    <a:bodyPr/>
                    <a:lstStyle/>
                    <a:p>
                      <a:pPr algn="ctr"/>
                      <a:r>
                        <a:rPr lang="en-US" sz="1600" dirty="0" smtClean="0"/>
                        <a:t>No Violations</a:t>
                      </a:r>
                      <a:endParaRPr lang="en-US" sz="1600" dirty="0"/>
                    </a:p>
                  </a:txBody>
                  <a:tcPr/>
                </a:tc>
                <a:tc>
                  <a:txBody>
                    <a:bodyPr/>
                    <a:lstStyle/>
                    <a:p>
                      <a:pPr algn="ctr"/>
                      <a:r>
                        <a:rPr lang="en-US" sz="1600" dirty="0" smtClean="0"/>
                        <a:t>Base Case Voltage Collapse</a:t>
                      </a:r>
                    </a:p>
                  </a:txBody>
                  <a:tcPr anchor="ctr"/>
                </a:tc>
              </a:tr>
              <a:tr h="510287">
                <a:tc>
                  <a:txBody>
                    <a:bodyPr/>
                    <a:lstStyle/>
                    <a:p>
                      <a:r>
                        <a:rPr lang="en-US" sz="1600" dirty="0" smtClean="0"/>
                        <a:t>Low</a:t>
                      </a:r>
                      <a:r>
                        <a:rPr lang="en-US" sz="1600" baseline="0" dirty="0" smtClean="0"/>
                        <a:t> Voltage</a:t>
                      </a:r>
                      <a:endParaRPr lang="en-US" sz="1600" dirty="0"/>
                    </a:p>
                  </a:txBody>
                  <a:tcPr/>
                </a:tc>
                <a:tc>
                  <a:txBody>
                    <a:bodyPr/>
                    <a:lstStyle/>
                    <a:p>
                      <a:pPr algn="ctr"/>
                      <a:r>
                        <a:rPr lang="en-US" sz="1600" dirty="0" smtClean="0"/>
                        <a:t>No Violations</a:t>
                      </a:r>
                      <a:endParaRPr lang="en-US" sz="1600" dirty="0"/>
                    </a:p>
                  </a:txBody>
                  <a:tcPr/>
                </a:tc>
                <a:tc>
                  <a:txBody>
                    <a:bodyPr/>
                    <a:lstStyle/>
                    <a:p>
                      <a:pPr algn="ctr"/>
                      <a:r>
                        <a:rPr lang="en-US" sz="1600" dirty="0" smtClean="0"/>
                        <a:t>Base Case Voltage Collapse</a:t>
                      </a:r>
                    </a:p>
                  </a:txBody>
                  <a:tcPr anchor="ctr"/>
                </a:tc>
              </a:tr>
              <a:tr h="546134">
                <a:tc>
                  <a:txBody>
                    <a:bodyPr/>
                    <a:lstStyle/>
                    <a:p>
                      <a:r>
                        <a:rPr lang="en-US" sz="1600" dirty="0" smtClean="0"/>
                        <a:t>Thermal Overloads</a:t>
                      </a:r>
                      <a:endParaRPr lang="en-US" sz="1600" dirty="0"/>
                    </a:p>
                  </a:txBody>
                  <a:tcPr/>
                </a:tc>
                <a:tc>
                  <a:txBody>
                    <a:bodyPr/>
                    <a:lstStyle/>
                    <a:p>
                      <a:pPr algn="ctr"/>
                      <a:r>
                        <a:rPr lang="en-US" sz="1600" dirty="0" smtClean="0"/>
                        <a:t>No Violations</a:t>
                      </a:r>
                      <a:endParaRPr lang="en-US" sz="1600" dirty="0"/>
                    </a:p>
                  </a:txBody>
                  <a:tcPr/>
                </a:tc>
                <a:tc>
                  <a:txBody>
                    <a:bodyPr/>
                    <a:lstStyle/>
                    <a:p>
                      <a:pPr algn="ctr"/>
                      <a:r>
                        <a:rPr lang="en-US" sz="1600" dirty="0" smtClean="0"/>
                        <a:t>Base Case Voltage Collapse</a:t>
                      </a:r>
                      <a:endParaRPr lang="en-US" sz="1600" dirty="0"/>
                    </a:p>
                  </a:txBody>
                  <a:tcPr anchor="ctr"/>
                </a:tc>
              </a:tr>
            </a:tbl>
          </a:graphicData>
        </a:graphic>
      </p:graphicFrame>
    </p:spTree>
    <p:extLst>
      <p:ext uri="{BB962C8B-B14F-4D97-AF65-F5344CB8AC3E}">
        <p14:creationId xmlns:p14="http://schemas.microsoft.com/office/powerpoint/2010/main" val="39720082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Preliminary </a:t>
            </a:r>
            <a:r>
              <a:rPr lang="en-US" sz="2400" dirty="0" smtClean="0"/>
              <a:t>Steady-State </a:t>
            </a:r>
            <a:r>
              <a:rPr lang="en-US" sz="2400" dirty="0"/>
              <a:t>Transfer </a:t>
            </a:r>
            <a:r>
              <a:rPr lang="en-US" sz="2400" dirty="0" smtClean="0"/>
              <a:t>Analysis Results</a:t>
            </a:r>
            <a:endParaRPr lang="en-US" sz="2400" dirty="0"/>
          </a:p>
        </p:txBody>
      </p:sp>
      <p:sp>
        <p:nvSpPr>
          <p:cNvPr id="3" name="Content Placeholder 2"/>
          <p:cNvSpPr>
            <a:spLocks noGrp="1"/>
          </p:cNvSpPr>
          <p:nvPr>
            <p:ph idx="1"/>
          </p:nvPr>
        </p:nvSpPr>
        <p:spPr>
          <a:xfrm>
            <a:off x="342900" y="686562"/>
            <a:ext cx="8534400" cy="5638038"/>
          </a:xfrm>
        </p:spPr>
        <p:txBody>
          <a:bodyPr/>
          <a:lstStyle/>
          <a:p>
            <a:r>
              <a:rPr lang="en-US" sz="2400" dirty="0" smtClean="0"/>
              <a:t>A </a:t>
            </a:r>
            <a:r>
              <a:rPr lang="en-US" sz="2400" dirty="0"/>
              <a:t>preliminary transfer analysis </a:t>
            </a:r>
            <a:r>
              <a:rPr lang="en-US" sz="2400" dirty="0" smtClean="0"/>
              <a:t>was conducted to identify the SCT import/export limit</a:t>
            </a:r>
          </a:p>
          <a:p>
            <a:pPr lvl="1"/>
            <a:r>
              <a:rPr lang="en-US" sz="2000" dirty="0" smtClean="0"/>
              <a:t>Without transmission upgrades</a:t>
            </a:r>
          </a:p>
          <a:p>
            <a:pPr lvl="1"/>
            <a:r>
              <a:rPr lang="en-US" sz="2000" dirty="0" smtClean="0"/>
              <a:t>Criteria: thermal violations and voltage collapse</a:t>
            </a:r>
          </a:p>
          <a:p>
            <a:r>
              <a:rPr lang="en-US" sz="2400" dirty="0" smtClean="0"/>
              <a:t>Import:</a:t>
            </a:r>
          </a:p>
          <a:p>
            <a:pPr lvl="1"/>
            <a:r>
              <a:rPr lang="en-US" sz="2000" dirty="0" smtClean="0"/>
              <a:t>No thermal violations for 350 MW import</a:t>
            </a:r>
          </a:p>
          <a:p>
            <a:pPr lvl="1"/>
            <a:r>
              <a:rPr lang="en-US" sz="2000" dirty="0" smtClean="0"/>
              <a:t>Violations were observed if the import exceeds 522 MW</a:t>
            </a:r>
          </a:p>
          <a:p>
            <a:pPr lvl="1"/>
            <a:r>
              <a:rPr lang="en-US" sz="2000" dirty="0" smtClean="0"/>
              <a:t>Numerous violations were observed for import up to 2,100 MW</a:t>
            </a:r>
          </a:p>
          <a:p>
            <a:pPr marL="457200" lvl="1" indent="0">
              <a:buNone/>
            </a:pPr>
            <a:endParaRPr lang="en-US" sz="20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6</a:t>
            </a:fld>
            <a:endParaRPr lang="en-US" dirty="0"/>
          </a:p>
        </p:txBody>
      </p:sp>
      <p:graphicFrame>
        <p:nvGraphicFramePr>
          <p:cNvPr id="5" name="Content Placeholder 5"/>
          <p:cNvGraphicFramePr>
            <a:graphicFrameLocks/>
          </p:cNvGraphicFramePr>
          <p:nvPr>
            <p:extLst>
              <p:ext uri="{D42A27DB-BD31-4B8C-83A1-F6EECF244321}">
                <p14:modId xmlns:p14="http://schemas.microsoft.com/office/powerpoint/2010/main" val="1810850442"/>
              </p:ext>
            </p:extLst>
          </p:nvPr>
        </p:nvGraphicFramePr>
        <p:xfrm>
          <a:off x="533400" y="3900663"/>
          <a:ext cx="7467601" cy="1554480"/>
        </p:xfrm>
        <a:graphic>
          <a:graphicData uri="http://schemas.openxmlformats.org/drawingml/2006/table">
            <a:tbl>
              <a:tblPr firstRow="1" bandRow="1">
                <a:tableStyleId>{5C22544A-7EE6-4342-B048-85BDC9FD1C3A}</a:tableStyleId>
              </a:tblPr>
              <a:tblGrid>
                <a:gridCol w="1716463"/>
                <a:gridCol w="2808757"/>
                <a:gridCol w="2942381"/>
              </a:tblGrid>
              <a:tr h="595137">
                <a:tc>
                  <a:txBody>
                    <a:bodyPr/>
                    <a:lstStyle/>
                    <a:p>
                      <a:r>
                        <a:rPr lang="en-US" sz="1800" dirty="0" smtClean="0"/>
                        <a:t>Import  Level</a:t>
                      </a:r>
                    </a:p>
                    <a:p>
                      <a:pPr algn="ctr"/>
                      <a:r>
                        <a:rPr lang="en-US" sz="1800" dirty="0" smtClean="0"/>
                        <a:t>(MW)</a:t>
                      </a:r>
                      <a:endParaRPr lang="en-US" sz="1800" dirty="0"/>
                    </a:p>
                  </a:txBody>
                  <a:tcPr/>
                </a:tc>
                <a:tc>
                  <a:txBody>
                    <a:bodyPr/>
                    <a:lstStyle/>
                    <a:p>
                      <a:r>
                        <a:rPr lang="en-US" sz="1800" dirty="0" smtClean="0"/>
                        <a:t>Limiting Condition(1)</a:t>
                      </a:r>
                    </a:p>
                  </a:txBody>
                  <a:tcPr/>
                </a:tc>
                <a:tc>
                  <a:txBody>
                    <a:bodyPr/>
                    <a:lstStyle/>
                    <a:p>
                      <a:pPr algn="ctr"/>
                      <a:r>
                        <a:rPr lang="en-US" sz="1800" dirty="0" smtClean="0"/>
                        <a:t>Contingency</a:t>
                      </a:r>
                      <a:endParaRPr lang="en-US" sz="1800" dirty="0"/>
                    </a:p>
                  </a:txBody>
                  <a:tcPr/>
                </a:tc>
              </a:tr>
              <a:tr h="312162">
                <a:tc>
                  <a:txBody>
                    <a:bodyPr/>
                    <a:lstStyle/>
                    <a:p>
                      <a:pPr algn="ctr"/>
                      <a:r>
                        <a:rPr lang="en-US" sz="1600" dirty="0" smtClean="0"/>
                        <a:t>350 </a:t>
                      </a:r>
                      <a:endParaRPr lang="en-US" sz="1600" dirty="0"/>
                    </a:p>
                  </a:txBody>
                  <a:tcPr/>
                </a:tc>
                <a:tc>
                  <a:txBody>
                    <a:bodyPr/>
                    <a:lstStyle/>
                    <a:p>
                      <a:r>
                        <a:rPr lang="en-US" sz="1600" dirty="0" smtClean="0"/>
                        <a:t>None</a:t>
                      </a:r>
                      <a:endParaRPr lang="en-US" sz="1600" dirty="0"/>
                    </a:p>
                  </a:txBody>
                  <a:tcPr/>
                </a:tc>
                <a:tc>
                  <a:txBody>
                    <a:bodyPr/>
                    <a:lstStyle/>
                    <a:p>
                      <a:pPr algn="ctr"/>
                      <a:r>
                        <a:rPr lang="en-US" sz="1600" dirty="0" smtClean="0"/>
                        <a:t>0</a:t>
                      </a:r>
                      <a:endParaRPr lang="en-US" sz="1600" dirty="0"/>
                    </a:p>
                  </a:txBody>
                  <a:tcPr/>
                </a:tc>
              </a:tr>
              <a:tr h="312162">
                <a:tc>
                  <a:txBody>
                    <a:bodyPr/>
                    <a:lstStyle/>
                    <a:p>
                      <a:pPr algn="ctr"/>
                      <a:r>
                        <a:rPr lang="en-US" sz="1600" dirty="0" smtClean="0"/>
                        <a:t>522</a:t>
                      </a:r>
                      <a:endParaRPr lang="en-US" sz="1600" dirty="0"/>
                    </a:p>
                  </a:txBody>
                  <a:tcPr anchor="ctr"/>
                </a:tc>
                <a:tc>
                  <a:txBody>
                    <a:bodyPr/>
                    <a:lstStyle/>
                    <a:p>
                      <a:r>
                        <a:rPr lang="en-US" sz="1600" dirty="0" smtClean="0"/>
                        <a:t>Elkton - Tyler Switch 138 kV</a:t>
                      </a:r>
                    </a:p>
                  </a:txBody>
                  <a:tcPr anchor="ctr"/>
                </a:tc>
                <a:tc>
                  <a:txBody>
                    <a:bodyPr/>
                    <a:lstStyle/>
                    <a:p>
                      <a:pPr algn="ctr"/>
                      <a:r>
                        <a:rPr lang="en-US" sz="1600" dirty="0" smtClean="0"/>
                        <a:t>Forney Switch - Elkton </a:t>
                      </a:r>
                    </a:p>
                    <a:p>
                      <a:pPr algn="ctr"/>
                      <a:r>
                        <a:rPr lang="en-US" sz="1600" dirty="0" smtClean="0"/>
                        <a:t>Tri Corner - Tyler Grande (P7)</a:t>
                      </a:r>
                      <a:endParaRPr lang="en-US" sz="1600" dirty="0"/>
                    </a:p>
                  </a:txBody>
                  <a:tcPr/>
                </a:tc>
              </a:tr>
            </a:tbl>
          </a:graphicData>
        </a:graphic>
      </p:graphicFrame>
      <p:sp>
        <p:nvSpPr>
          <p:cNvPr id="7" name="TextBox 6"/>
          <p:cNvSpPr txBox="1"/>
          <p:nvPr/>
        </p:nvSpPr>
        <p:spPr>
          <a:xfrm>
            <a:off x="381000" y="5759523"/>
            <a:ext cx="8050152" cy="276999"/>
          </a:xfrm>
          <a:prstGeom prst="rect">
            <a:avLst/>
          </a:prstGeom>
          <a:noFill/>
        </p:spPr>
        <p:txBody>
          <a:bodyPr wrap="none" rtlCol="0">
            <a:spAutoFit/>
          </a:bodyPr>
          <a:lstStyle/>
          <a:p>
            <a:r>
              <a:rPr lang="en-US" sz="1200" dirty="0" smtClean="0"/>
              <a:t>(1) Based </a:t>
            </a:r>
            <a:r>
              <a:rPr lang="en-US" sz="1200" dirty="0"/>
              <a:t>on 2% Power Transfer Distribution Factor (PTDF) and Outage Transfer Distribution Factor (OTDF) </a:t>
            </a:r>
            <a:r>
              <a:rPr lang="en-US" sz="1200" dirty="0" smtClean="0"/>
              <a:t>cutoffs</a:t>
            </a:r>
            <a:endParaRPr lang="en-US" dirty="0"/>
          </a:p>
        </p:txBody>
      </p:sp>
    </p:spTree>
    <p:extLst>
      <p:ext uri="{BB962C8B-B14F-4D97-AF65-F5344CB8AC3E}">
        <p14:creationId xmlns:p14="http://schemas.microsoft.com/office/powerpoint/2010/main" val="4615582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Preliminary </a:t>
            </a:r>
            <a:r>
              <a:rPr lang="en-US" sz="2400" dirty="0" smtClean="0"/>
              <a:t>Steady-State </a:t>
            </a:r>
            <a:r>
              <a:rPr lang="en-US" sz="2400" dirty="0"/>
              <a:t>Transfer </a:t>
            </a:r>
            <a:r>
              <a:rPr lang="en-US" sz="2400" dirty="0" smtClean="0"/>
              <a:t>Analysis Results</a:t>
            </a:r>
            <a:endParaRPr lang="en-US" sz="2400" dirty="0"/>
          </a:p>
        </p:txBody>
      </p:sp>
      <p:sp>
        <p:nvSpPr>
          <p:cNvPr id="3" name="Content Placeholder 2"/>
          <p:cNvSpPr>
            <a:spLocks noGrp="1"/>
          </p:cNvSpPr>
          <p:nvPr>
            <p:ph idx="1"/>
          </p:nvPr>
        </p:nvSpPr>
        <p:spPr>
          <a:xfrm>
            <a:off x="329990" y="834948"/>
            <a:ext cx="8534400" cy="5052221"/>
          </a:xfrm>
        </p:spPr>
        <p:txBody>
          <a:bodyPr/>
          <a:lstStyle/>
          <a:p>
            <a:r>
              <a:rPr lang="en-US" sz="2400" dirty="0" smtClean="0"/>
              <a:t>Export:</a:t>
            </a:r>
          </a:p>
          <a:p>
            <a:pPr lvl="1"/>
            <a:r>
              <a:rPr lang="en-US" sz="2000" dirty="0"/>
              <a:t>No thermal violations </a:t>
            </a:r>
            <a:r>
              <a:rPr lang="en-US" sz="2000" dirty="0" smtClean="0"/>
              <a:t>up to 1,280 MW export</a:t>
            </a:r>
            <a:endParaRPr lang="en-US" sz="2000" dirty="0"/>
          </a:p>
          <a:p>
            <a:pPr lvl="1"/>
            <a:r>
              <a:rPr lang="en-US" sz="2000" dirty="0" smtClean="0"/>
              <a:t>Voltage collapse was </a:t>
            </a:r>
            <a:r>
              <a:rPr lang="en-US" sz="2000" dirty="0"/>
              <a:t>observed if the import exceeds </a:t>
            </a:r>
            <a:r>
              <a:rPr lang="en-US" sz="2000" dirty="0" smtClean="0"/>
              <a:t>1,300 MW</a:t>
            </a:r>
            <a:endParaRPr lang="en-US" sz="20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7</a:t>
            </a:fld>
            <a:endParaRPr lang="en-US" dirty="0"/>
          </a:p>
        </p:txBody>
      </p:sp>
      <p:sp>
        <p:nvSpPr>
          <p:cNvPr id="7" name="TextBox 6"/>
          <p:cNvSpPr txBox="1"/>
          <p:nvPr/>
        </p:nvSpPr>
        <p:spPr>
          <a:xfrm>
            <a:off x="440966" y="5129054"/>
            <a:ext cx="8050152" cy="738664"/>
          </a:xfrm>
          <a:prstGeom prst="rect">
            <a:avLst/>
          </a:prstGeom>
          <a:noFill/>
        </p:spPr>
        <p:txBody>
          <a:bodyPr wrap="none" rtlCol="0">
            <a:spAutoFit/>
          </a:bodyPr>
          <a:lstStyle/>
          <a:p>
            <a:pPr marL="228600" indent="-228600">
              <a:buAutoNum type="arabicParenBoth"/>
            </a:pPr>
            <a:r>
              <a:rPr lang="en-US" sz="1200" dirty="0" smtClean="0"/>
              <a:t>Based </a:t>
            </a:r>
            <a:r>
              <a:rPr lang="en-US" sz="1200" dirty="0"/>
              <a:t>on 2% Power Transfer Distribution Factor (PTDF) and Outage Transfer Distribution Factor (OTDF) </a:t>
            </a:r>
            <a:r>
              <a:rPr lang="en-US" sz="1200" dirty="0" smtClean="0"/>
              <a:t>cutoffs</a:t>
            </a:r>
          </a:p>
          <a:p>
            <a:pPr marL="228600" indent="-228600">
              <a:buAutoNum type="arabicParenBoth"/>
            </a:pPr>
            <a:r>
              <a:rPr lang="en-US" sz="1200" dirty="0" smtClean="0"/>
              <a:t>Voltage Collapse is assumed at 0.80 </a:t>
            </a:r>
            <a:r>
              <a:rPr lang="en-US" sz="1200" dirty="0" err="1" smtClean="0"/>
              <a:t>p.u</a:t>
            </a:r>
            <a:r>
              <a:rPr lang="en-US" sz="1200" dirty="0" smtClean="0"/>
              <a:t>. voltage</a:t>
            </a:r>
            <a:endParaRPr lang="en-US" sz="1200" dirty="0"/>
          </a:p>
          <a:p>
            <a:endParaRPr lang="en-US" dirty="0"/>
          </a:p>
        </p:txBody>
      </p:sp>
      <p:graphicFrame>
        <p:nvGraphicFramePr>
          <p:cNvPr id="8" name="Content Placeholder 5"/>
          <p:cNvGraphicFramePr>
            <a:graphicFrameLocks/>
          </p:cNvGraphicFramePr>
          <p:nvPr>
            <p:extLst>
              <p:ext uri="{D42A27DB-BD31-4B8C-83A1-F6EECF244321}">
                <p14:modId xmlns:p14="http://schemas.microsoft.com/office/powerpoint/2010/main" val="3370379511"/>
              </p:ext>
            </p:extLst>
          </p:nvPr>
        </p:nvGraphicFramePr>
        <p:xfrm>
          <a:off x="609600" y="2971800"/>
          <a:ext cx="7399019" cy="1005840"/>
        </p:xfrm>
        <a:graphic>
          <a:graphicData uri="http://schemas.openxmlformats.org/drawingml/2006/table">
            <a:tbl>
              <a:tblPr firstRow="1" bandRow="1">
                <a:tableStyleId>{5C22544A-7EE6-4342-B048-85BDC9FD1C3A}</a:tableStyleId>
              </a:tblPr>
              <a:tblGrid>
                <a:gridCol w="1697211"/>
                <a:gridCol w="2850904"/>
                <a:gridCol w="2850904"/>
              </a:tblGrid>
              <a:tr h="577600">
                <a:tc>
                  <a:txBody>
                    <a:bodyPr/>
                    <a:lstStyle/>
                    <a:p>
                      <a:r>
                        <a:rPr lang="en-US" dirty="0" smtClean="0"/>
                        <a:t>Export  Level</a:t>
                      </a:r>
                    </a:p>
                    <a:p>
                      <a:r>
                        <a:rPr lang="en-US" dirty="0" smtClean="0"/>
                        <a:t>(MW)</a:t>
                      </a:r>
                      <a:endParaRPr lang="en-US" dirty="0"/>
                    </a:p>
                  </a:txBody>
                  <a:tcPr/>
                </a:tc>
                <a:tc>
                  <a:txBody>
                    <a:bodyPr/>
                    <a:lstStyle/>
                    <a:p>
                      <a:r>
                        <a:rPr lang="en-US" dirty="0" smtClean="0"/>
                        <a:t>Limiting Condition(1)</a:t>
                      </a:r>
                      <a:endParaRPr lang="en-US" dirty="0" smtClean="0"/>
                    </a:p>
                  </a:txBody>
                  <a:tcPr/>
                </a:tc>
                <a:tc>
                  <a:txBody>
                    <a:bodyPr/>
                    <a:lstStyle/>
                    <a:p>
                      <a:pPr algn="ctr"/>
                      <a:r>
                        <a:rPr lang="en-US" dirty="0" smtClean="0"/>
                        <a:t>Contingency</a:t>
                      </a:r>
                      <a:endParaRPr lang="en-US" dirty="0"/>
                    </a:p>
                  </a:txBody>
                  <a:tcPr/>
                </a:tc>
              </a:tr>
              <a:tr h="308053">
                <a:tc>
                  <a:txBody>
                    <a:bodyPr/>
                    <a:lstStyle/>
                    <a:p>
                      <a:pPr algn="ctr"/>
                      <a:r>
                        <a:rPr lang="en-US" dirty="0" smtClean="0"/>
                        <a:t>1,289</a:t>
                      </a:r>
                      <a:endParaRPr lang="en-US" dirty="0"/>
                    </a:p>
                  </a:txBody>
                  <a:tcPr/>
                </a:tc>
                <a:tc>
                  <a:txBody>
                    <a:bodyPr/>
                    <a:lstStyle/>
                    <a:p>
                      <a:r>
                        <a:rPr lang="en-US" dirty="0" smtClean="0"/>
                        <a:t>Voltage </a:t>
                      </a:r>
                      <a:r>
                        <a:rPr lang="en-US" dirty="0" smtClean="0"/>
                        <a:t>Collapse</a:t>
                      </a:r>
                      <a:r>
                        <a:rPr lang="en-US" sz="1600" dirty="0" smtClean="0"/>
                        <a:t>(2)</a:t>
                      </a:r>
                      <a:endParaRPr lang="en-US" sz="1600" dirty="0" smtClean="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smtClean="0"/>
                        <a:t>(P7)</a:t>
                      </a:r>
                    </a:p>
                  </a:txBody>
                  <a:tcPr/>
                </a:tc>
              </a:tr>
            </a:tbl>
          </a:graphicData>
        </a:graphic>
      </p:graphicFrame>
    </p:spTree>
    <p:extLst>
      <p:ext uri="{BB962C8B-B14F-4D97-AF65-F5344CB8AC3E}">
        <p14:creationId xmlns:p14="http://schemas.microsoft.com/office/powerpoint/2010/main" val="40828733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Dynamic </a:t>
            </a:r>
            <a:r>
              <a:rPr lang="en-US" dirty="0" smtClean="0"/>
              <a:t>Stability Analysis</a:t>
            </a:r>
            <a:endParaRPr lang="en-US" dirty="0"/>
          </a:p>
        </p:txBody>
      </p:sp>
      <p:sp>
        <p:nvSpPr>
          <p:cNvPr id="3" name="Content Placeholder 2"/>
          <p:cNvSpPr>
            <a:spLocks noGrp="1"/>
          </p:cNvSpPr>
          <p:nvPr>
            <p:ph idx="1"/>
          </p:nvPr>
        </p:nvSpPr>
        <p:spPr>
          <a:xfrm>
            <a:off x="380999" y="914400"/>
            <a:ext cx="8465127" cy="5349437"/>
          </a:xfrm>
        </p:spPr>
        <p:txBody>
          <a:bodyPr/>
          <a:lstStyle/>
          <a:p>
            <a:pPr marL="0" indent="0">
              <a:buNone/>
            </a:pPr>
            <a:r>
              <a:rPr lang="en-US" sz="2800" dirty="0" smtClean="0"/>
              <a:t>Cases:</a:t>
            </a:r>
          </a:p>
          <a:p>
            <a:pPr marL="400050" lvl="1" indent="0">
              <a:buNone/>
            </a:pPr>
            <a:r>
              <a:rPr lang="en-US" sz="2000" dirty="0" smtClean="0"/>
              <a:t>Developed flat start from latest 2020 SP DWG Case </a:t>
            </a:r>
          </a:p>
          <a:p>
            <a:pPr marL="400050" lvl="1" indent="0">
              <a:buNone/>
            </a:pPr>
            <a:r>
              <a:rPr lang="en-US" sz="2000" dirty="0" smtClean="0"/>
              <a:t>Import 2,000 MW: 	Flat start completed</a:t>
            </a:r>
          </a:p>
          <a:p>
            <a:pPr marL="400050" lvl="1" indent="0">
              <a:buNone/>
            </a:pPr>
            <a:r>
              <a:rPr lang="en-US" sz="2000" dirty="0" smtClean="0"/>
              <a:t>Export 2,100 MW:	Flat start completed</a:t>
            </a:r>
            <a:endParaRPr lang="en-US" sz="2000" dirty="0"/>
          </a:p>
          <a:p>
            <a:pPr marL="400050" lvl="1" indent="0">
              <a:buNone/>
            </a:pPr>
            <a:endParaRPr lang="en-US" sz="1600" dirty="0" smtClean="0"/>
          </a:p>
          <a:p>
            <a:pPr marL="400050" lvl="1" indent="0">
              <a:buNone/>
            </a:pPr>
            <a:endParaRPr lang="en-US" sz="1600" dirty="0" smtClean="0"/>
          </a:p>
          <a:p>
            <a:pPr marL="400050" lvl="1" indent="0">
              <a:buNone/>
            </a:pPr>
            <a:r>
              <a:rPr lang="en-US" sz="2000" dirty="0"/>
              <a:t>Developed flat start from latest </a:t>
            </a:r>
            <a:r>
              <a:rPr lang="en-US" sz="2000" dirty="0" smtClean="0"/>
              <a:t>2021 HWLL DWG Case</a:t>
            </a:r>
          </a:p>
          <a:p>
            <a:pPr marL="400050" lvl="1" indent="0">
              <a:buNone/>
            </a:pPr>
            <a:r>
              <a:rPr lang="en-US" sz="2000" dirty="0"/>
              <a:t>Import </a:t>
            </a:r>
            <a:r>
              <a:rPr lang="en-US" sz="2000" dirty="0" smtClean="0"/>
              <a:t>2,000 MW: </a:t>
            </a:r>
            <a:r>
              <a:rPr lang="en-US" sz="2000" dirty="0"/>
              <a:t>	Flat start </a:t>
            </a:r>
            <a:r>
              <a:rPr lang="en-US" sz="2000" dirty="0" smtClean="0"/>
              <a:t>completed</a:t>
            </a:r>
            <a:endParaRPr lang="en-US" sz="2000" dirty="0"/>
          </a:p>
          <a:p>
            <a:pPr marL="400050" lvl="1" indent="0">
              <a:buNone/>
            </a:pPr>
            <a:r>
              <a:rPr lang="en-US" sz="2000"/>
              <a:t>Export </a:t>
            </a:r>
            <a:r>
              <a:rPr lang="en-US" sz="2000" smtClean="0"/>
              <a:t>2,100 </a:t>
            </a:r>
            <a:r>
              <a:rPr lang="en-US" sz="2000" dirty="0" smtClean="0"/>
              <a:t>MW:</a:t>
            </a:r>
            <a:r>
              <a:rPr lang="en-US" sz="2000" dirty="0"/>
              <a:t>	Flat start </a:t>
            </a:r>
            <a:r>
              <a:rPr lang="en-US" sz="2000" dirty="0" smtClean="0"/>
              <a:t>completed</a:t>
            </a:r>
          </a:p>
          <a:p>
            <a:pPr marL="400050" lvl="1" indent="0">
              <a:buNone/>
            </a:pPr>
            <a:endParaRPr lang="en-US" sz="2000" dirty="0" smtClean="0"/>
          </a:p>
          <a:p>
            <a:pPr marL="400050" lvl="1" indent="0">
              <a:buNone/>
            </a:pPr>
            <a:endParaRPr lang="en-US" sz="2000" dirty="0"/>
          </a:p>
          <a:p>
            <a:pPr marL="400050" lvl="1" indent="0">
              <a:buNone/>
            </a:pPr>
            <a:endParaRPr lang="en-US" sz="1600" dirty="0"/>
          </a:p>
          <a:p>
            <a:pPr marL="400050" lvl="1" indent="0">
              <a:buNone/>
            </a:pPr>
            <a:endParaRPr lang="en-US" sz="1600" b="1" dirty="0" smtClean="0"/>
          </a:p>
          <a:p>
            <a:pPr marL="0" indent="0">
              <a:buNone/>
            </a:pPr>
            <a:endParaRPr lang="en-US" sz="2000" b="1" dirty="0"/>
          </a:p>
          <a:p>
            <a:pPr marL="0" indent="0">
              <a:buNone/>
            </a:pPr>
            <a:endParaRPr lang="en-US" sz="2000" b="1" dirty="0" smtClean="0"/>
          </a:p>
        </p:txBody>
      </p:sp>
      <p:sp>
        <p:nvSpPr>
          <p:cNvPr id="4" name="Slide Number Placeholder 3"/>
          <p:cNvSpPr>
            <a:spLocks noGrp="1"/>
          </p:cNvSpPr>
          <p:nvPr>
            <p:ph type="sldNum" sz="quarter" idx="4"/>
          </p:nvPr>
        </p:nvSpPr>
        <p:spPr/>
        <p:txBody>
          <a:bodyPr/>
          <a:lstStyle/>
          <a:p>
            <a:fld id="{1D93BD3E-1E9A-4970-A6F7-E7AC52762E0C}" type="slidenum">
              <a:rPr lang="en-US" smtClean="0"/>
              <a:pPr/>
              <a:t>8</a:t>
            </a:fld>
            <a:endParaRPr lang="en-US" dirty="0"/>
          </a:p>
        </p:txBody>
      </p:sp>
    </p:spTree>
    <p:extLst>
      <p:ext uri="{BB962C8B-B14F-4D97-AF65-F5344CB8AC3E}">
        <p14:creationId xmlns:p14="http://schemas.microsoft.com/office/powerpoint/2010/main" val="250798269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Next Steps, Deliverables</a:t>
            </a:r>
            <a:endParaRPr lang="en-US" dirty="0"/>
          </a:p>
        </p:txBody>
      </p:sp>
      <p:sp>
        <p:nvSpPr>
          <p:cNvPr id="3" name="Content Placeholder 2"/>
          <p:cNvSpPr>
            <a:spLocks noGrp="1"/>
          </p:cNvSpPr>
          <p:nvPr>
            <p:ph idx="1"/>
          </p:nvPr>
        </p:nvSpPr>
        <p:spPr/>
        <p:txBody>
          <a:bodyPr/>
          <a:lstStyle/>
          <a:p>
            <a:pPr marL="713232">
              <a:buFont typeface="Wingdings" panose="05000000000000000000" pitchFamily="2" charset="2"/>
              <a:buChar char="Ø"/>
            </a:pPr>
            <a:endParaRPr lang="en-US" sz="1600" dirty="0" smtClean="0"/>
          </a:p>
          <a:p>
            <a:pPr marL="713232">
              <a:buFont typeface="Wingdings" panose="05000000000000000000" pitchFamily="2" charset="2"/>
              <a:buChar char="Ø"/>
            </a:pPr>
            <a:r>
              <a:rPr lang="en-US" sz="1600" dirty="0" smtClean="0"/>
              <a:t>ERCOT will continue performing steady-state </a:t>
            </a:r>
            <a:r>
              <a:rPr lang="en-US" sz="1600" dirty="0"/>
              <a:t>and dynamic stability analysis </a:t>
            </a:r>
            <a:r>
              <a:rPr lang="en-US" sz="1600" dirty="0" smtClean="0"/>
              <a:t>for the studied import/export transfer levels and identify potential system upgrades </a:t>
            </a:r>
          </a:p>
          <a:p>
            <a:pPr marL="713232">
              <a:buFont typeface="Wingdings" panose="05000000000000000000" pitchFamily="2" charset="2"/>
              <a:buChar char="Ø"/>
            </a:pPr>
            <a:endParaRPr lang="en-US" sz="1600" dirty="0" smtClean="0"/>
          </a:p>
          <a:p>
            <a:pPr marL="713232">
              <a:buFont typeface="Wingdings" panose="05000000000000000000" pitchFamily="2" charset="2"/>
              <a:buChar char="Ø"/>
            </a:pPr>
            <a:endParaRPr lang="en-US" sz="1600" dirty="0" smtClean="0"/>
          </a:p>
          <a:p>
            <a:pPr marL="713232">
              <a:buFont typeface="Wingdings" panose="05000000000000000000" pitchFamily="2" charset="2"/>
              <a:buChar char="Ø"/>
            </a:pPr>
            <a:endParaRPr lang="en-US" sz="1600" dirty="0"/>
          </a:p>
          <a:p>
            <a:pPr marL="713232">
              <a:buFont typeface="Wingdings" panose="05000000000000000000" pitchFamily="2" charset="2"/>
              <a:buChar char="Ø"/>
            </a:pPr>
            <a:endParaRPr lang="en-US" sz="1600" dirty="0" smtClean="0"/>
          </a:p>
          <a:p>
            <a:pPr marL="713232">
              <a:buFont typeface="Wingdings" panose="05000000000000000000" pitchFamily="2" charset="2"/>
              <a:buChar char="Ø"/>
            </a:pPr>
            <a:endParaRPr lang="en-US" sz="1600" dirty="0"/>
          </a:p>
          <a:p>
            <a:pPr marL="713232">
              <a:buFont typeface="Wingdings" panose="05000000000000000000" pitchFamily="2" charset="2"/>
              <a:buChar char="Ø"/>
            </a:pPr>
            <a:r>
              <a:rPr lang="en-US" sz="1600" dirty="0" smtClean="0"/>
              <a:t>A </a:t>
            </a:r>
            <a:r>
              <a:rPr lang="en-US" sz="1600" dirty="0"/>
              <a:t>report documenting key findings with discussion of constraints, limitations, and potential transmission upgrade options related to SCT that are required to meet the NERC TPL and ERCOT Planning Criteria. </a:t>
            </a:r>
            <a:endParaRPr lang="en-US" sz="1600" dirty="0" smtClean="0"/>
          </a:p>
          <a:p>
            <a:pPr marL="713232">
              <a:buFont typeface="Wingdings" panose="05000000000000000000" pitchFamily="2" charset="2"/>
              <a:buChar char="Ø"/>
            </a:pPr>
            <a:endParaRPr lang="en-US" sz="1600" dirty="0"/>
          </a:p>
          <a:p>
            <a:pPr marL="713232">
              <a:buFont typeface="Wingdings" panose="05000000000000000000" pitchFamily="2" charset="2"/>
              <a:buChar char="Ø"/>
            </a:pPr>
            <a:r>
              <a:rPr lang="en-US" sz="1600" dirty="0" smtClean="0"/>
              <a:t>ERCOT </a:t>
            </a:r>
            <a:r>
              <a:rPr lang="en-US" sz="1600" dirty="0"/>
              <a:t>will file the report </a:t>
            </a:r>
            <a:r>
              <a:rPr lang="en-US" sz="1600" dirty="0" smtClean="0"/>
              <a:t>at the PUCT in Project 46304</a:t>
            </a:r>
            <a:endParaRPr lang="en-US" sz="1600" dirty="0"/>
          </a:p>
          <a:p>
            <a:pPr marL="0" indent="0">
              <a:lnSpc>
                <a:spcPct val="150000"/>
              </a:lnSpc>
              <a:buNone/>
            </a:pPr>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9</a:t>
            </a:fld>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149979647"/>
              </p:ext>
            </p:extLst>
          </p:nvPr>
        </p:nvGraphicFramePr>
        <p:xfrm>
          <a:off x="1346676" y="1905000"/>
          <a:ext cx="6654324" cy="1219200"/>
        </p:xfrm>
        <a:graphic>
          <a:graphicData uri="http://schemas.openxmlformats.org/drawingml/2006/table">
            <a:tbl>
              <a:tblPr firstCol="1" bandRow="1">
                <a:tableStyleId>{5C22544A-7EE6-4342-B048-85BDC9FD1C3A}</a:tableStyleId>
              </a:tblPr>
              <a:tblGrid>
                <a:gridCol w="2252960"/>
                <a:gridCol w="1382528"/>
                <a:gridCol w="3018836"/>
              </a:tblGrid>
              <a:tr h="304800">
                <a:tc rowSpan="2">
                  <a:txBody>
                    <a:bodyPr/>
                    <a:lstStyle/>
                    <a:p>
                      <a:pPr algn="ctr"/>
                      <a:r>
                        <a:rPr lang="en-US" sz="1400" dirty="0" smtClean="0"/>
                        <a:t>Directive</a:t>
                      </a:r>
                      <a:r>
                        <a:rPr lang="en-US" sz="1400" baseline="0" dirty="0" smtClean="0"/>
                        <a:t> 6 Steady State</a:t>
                      </a:r>
                      <a:endParaRPr lang="en-US" sz="1400" dirty="0"/>
                    </a:p>
                  </a:txBody>
                  <a:tcPr anchor="ctr"/>
                </a:tc>
                <a:tc>
                  <a:txBody>
                    <a:bodyPr/>
                    <a:lstStyle/>
                    <a:p>
                      <a:r>
                        <a:rPr lang="en-US" sz="1400" dirty="0" smtClean="0"/>
                        <a:t>Summer Peak</a:t>
                      </a:r>
                      <a:endParaRPr lang="en-US" sz="14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solidFill>
                            <a:schemeClr val="accent4"/>
                          </a:solidFill>
                        </a:rPr>
                        <a:t>  350 MW Import</a:t>
                      </a:r>
                    </a:p>
                  </a:txBody>
                  <a:tcPr/>
                </a:tc>
              </a:tr>
              <a:tr h="304800">
                <a:tc vMerge="1">
                  <a:txBody>
                    <a:bodyPr/>
                    <a:lstStyle/>
                    <a:p>
                      <a:pPr algn="ctr"/>
                      <a:endParaRPr lang="en-US" dirty="0"/>
                    </a:p>
                  </a:txBody>
                  <a:tcPr anchor="ctr"/>
                </a:tc>
                <a:tc>
                  <a:txBody>
                    <a:bodyPr/>
                    <a:lstStyle/>
                    <a:p>
                      <a:r>
                        <a:rPr lang="en-US" sz="1400" dirty="0" smtClean="0"/>
                        <a:t>HWLL</a:t>
                      </a:r>
                      <a:endParaRPr lang="en-US" sz="14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accent4"/>
                          </a:solidFill>
                          <a:latin typeface="+mn-lt"/>
                          <a:ea typeface="+mn-ea"/>
                          <a:cs typeface="+mn-cs"/>
                        </a:rPr>
                        <a:t>2100 MW Export</a:t>
                      </a:r>
                    </a:p>
                  </a:txBody>
                  <a:tcPr/>
                </a:tc>
              </a:tr>
              <a:tr h="304800">
                <a:tc rowSpan="2">
                  <a:txBody>
                    <a:bodyPr/>
                    <a:lstStyle/>
                    <a:p>
                      <a:pPr algn="ctr"/>
                      <a:r>
                        <a:rPr lang="en-US" sz="1400" dirty="0" smtClean="0"/>
                        <a:t>Directive 6 Dynamic</a:t>
                      </a:r>
                      <a:r>
                        <a:rPr lang="en-US" sz="1400" baseline="0" dirty="0" smtClean="0"/>
                        <a:t> Stability</a:t>
                      </a:r>
                      <a:endParaRPr lang="en-US" sz="1400" dirty="0"/>
                    </a:p>
                  </a:txBody>
                  <a:tcPr anchor="ctr"/>
                </a:tc>
                <a:tc>
                  <a:txBody>
                    <a:bodyPr/>
                    <a:lstStyle/>
                    <a:p>
                      <a:r>
                        <a:rPr lang="en-US" sz="1400" dirty="0" smtClean="0"/>
                        <a:t>Summer Peak</a:t>
                      </a:r>
                      <a:endParaRPr lang="en-US" sz="14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accent4"/>
                          </a:solidFill>
                          <a:latin typeface="+mn-lt"/>
                          <a:ea typeface="+mn-ea"/>
                          <a:cs typeface="+mn-cs"/>
                        </a:rPr>
                        <a:t>2000 MW Import / 2100 MW Export</a:t>
                      </a:r>
                    </a:p>
                  </a:txBody>
                  <a:tcPr/>
                </a:tc>
              </a:tr>
              <a:tr h="304800">
                <a:tc vMerge="1">
                  <a:txBody>
                    <a:bodyPr/>
                    <a:lstStyle/>
                    <a:p>
                      <a:pPr algn="ctr"/>
                      <a:endParaRPr lang="en-US" dirty="0"/>
                    </a:p>
                  </a:txBody>
                  <a:tcPr anchor="ctr"/>
                </a:tc>
                <a:tc>
                  <a:txBody>
                    <a:bodyPr/>
                    <a:lstStyle/>
                    <a:p>
                      <a:r>
                        <a:rPr lang="en-US" sz="1400" dirty="0" smtClean="0"/>
                        <a:t>HWLL</a:t>
                      </a:r>
                      <a:endParaRPr lang="en-US" sz="14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accent4"/>
                          </a:solidFill>
                          <a:latin typeface="+mn-lt"/>
                          <a:ea typeface="+mn-ea"/>
                          <a:cs typeface="+mn-cs"/>
                        </a:rPr>
                        <a:t>2000 MW Import / 2100 MW Export</a:t>
                      </a:r>
                    </a:p>
                  </a:txBody>
                  <a:tcPr/>
                </a:tc>
              </a:tr>
            </a:tbl>
          </a:graphicData>
        </a:graphic>
      </p:graphicFrame>
    </p:spTree>
    <p:extLst>
      <p:ext uri="{BB962C8B-B14F-4D97-AF65-F5344CB8AC3E}">
        <p14:creationId xmlns:p14="http://schemas.microsoft.com/office/powerpoint/2010/main" val="3083588478"/>
      </p:ext>
    </p:extLst>
  </p:cSld>
  <p:clrMapOvr>
    <a:masterClrMapping/>
  </p:clrMapOvr>
  <p:timing>
    <p:tnLst>
      <p:par>
        <p:cTn id="1" dur="indefinite" restart="never" nodeType="tmRoot"/>
      </p:par>
    </p:tnLst>
  </p:timing>
</p:sld>
</file>

<file path=ppt/theme/theme1.xml><?xml version="1.0" encoding="utf-8"?>
<a:theme xmlns:a="http://schemas.openxmlformats.org/drawingml/2006/main" name="1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E63A2377AB110F42B7B372FB8EF4570B" ma:contentTypeVersion="0" ma:contentTypeDescription="Create a new document." ma:contentTypeScope="" ma:versionID="673c3b80bdd78f53d029ffa560b18dd8">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Props1.xml><?xml version="1.0" encoding="utf-8"?>
<ds:datastoreItem xmlns:ds="http://schemas.openxmlformats.org/officeDocument/2006/customXml" ds:itemID="{34F71682-2ABB-4844-8D0F-0845B2D5B733}"/>
</file>

<file path=customXml/itemProps2.xml><?xml version="1.0" encoding="utf-8"?>
<ds:datastoreItem xmlns:ds="http://schemas.openxmlformats.org/officeDocument/2006/customXml" ds:itemID="{E4A68982-DD5D-44FD-B77F-4C531465FE54}"/>
</file>

<file path=customXml/itemProps3.xml><?xml version="1.0" encoding="utf-8"?>
<ds:datastoreItem xmlns:ds="http://schemas.openxmlformats.org/officeDocument/2006/customXml" ds:itemID="{C0E9AA12-8AF9-4AA6-90FE-24669859CDF3}"/>
</file>

<file path=docProps/app.xml><?xml version="1.0" encoding="utf-8"?>
<Properties xmlns="http://schemas.openxmlformats.org/officeDocument/2006/extended-properties" xmlns:vt="http://schemas.openxmlformats.org/officeDocument/2006/docPropsVTypes">
  <Template/>
  <TotalTime>5061</TotalTime>
  <Words>611</Words>
  <Application>Microsoft Office PowerPoint</Application>
  <PresentationFormat>On-screen Show (4:3)</PresentationFormat>
  <Paragraphs>141</Paragraphs>
  <Slides>10</Slides>
  <Notes>1</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10</vt:i4>
      </vt:variant>
    </vt:vector>
  </HeadingPairs>
  <TitlesOfParts>
    <vt:vector size="15" baseType="lpstr">
      <vt:lpstr>Arial</vt:lpstr>
      <vt:lpstr>Calibri</vt:lpstr>
      <vt:lpstr>Wingdings</vt:lpstr>
      <vt:lpstr>1_Custom Design</vt:lpstr>
      <vt:lpstr>Office Theme</vt:lpstr>
      <vt:lpstr>PowerPoint Presentation</vt:lpstr>
      <vt:lpstr>Overview </vt:lpstr>
      <vt:lpstr>SCT Planning Studies Flow Assumptions</vt:lpstr>
      <vt:lpstr>Southern Cross Transmission - Sketched</vt:lpstr>
      <vt:lpstr>Preliminary Study Base Cases Steady-State Results</vt:lpstr>
      <vt:lpstr>Preliminary Steady-State Transfer Analysis Results</vt:lpstr>
      <vt:lpstr>Preliminary Steady-State Transfer Analysis Results</vt:lpstr>
      <vt:lpstr>Dynamic Stability Analysis</vt:lpstr>
      <vt:lpstr>Next Steps, Deliverables</vt:lpstr>
      <vt:lpstr>PowerPoint Presentation</vt:lpstr>
    </vt:vector>
  </TitlesOfParts>
  <Company>The Electric Reliability Council of Texas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Ben Richardson</cp:lastModifiedBy>
  <cp:revision>384</cp:revision>
  <cp:lastPrinted>2016-01-21T20:53:15Z</cp:lastPrinted>
  <dcterms:created xsi:type="dcterms:W3CDTF">2016-01-21T15:20:31Z</dcterms:created>
  <dcterms:modified xsi:type="dcterms:W3CDTF">2018-11-26T15:13:38Z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0x010100E63A2377AB110F42B7B372FB8EF4570B</vt:lpwstr>
  </property>
</Properties>
</file>