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51"/>
  </p:notesMasterIdLst>
  <p:handoutMasterIdLst>
    <p:handoutMasterId r:id="rId52"/>
  </p:handoutMasterIdLst>
  <p:sldIdLst>
    <p:sldId id="445" r:id="rId7"/>
    <p:sldId id="463" r:id="rId8"/>
    <p:sldId id="491" r:id="rId9"/>
    <p:sldId id="456" r:id="rId10"/>
    <p:sldId id="516" r:id="rId11"/>
    <p:sldId id="508" r:id="rId12"/>
    <p:sldId id="465" r:id="rId13"/>
    <p:sldId id="466" r:id="rId14"/>
    <p:sldId id="467" r:id="rId15"/>
    <p:sldId id="474" r:id="rId16"/>
    <p:sldId id="473" r:id="rId17"/>
    <p:sldId id="507" r:id="rId18"/>
    <p:sldId id="453" r:id="rId19"/>
    <p:sldId id="454" r:id="rId20"/>
    <p:sldId id="464" r:id="rId21"/>
    <p:sldId id="500" r:id="rId22"/>
    <p:sldId id="497" r:id="rId23"/>
    <p:sldId id="468" r:id="rId24"/>
    <p:sldId id="487" r:id="rId25"/>
    <p:sldId id="488" r:id="rId26"/>
    <p:sldId id="489" r:id="rId27"/>
    <p:sldId id="501" r:id="rId28"/>
    <p:sldId id="476" r:id="rId29"/>
    <p:sldId id="477" r:id="rId30"/>
    <p:sldId id="478" r:id="rId31"/>
    <p:sldId id="479" r:id="rId32"/>
    <p:sldId id="483" r:id="rId33"/>
    <p:sldId id="484" r:id="rId34"/>
    <p:sldId id="485" r:id="rId35"/>
    <p:sldId id="486" r:id="rId36"/>
    <p:sldId id="461" r:id="rId37"/>
    <p:sldId id="462" r:id="rId38"/>
    <p:sldId id="475" r:id="rId39"/>
    <p:sldId id="482" r:id="rId40"/>
    <p:sldId id="492" r:id="rId41"/>
    <p:sldId id="493" r:id="rId42"/>
    <p:sldId id="494" r:id="rId43"/>
    <p:sldId id="495" r:id="rId44"/>
    <p:sldId id="499" r:id="rId45"/>
    <p:sldId id="490" r:id="rId46"/>
    <p:sldId id="498" r:id="rId47"/>
    <p:sldId id="505" r:id="rId48"/>
    <p:sldId id="455" r:id="rId49"/>
    <p:sldId id="506" r:id="rId5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80" d="100"/>
          <a:sy n="80" d="100"/>
        </p:scale>
        <p:origin x="1008" y="90"/>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2.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11/29/2018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11/29/2018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40.xml"/><Relationship Id="rId1" Type="http://schemas.openxmlformats.org/officeDocument/2006/relationships/slideLayout" Target="../slideLayouts/slideLayout4.xml"/><Relationship Id="rId5" Type="http://schemas.openxmlformats.org/officeDocument/2006/relationships/image" Target="../media/image9.tmp"/><Relationship Id="rId4" Type="http://schemas.openxmlformats.org/officeDocument/2006/relationships/image" Target="../media/image8.tmp"/></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November 30,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BOD approved August 7, 2018</a:t>
            </a:r>
          </a:p>
          <a:p>
            <a:r>
              <a:rPr lang="en-US" dirty="0" smtClean="0">
                <a:solidFill>
                  <a:srgbClr val="FF0000"/>
                </a:solidFill>
              </a:rPr>
              <a:t>PGRR066</a:t>
            </a:r>
            <a:r>
              <a:rPr lang="en-US" dirty="0" smtClean="0"/>
              <a:t> </a:t>
            </a:r>
            <a:r>
              <a:rPr lang="en-US" dirty="0"/>
              <a:t>- Interconnection Request Cancellation and Creation of Inactive </a:t>
            </a:r>
            <a:r>
              <a:rPr lang="en-US" dirty="0" smtClean="0"/>
              <a:t>Status – TAC </a:t>
            </a:r>
            <a:r>
              <a:rPr lang="en-US" dirty="0" smtClean="0"/>
              <a:t>approved November </a:t>
            </a:r>
            <a:r>
              <a:rPr lang="en-US" dirty="0" smtClean="0"/>
              <a:t>29, seek BOD approval December 11.</a:t>
            </a:r>
          </a:p>
          <a:p>
            <a:r>
              <a:rPr lang="en-US" dirty="0" smtClean="0">
                <a:solidFill>
                  <a:srgbClr val="FF0000"/>
                </a:solidFill>
              </a:rPr>
              <a:t>PGRR067, NPRR882</a:t>
            </a:r>
            <a:r>
              <a:rPr lang="en-US" dirty="0" smtClean="0"/>
              <a:t> – </a:t>
            </a:r>
            <a:r>
              <a:rPr lang="en-US" dirty="0"/>
              <a:t>Re-powering </a:t>
            </a:r>
            <a:r>
              <a:rPr lang="en-US" dirty="0" smtClean="0"/>
              <a:t>Procedures – </a:t>
            </a:r>
            <a:r>
              <a:rPr lang="en-US" dirty="0"/>
              <a:t>TAC </a:t>
            </a:r>
            <a:r>
              <a:rPr lang="en-US" dirty="0" smtClean="0"/>
              <a:t>approved </a:t>
            </a:r>
            <a:r>
              <a:rPr lang="en-US" dirty="0"/>
              <a:t>November </a:t>
            </a:r>
            <a:r>
              <a:rPr lang="en-US" dirty="0" smtClean="0"/>
              <a:t>29</a:t>
            </a:r>
            <a:r>
              <a:rPr lang="en-US" dirty="0"/>
              <a:t>, seek BOD approval December 11</a:t>
            </a:r>
            <a:r>
              <a:rPr lang="en-US"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38862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22</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25</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26</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RIOO-GINR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Training today</a:t>
            </a:r>
          </a:p>
          <a:p>
            <a:pPr lvl="1"/>
            <a:r>
              <a:rPr lang="en-US" dirty="0" smtClean="0"/>
              <a:t>IE in the morning</a:t>
            </a:r>
          </a:p>
          <a:p>
            <a:pPr lvl="1"/>
            <a:r>
              <a:rPr lang="en-US" dirty="0" smtClean="0"/>
              <a:t>TSP after lunch</a:t>
            </a:r>
          </a:p>
          <a:p>
            <a:r>
              <a:rPr lang="en-US" dirty="0" smtClean="0"/>
              <a:t>MOTE Environment</a:t>
            </a:r>
          </a:p>
          <a:p>
            <a:r>
              <a:rPr lang="en-US" dirty="0" smtClean="0"/>
              <a:t>External Go-Live target date December 11-13, 2018</a:t>
            </a:r>
          </a:p>
          <a:p>
            <a:pPr lvl="1"/>
            <a:r>
              <a:rPr lang="en-US" dirty="0" smtClean="0"/>
              <a:t>IE functionality except for payment</a:t>
            </a:r>
          </a:p>
          <a:p>
            <a:pPr lvl="1"/>
            <a:r>
              <a:rPr lang="en-US" dirty="0" smtClean="0"/>
              <a:t>TSP functionality</a:t>
            </a:r>
          </a:p>
          <a:p>
            <a:r>
              <a:rPr lang="en-US" dirty="0" smtClean="0"/>
              <a:t>External Go-Live with payment around March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509270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www.w3.org/XML/1998/namespace"/>
    <ds:schemaRef ds:uri="http://purl.org/dc/elements/1.1/"/>
    <ds:schemaRef ds:uri="http://schemas.openxmlformats.org/package/2006/metadata/core-properties"/>
    <ds:schemaRef ds:uri="http://schemas.microsoft.com/office/infopath/2007/PartnerControls"/>
    <ds:schemaRef ds:uri="c34af464-7aa1-4edd-9be4-83dffc1cb926"/>
    <ds:schemaRef ds:uri="http://schemas.microsoft.com/office/2006/documentManagement/type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33426</TotalTime>
  <Words>2609</Words>
  <Application>Microsoft Office PowerPoint</Application>
  <PresentationFormat>Widescreen</PresentationFormat>
  <Paragraphs>340</Paragraphs>
  <Slides>44</Slides>
  <Notes>42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44</vt:i4>
      </vt:variant>
    </vt:vector>
  </HeadingPairs>
  <TitlesOfParts>
    <vt:vector size="50"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RIOO-GINR Application Go-Live</vt:lpstr>
      <vt:lpstr>Status</vt:lpstr>
      <vt:lpstr>PGRR Language Review This Workshop</vt:lpstr>
      <vt:lpstr>Under Discussion This Workshop</vt:lpstr>
      <vt:lpstr>Up Next Discussion next Workshop</vt:lpstr>
      <vt:lpstr>PGRR’s Submitted</vt:lpstr>
      <vt:lpstr>PGRR’s Submitted</vt:lpstr>
      <vt:lpstr>Back Log</vt:lpstr>
      <vt:lpstr>Possible Changes to Interconnection Process  Propose Fee Increase for Project Determination</vt:lpstr>
      <vt:lpstr>Possible Changes to Interconnection Process  Projects must have a unique name</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lpstr>Screening Studies</vt:lpstr>
      <vt:lpstr>Possible Changes to Interconnection Process  Propose new fee structure</vt:lpstr>
      <vt:lpstr>Possible Changes to Interconnection Process  New reduction of Screening Study Scope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389</cp:revision>
  <cp:lastPrinted>2018-07-25T14:31:19Z</cp:lastPrinted>
  <dcterms:created xsi:type="dcterms:W3CDTF">2016-01-21T15:20:31Z</dcterms:created>
  <dcterms:modified xsi:type="dcterms:W3CDTF">2018-11-29T17:24:16Z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