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48DDB-69FA-4F84-A5C5-7B18C2E8B8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2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7B8DA-4F9A-479A-88BD-F149C1D597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577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4CAEE-EBC8-4432-9FF4-DB92B2704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417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F69451-147B-4B9B-8C18-4E65B0143B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67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CDA090-A16E-4F4C-B67D-36BFAB4ED4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2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B6618B-5197-4A5D-A2C5-5764362C59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19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38C3D-D2B9-49FB-B59B-5450B74432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09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F3EC8-24C1-47CD-85AF-4D9FA61C73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59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47A15A-1436-4413-AD2C-F44CB09DF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87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97DF30-2E77-401A-8789-57EE0E4C10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97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302C64-8499-4C2C-B85F-E8FA05CDDB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83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AC6F39-8A95-4B92-96EE-630FC57D7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69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807E4B12-824F-486D-9D9A-F72A6EA7B638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76200"/>
            <a:ext cx="23368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6"/>
            <a:ext cx="12192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611718" y="6248400"/>
            <a:ext cx="10968567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28236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1905000" y="304801"/>
            <a:ext cx="6529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800" b="1" kern="0" dirty="0">
                <a:solidFill>
                  <a:srgbClr val="3C8C93"/>
                </a:solidFill>
              </a:rPr>
              <a:t>2018 PWG Accomplishments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fld id="{5D914BEE-8213-4506-B06A-8CDBF72F2F71}" type="slidenum">
              <a:rPr lang="en-US" altLang="en-US" sz="1400" ker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None/>
              </a:pPr>
              <a:t>1</a:t>
            </a:fld>
            <a:endParaRPr lang="en-US" altLang="en-US" sz="1400" kern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150114"/>
              </p:ext>
            </p:extLst>
          </p:nvPr>
        </p:nvGraphicFramePr>
        <p:xfrm>
          <a:off x="943337" y="1066800"/>
          <a:ext cx="9473878" cy="4938395"/>
        </p:xfrm>
        <a:graphic>
          <a:graphicData uri="http://schemas.openxmlformats.org/drawingml/2006/table">
            <a:tbl>
              <a:tblPr firstRow="1" firstCol="1" bandRow="1"/>
              <a:tblGrid>
                <a:gridCol w="615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7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Accomplishments</a:t>
                      </a:r>
                      <a:endParaRPr lang="en-US" sz="28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50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</a:rPr>
                        <a:t>1.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+mn-ea"/>
                          <a:cs typeface="+mn-cs"/>
                        </a:rPr>
                        <a:t>LPGRR065 &amp; NPRR881, </a:t>
                      </a:r>
                      <a:r>
                        <a:rPr lang="en-US" sz="1600" b="1" i="1" dirty="0">
                          <a:effectLst/>
                          <a:latin typeface="Arial"/>
                          <a:ea typeface="+mn-ea"/>
                          <a:cs typeface="+mn-cs"/>
                        </a:rPr>
                        <a:t>Annual Validation Process Revisions</a:t>
                      </a:r>
                      <a:endParaRPr lang="en-US" sz="1600" b="0" i="1" dirty="0"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dirty="0">
                          <a:effectLst/>
                          <a:latin typeface="Arial"/>
                          <a:ea typeface="+mn-ea"/>
                          <a:cs typeface="+mn-cs"/>
                        </a:rPr>
                        <a:t>Seeking market efficiencies, a full review and analysis of the Annual Validation process resulted in the following efforts:</a:t>
                      </a: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dirty="0">
                          <a:effectLst/>
                          <a:latin typeface="Arial"/>
                          <a:ea typeface="+mn-ea"/>
                          <a:cs typeface="+mn-cs"/>
                        </a:rPr>
                        <a:t>Perform the Residential Annual Validation process once every three years commencing 2019 (next RES AV to occur 2021)</a:t>
                      </a: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dirty="0">
                          <a:effectLst/>
                          <a:latin typeface="Arial"/>
                          <a:ea typeface="+mn-ea"/>
                          <a:cs typeface="+mn-cs"/>
                        </a:rPr>
                        <a:t>Continue the Business Annual Validation process annually</a:t>
                      </a: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dirty="0">
                          <a:effectLst/>
                          <a:latin typeface="Arial"/>
                          <a:ea typeface="+mn-ea"/>
                          <a:cs typeface="+mn-cs"/>
                        </a:rPr>
                        <a:t>Updated the default profile for newly created ESIs from BUSMED to BUSLO which more accurately reflects the majority of new ESIs created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b="0" i="0" dirty="0">
                          <a:effectLst/>
                          <a:latin typeface="Arial"/>
                          <a:ea typeface="+mn-ea"/>
                          <a:cs typeface="+mn-cs"/>
                        </a:rPr>
                        <a:t>The revisions will reduce the volume of transactions by ~ 70% during the off-cycle years thereby reducing the costs/resources required to support current process.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LPGRR064,</a:t>
                      </a: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i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Updates to LPG for TAC Subcommittee Restructuring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Changes the ownership of the LPG from COPS to RMS associated with the TAC restructuring efforts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61173"/>
                  </a:ext>
                </a:extLst>
              </a:tr>
              <a:tr h="6621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Reviewed compliance reporting for the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 Annual Validation and Weather Responsiveness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to ensure all revisions were completed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094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825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1905000" y="304801"/>
            <a:ext cx="6529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800" b="1" kern="0" dirty="0">
                <a:solidFill>
                  <a:srgbClr val="3C8C93"/>
                </a:solidFill>
              </a:rPr>
              <a:t>2018 PWG Accomplishments – cont.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fld id="{5D914BEE-8213-4506-B06A-8CDBF72F2F71}" type="slidenum">
              <a:rPr lang="en-US" altLang="en-US" sz="1400" ker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None/>
              </a:pPr>
              <a:t>2</a:t>
            </a:fld>
            <a:endParaRPr lang="en-US" altLang="en-US" sz="1400" kern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386470"/>
              </p:ext>
            </p:extLst>
          </p:nvPr>
        </p:nvGraphicFramePr>
        <p:xfrm>
          <a:off x="943337" y="1066800"/>
          <a:ext cx="9473878" cy="4505960"/>
        </p:xfrm>
        <a:graphic>
          <a:graphicData uri="http://schemas.openxmlformats.org/drawingml/2006/table">
            <a:tbl>
              <a:tblPr firstRow="1" firstCol="1" bandRow="1"/>
              <a:tblGrid>
                <a:gridCol w="615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7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Accomplishments</a:t>
                      </a:r>
                      <a:endParaRPr lang="en-US" sz="28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</a:rPr>
                        <a:t>4.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Reviewed Unaccounted For Energy </a:t>
                      </a:r>
                      <a:r>
                        <a:rPr lang="en-US" sz="1600" b="1" dirty="0">
                          <a:effectLst/>
                        </a:rPr>
                        <a:t>(UFE) Analysis for 2017 </a:t>
                      </a:r>
                      <a:r>
                        <a:rPr lang="en-US" sz="1600" dirty="0">
                          <a:effectLst/>
                        </a:rPr>
                        <a:t>(Protocol Requirement)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9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5.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Discussed visibility of </a:t>
                      </a:r>
                      <a:r>
                        <a:rPr lang="en-US" sz="1600" b="1" i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Distributed Generation behind a BUSIDRRQ </a:t>
                      </a:r>
                      <a:r>
                        <a:rPr lang="en-US" sz="1600" b="0" i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profiled premise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Facilitated a study with ERCOT and TDSPs to determine current population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Study results revealed no system changes warranted at this time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600" b="0" i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61173"/>
                  </a:ext>
                </a:extLst>
              </a:tr>
              <a:tr h="6621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6.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Prepared discussion questions for a proposed IDR workshop to clarify TDSP processes around the designation of DG load profiles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094304"/>
                  </a:ext>
                </a:extLst>
              </a:tr>
              <a:tr h="6621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7.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Opined on the timing for the proposed IDR workshop understanding the goal was to revisit a solution for the availability of interval data for initial settlement.  Suggested an “easier solution” may be found via upcoming tariff revisions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848115"/>
                  </a:ext>
                </a:extLst>
              </a:tr>
              <a:tr h="6621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8.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Discussed the impact of Lubbock’s entry to ERCOT on the Load Profiling Guide – possible creation of new weather zones, hence load profiles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506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2267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305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Wiegand, Sheri</dc:creator>
  <cp:lastModifiedBy>Wiegand, Sheri</cp:lastModifiedBy>
  <cp:revision>25</cp:revision>
  <dcterms:created xsi:type="dcterms:W3CDTF">2016-11-08T23:33:06Z</dcterms:created>
  <dcterms:modified xsi:type="dcterms:W3CDTF">2018-11-28T23:19:45Z</dcterms:modified>
</cp:coreProperties>
</file>