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 id="2147483648" r:id="rId2"/>
    <p:sldMasterId id="2147483651" r:id="rId3"/>
  </p:sldMasterIdLst>
  <p:notesMasterIdLst>
    <p:notesMasterId r:id="rId10"/>
  </p:notesMasterIdLst>
  <p:handoutMasterIdLst>
    <p:handoutMasterId r:id="rId11"/>
  </p:handoutMasterIdLst>
  <p:sldIdLst>
    <p:sldId id="368" r:id="rId4"/>
    <p:sldId id="581" r:id="rId5"/>
    <p:sldId id="579" r:id="rId6"/>
    <p:sldId id="580" r:id="rId7"/>
    <p:sldId id="583" r:id="rId8"/>
    <p:sldId id="582"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pson, Chad" initials="TC" lastIdx="3" clrIdx="0">
    <p:extLst>
      <p:ext uri="{19B8F6BF-5375-455C-9EA6-DF929625EA0E}">
        <p15:presenceInfo xmlns:p15="http://schemas.microsoft.com/office/powerpoint/2012/main" userId="S-1-5-21-639947351-343809578-3807592339-43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71F2"/>
    <a:srgbClr val="456F95"/>
    <a:srgbClr val="B0DD7F"/>
    <a:srgbClr val="99D359"/>
    <a:srgbClr val="8B93B7"/>
    <a:srgbClr val="7A7BB2"/>
    <a:srgbClr val="7275BA"/>
    <a:srgbClr val="5A5EAE"/>
    <a:srgbClr val="676BC5"/>
    <a:srgbClr val="9194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1" autoAdjust="0"/>
    <p:restoredTop sz="80566" autoAdjust="0"/>
  </p:normalViewPr>
  <p:slideViewPr>
    <p:cSldViewPr showGuides="1">
      <p:cViewPr varScale="1">
        <p:scale>
          <a:sx n="75" d="100"/>
          <a:sy n="75" d="100"/>
        </p:scale>
        <p:origin x="810" y="6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812"/>
    </p:cViewPr>
  </p:sorterViewPr>
  <p:notesViewPr>
    <p:cSldViewPr showGuides="1">
      <p:cViewPr varScale="1">
        <p:scale>
          <a:sx n="41" d="100"/>
          <a:sy n="41" d="100"/>
        </p:scale>
        <p:origin x="1968" y="-83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ercot.com\Business\MarketOperationsSupport\LDFs\load_history_PI.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smtClean="0"/>
              <a:t>Average load</a:t>
            </a:r>
            <a:r>
              <a:rPr lang="en-US" baseline="0" dirty="0" smtClean="0"/>
              <a:t> </a:t>
            </a:r>
            <a:r>
              <a:rPr lang="en-US" dirty="0" smtClean="0"/>
              <a:t>(11/15/17~01/15/18) </a:t>
            </a:r>
            <a:endParaRPr lang="en-US"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average!$A$34</c:f>
              <c:strCache>
                <c:ptCount val="1"/>
                <c:pt idx="0">
                  <c:v>Row Labels</c:v>
                </c:pt>
              </c:strCache>
            </c:strRef>
          </c:tx>
          <c:spPr>
            <a:ln w="28575" cap="rnd">
              <a:solidFill>
                <a:schemeClr val="accent1"/>
              </a:solidFill>
              <a:round/>
            </a:ln>
            <a:effectLst/>
          </c:spPr>
          <c:marker>
            <c:symbol val="none"/>
          </c:marker>
          <c:val>
            <c:numRef>
              <c:f>average!$A$35:$A$58</c:f>
              <c:numCache>
                <c:formatCode>0</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val>
          <c:smooth val="0"/>
        </c:ser>
        <c:ser>
          <c:idx val="1"/>
          <c:order val="1"/>
          <c:tx>
            <c:strRef>
              <c:f>average!$B$34</c:f>
              <c:strCache>
                <c:ptCount val="1"/>
                <c:pt idx="0">
                  <c:v>Weekday</c:v>
                </c:pt>
              </c:strCache>
            </c:strRef>
          </c:tx>
          <c:spPr>
            <a:ln w="28575" cap="rnd">
              <a:solidFill>
                <a:schemeClr val="accent2"/>
              </a:solidFill>
              <a:round/>
            </a:ln>
            <a:effectLst/>
          </c:spPr>
          <c:marker>
            <c:symbol val="none"/>
          </c:marker>
          <c:val>
            <c:numRef>
              <c:f>average!$B$35:$B$58</c:f>
              <c:numCache>
                <c:formatCode>General</c:formatCode>
                <c:ptCount val="24"/>
                <c:pt idx="0">
                  <c:v>35780.41273082386</c:v>
                </c:pt>
                <c:pt idx="1">
                  <c:v>34623.412245639534</c:v>
                </c:pt>
                <c:pt idx="2">
                  <c:v>34089.862145712206</c:v>
                </c:pt>
                <c:pt idx="3">
                  <c:v>34013.483693677328</c:v>
                </c:pt>
                <c:pt idx="4">
                  <c:v>34375.012490915695</c:v>
                </c:pt>
                <c:pt idx="5">
                  <c:v>35594.402434593023</c:v>
                </c:pt>
                <c:pt idx="6">
                  <c:v>38132.263717296511</c:v>
                </c:pt>
                <c:pt idx="7">
                  <c:v>40897.545512354649</c:v>
                </c:pt>
                <c:pt idx="8">
                  <c:v>41222.632403706397</c:v>
                </c:pt>
                <c:pt idx="9">
                  <c:v>41344.689498546511</c:v>
                </c:pt>
                <c:pt idx="10">
                  <c:v>41218.100881177328</c:v>
                </c:pt>
                <c:pt idx="11">
                  <c:v>40832.410882994183</c:v>
                </c:pt>
                <c:pt idx="12">
                  <c:v>40336.411337209305</c:v>
                </c:pt>
                <c:pt idx="13">
                  <c:v>39920.891715116282</c:v>
                </c:pt>
                <c:pt idx="14">
                  <c:v>39572.917151162794</c:v>
                </c:pt>
                <c:pt idx="15">
                  <c:v>39263.041515261626</c:v>
                </c:pt>
                <c:pt idx="16">
                  <c:v>39314.561409883718</c:v>
                </c:pt>
                <c:pt idx="17">
                  <c:v>39898.479469476741</c:v>
                </c:pt>
                <c:pt idx="18">
                  <c:v>42572.387854287794</c:v>
                </c:pt>
                <c:pt idx="19">
                  <c:v>42887.299327761626</c:v>
                </c:pt>
                <c:pt idx="20">
                  <c:v>42569.955214389534</c:v>
                </c:pt>
                <c:pt idx="21">
                  <c:v>41878.668559229649</c:v>
                </c:pt>
                <c:pt idx="22">
                  <c:v>40270.148664607557</c:v>
                </c:pt>
                <c:pt idx="23">
                  <c:v>38052.744685683138</c:v>
                </c:pt>
              </c:numCache>
            </c:numRef>
          </c:val>
          <c:smooth val="0"/>
        </c:ser>
        <c:ser>
          <c:idx val="2"/>
          <c:order val="2"/>
          <c:tx>
            <c:strRef>
              <c:f>average!$C$34</c:f>
              <c:strCache>
                <c:ptCount val="1"/>
                <c:pt idx="0">
                  <c:v>Weekend</c:v>
                </c:pt>
              </c:strCache>
            </c:strRef>
          </c:tx>
          <c:spPr>
            <a:ln w="28575" cap="rnd">
              <a:solidFill>
                <a:schemeClr val="accent3"/>
              </a:solidFill>
              <a:round/>
            </a:ln>
            <a:effectLst/>
          </c:spPr>
          <c:marker>
            <c:symbol val="none"/>
          </c:marker>
          <c:val>
            <c:numRef>
              <c:f>average!$C$35:$C$58</c:f>
              <c:numCache>
                <c:formatCode>General</c:formatCode>
                <c:ptCount val="24"/>
                <c:pt idx="0">
                  <c:v>37148.887152777781</c:v>
                </c:pt>
                <c:pt idx="1">
                  <c:v>36081.814019097219</c:v>
                </c:pt>
                <c:pt idx="2">
                  <c:v>35522.325520833336</c:v>
                </c:pt>
                <c:pt idx="3">
                  <c:v>35423.342664930555</c:v>
                </c:pt>
                <c:pt idx="4">
                  <c:v>35742.301323784719</c:v>
                </c:pt>
                <c:pt idx="5">
                  <c:v>36784.710286458336</c:v>
                </c:pt>
                <c:pt idx="6">
                  <c:v>38869.171440972219</c:v>
                </c:pt>
                <c:pt idx="7">
                  <c:v>41184.774739583336</c:v>
                </c:pt>
                <c:pt idx="8">
                  <c:v>41927.714735243055</c:v>
                </c:pt>
                <c:pt idx="9">
                  <c:v>42128.703233506945</c:v>
                </c:pt>
                <c:pt idx="10">
                  <c:v>41805.606553819445</c:v>
                </c:pt>
                <c:pt idx="11">
                  <c:v>41141.714192708336</c:v>
                </c:pt>
                <c:pt idx="12">
                  <c:v>40287.079210069445</c:v>
                </c:pt>
                <c:pt idx="13">
                  <c:v>39564.056206597219</c:v>
                </c:pt>
                <c:pt idx="14">
                  <c:v>38940.223090277781</c:v>
                </c:pt>
                <c:pt idx="15">
                  <c:v>38464.662109375</c:v>
                </c:pt>
                <c:pt idx="16">
                  <c:v>38262.9765625</c:v>
                </c:pt>
                <c:pt idx="17">
                  <c:v>38623.094835069445</c:v>
                </c:pt>
                <c:pt idx="18">
                  <c:v>41068.559461805555</c:v>
                </c:pt>
                <c:pt idx="19">
                  <c:v>41254.268663194445</c:v>
                </c:pt>
                <c:pt idx="20">
                  <c:v>40940.486328125</c:v>
                </c:pt>
                <c:pt idx="21">
                  <c:v>40525.457682291664</c:v>
                </c:pt>
                <c:pt idx="22">
                  <c:v>39543.809895833336</c:v>
                </c:pt>
                <c:pt idx="23">
                  <c:v>37997.764865451391</c:v>
                </c:pt>
              </c:numCache>
            </c:numRef>
          </c:val>
          <c:smooth val="0"/>
        </c:ser>
        <c:dLbls>
          <c:showLegendKey val="0"/>
          <c:showVal val="0"/>
          <c:showCatName val="0"/>
          <c:showSerName val="0"/>
          <c:showPercent val="0"/>
          <c:showBubbleSize val="0"/>
        </c:dLbls>
        <c:smooth val="0"/>
        <c:axId val="185934440"/>
        <c:axId val="185934832"/>
      </c:lineChart>
      <c:catAx>
        <c:axId val="185934440"/>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5934832"/>
        <c:crosses val="autoZero"/>
        <c:auto val="1"/>
        <c:lblAlgn val="ctr"/>
        <c:lblOffset val="100"/>
        <c:noMultiLvlLbl val="0"/>
      </c:catAx>
      <c:valAx>
        <c:axId val="185934832"/>
        <c:scaling>
          <c:orientation val="minMax"/>
          <c:max val="44000"/>
          <c:min val="28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5934440"/>
        <c:crosses val="autoZero"/>
        <c:crossBetween val="between"/>
      </c:valAx>
      <c:spPr>
        <a:noFill/>
        <a:ln>
          <a:noFill/>
        </a:ln>
        <a:effectLst/>
      </c:spPr>
    </c:plotArea>
    <c:legend>
      <c:legendPos val="b"/>
      <c:legendEntry>
        <c:idx val="0"/>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EBD4036-C496-426B-80D9-0599FA8E6410}" type="datetimeFigureOut">
              <a:rPr lang="en-US" smtClean="0"/>
              <a:t>11/28/2018</a:t>
            </a:fld>
            <a:endParaRPr lang="en-US" dirty="0"/>
          </a:p>
        </p:txBody>
      </p:sp>
      <p:sp>
        <p:nvSpPr>
          <p:cNvPr id="4" name="Footer Placeholder 3"/>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92205FE-88E4-4228-A0AC-E29F5D2D5575}" type="datetimeFigureOut">
              <a:rPr lang="en-US" smtClean="0"/>
              <a:t>11/28/2018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2892521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latin typeface="+mj-lt"/>
                <a:cs typeface="Book Antiqua"/>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mj-lt"/>
                <a:cs typeface="Book Antiqu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latin typeface="+mj-lt"/>
                <a:cs typeface="Book Antiqua"/>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lvl1pPr>
              <a:defRPr sz="2200">
                <a:latin typeface="+mj-lt"/>
                <a:cs typeface="Book Antiqua"/>
              </a:defRPr>
            </a:lvl1pPr>
            <a:lvl2pPr>
              <a:defRPr sz="2000">
                <a:latin typeface="+mj-lt"/>
                <a:cs typeface="Book Antiqua"/>
              </a:defRPr>
            </a:lvl2pPr>
            <a:lvl3pPr>
              <a:defRPr sz="1900">
                <a:latin typeface="+mj-lt"/>
                <a:cs typeface="Book Antiqua"/>
              </a:defRPr>
            </a:lvl3pPr>
            <a:lvl4pPr>
              <a:defRPr sz="1800">
                <a:latin typeface="+mj-lt"/>
                <a:cs typeface="Book Antiqua"/>
              </a:defRPr>
            </a:lvl4pPr>
            <a:lvl5pPr>
              <a:defRPr sz="1800">
                <a:latin typeface="+mj-lt"/>
                <a:cs typeface="Book Antiqu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a:latin typeface="+mj-lt"/>
                <a:cs typeface="Book Antiqua"/>
              </a:defRPr>
            </a:lvl1pPr>
            <a:lvl2pPr>
              <a:defRPr>
                <a:latin typeface="+mj-lt"/>
                <a:cs typeface="Book Antiqua"/>
              </a:defRPr>
            </a:lvl2pPr>
            <a:lvl3pPr>
              <a:defRPr>
                <a:latin typeface="+mj-lt"/>
                <a:cs typeface="Book Antiqua"/>
              </a:defRPr>
            </a:lvl3pPr>
            <a:lvl4pPr>
              <a:defRPr>
                <a:latin typeface="+mj-lt"/>
                <a:cs typeface="Book Antiqua"/>
              </a:defRPr>
            </a:lvl4pPr>
            <a:lvl5pPr>
              <a:defRPr>
                <a:latin typeface="+mj-lt"/>
                <a:cs typeface="Book Antiqu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dirty="0" smtClean="0">
                <a:solidFill>
                  <a:schemeClr val="tx2"/>
                </a:solidFill>
              </a:rPr>
              <a:t>ERCOT 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themeOverride" Target="../theme/themeOverride1.xml"/><Relationship Id="rId5" Type="http://schemas.openxmlformats.org/officeDocument/2006/relationships/image" Target="../media/image4.png"/><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14600"/>
            <a:ext cx="4876800" cy="2739211"/>
          </a:xfrm>
          <a:prstGeom prst="rect">
            <a:avLst/>
          </a:prstGeom>
          <a:noFill/>
        </p:spPr>
        <p:txBody>
          <a:bodyPr wrap="square" rtlCol="0">
            <a:spAutoFit/>
          </a:bodyPr>
          <a:lstStyle/>
          <a:p>
            <a:r>
              <a:rPr lang="en-US" sz="2000" b="1" dirty="0" smtClean="0">
                <a:solidFill>
                  <a:schemeClr val="tx2"/>
                </a:solidFill>
                <a:latin typeface="Arial" panose="020B0604020202020204" pitchFamily="34" charset="0"/>
                <a:cs typeface="Arial" panose="020B0604020202020204" pitchFamily="34" charset="0"/>
              </a:rPr>
              <a:t>Load Distribution Factors Methodology</a:t>
            </a:r>
          </a:p>
          <a:p>
            <a:endParaRPr lang="en-US" sz="2400" b="1" dirty="0" smtClean="0">
              <a:solidFill>
                <a:schemeClr val="tx2"/>
              </a:solidFill>
              <a:latin typeface="Arial" panose="020B0604020202020204" pitchFamily="34" charset="0"/>
              <a:cs typeface="Arial" panose="020B0604020202020204" pitchFamily="34" charset="0"/>
            </a:endParaRPr>
          </a:p>
          <a:p>
            <a:r>
              <a:rPr lang="en-US" i="1" dirty="0" smtClean="0">
                <a:solidFill>
                  <a:schemeClr val="tx2"/>
                </a:solidFill>
              </a:rPr>
              <a:t>Jian </a:t>
            </a:r>
            <a:r>
              <a:rPr lang="en-US" i="1" dirty="0">
                <a:solidFill>
                  <a:schemeClr val="tx2"/>
                </a:solidFill>
              </a:rPr>
              <a:t>Chen</a:t>
            </a:r>
          </a:p>
          <a:p>
            <a:r>
              <a:rPr lang="en-US" dirty="0">
                <a:solidFill>
                  <a:schemeClr val="tx2"/>
                </a:solidFill>
              </a:rPr>
              <a:t>Market Analysis and Validation</a:t>
            </a:r>
          </a:p>
          <a:p>
            <a:endParaRPr lang="en-US" dirty="0">
              <a:solidFill>
                <a:schemeClr val="tx2"/>
              </a:solidFill>
            </a:endParaRPr>
          </a:p>
          <a:p>
            <a:r>
              <a:rPr lang="en-US" dirty="0" smtClean="0">
                <a:solidFill>
                  <a:schemeClr val="tx2"/>
                </a:solidFill>
              </a:rPr>
              <a:t>CMWG</a:t>
            </a:r>
            <a:endParaRPr lang="en-US" dirty="0">
              <a:solidFill>
                <a:schemeClr val="tx2"/>
              </a:solidFill>
            </a:endParaRPr>
          </a:p>
          <a:p>
            <a:endParaRPr lang="en-US" dirty="0" smtClean="0">
              <a:solidFill>
                <a:schemeClr val="tx2"/>
              </a:solidFill>
            </a:endParaRPr>
          </a:p>
          <a:p>
            <a:r>
              <a:rPr lang="en-US" dirty="0" smtClean="0">
                <a:solidFill>
                  <a:schemeClr val="tx2"/>
                </a:solidFill>
              </a:rPr>
              <a:t>Dec. 3</a:t>
            </a:r>
            <a:r>
              <a:rPr lang="en-US" baseline="30000" dirty="0" smtClean="0">
                <a:solidFill>
                  <a:schemeClr val="tx2"/>
                </a:solidFill>
              </a:rPr>
              <a:t>rd</a:t>
            </a:r>
            <a:r>
              <a:rPr lang="en-US" dirty="0" smtClean="0">
                <a:solidFill>
                  <a:schemeClr val="tx2"/>
                </a:solidFill>
              </a:rPr>
              <a:t>, </a:t>
            </a:r>
            <a:r>
              <a:rPr lang="en-US" dirty="0">
                <a:solidFill>
                  <a:schemeClr val="tx2"/>
                </a:solidFill>
              </a:rPr>
              <a:t>2018</a:t>
            </a:r>
          </a:p>
        </p:txBody>
      </p:sp>
    </p:spTree>
    <p:extLst>
      <p:ext uri="{BB962C8B-B14F-4D97-AF65-F5344CB8AC3E}">
        <p14:creationId xmlns:p14="http://schemas.microsoft.com/office/powerpoint/2010/main" val="33967754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sz="2000" dirty="0">
                <a:solidFill>
                  <a:schemeClr val="tx2"/>
                </a:solidFill>
              </a:rPr>
              <a:t>Per Protocol Section 4.5.1, ERCOT shall generate and maintain the appropriate </a:t>
            </a:r>
            <a:r>
              <a:rPr lang="en-US" sz="2000" dirty="0" smtClean="0">
                <a:solidFill>
                  <a:schemeClr val="tx2"/>
                </a:solidFill>
              </a:rPr>
              <a:t>Load Distribution Factors (LDF) </a:t>
            </a:r>
            <a:r>
              <a:rPr lang="en-US" sz="2000" dirty="0">
                <a:solidFill>
                  <a:schemeClr val="tx2"/>
                </a:solidFill>
              </a:rPr>
              <a:t>libraries for use in the DAM and CRR Auctions. </a:t>
            </a:r>
            <a:r>
              <a:rPr lang="en-US" sz="2000" dirty="0" smtClean="0">
                <a:solidFill>
                  <a:schemeClr val="tx2"/>
                </a:solidFill>
              </a:rPr>
              <a:t>Current LDF methodology was revised and approved by TAC last October.  </a:t>
            </a:r>
            <a:endParaRPr lang="en-US" sz="2000" dirty="0">
              <a:solidFill>
                <a:schemeClr val="tx2"/>
              </a:solidFill>
            </a:endParaRPr>
          </a:p>
          <a:p>
            <a:endParaRPr lang="en-US" sz="2000" dirty="0">
              <a:solidFill>
                <a:schemeClr val="tx2"/>
              </a:solidFill>
            </a:endParaRPr>
          </a:p>
          <a:p>
            <a:r>
              <a:rPr lang="en-US" sz="2000" dirty="0" smtClean="0">
                <a:solidFill>
                  <a:schemeClr val="tx2"/>
                </a:solidFill>
              </a:rPr>
              <a:t>ERCOT updates the LDF </a:t>
            </a:r>
            <a:r>
              <a:rPr lang="en-US" sz="2000" dirty="0">
                <a:solidFill>
                  <a:schemeClr val="tx2"/>
                </a:solidFill>
              </a:rPr>
              <a:t>libraries by maintaining the existing LDF sets and generating new LDF </a:t>
            </a:r>
            <a:r>
              <a:rPr lang="en-US" sz="2000" dirty="0" smtClean="0">
                <a:solidFill>
                  <a:schemeClr val="tx2"/>
                </a:solidFill>
              </a:rPr>
              <a:t>sets, normally when system wide load patterns change due to weather change.</a:t>
            </a:r>
          </a:p>
          <a:p>
            <a:endParaRPr lang="en-US" sz="2000" dirty="0">
              <a:solidFill>
                <a:schemeClr val="tx2"/>
              </a:solidFill>
            </a:endParaRPr>
          </a:p>
          <a:p>
            <a:r>
              <a:rPr lang="en-US" sz="2000" dirty="0">
                <a:solidFill>
                  <a:schemeClr val="tx2"/>
                </a:solidFill>
              </a:rPr>
              <a:t>ERCOT may </a:t>
            </a:r>
            <a:r>
              <a:rPr lang="en-US" sz="2000" dirty="0" smtClean="0">
                <a:solidFill>
                  <a:schemeClr val="tx2"/>
                </a:solidFill>
              </a:rPr>
              <a:t>also adjust </a:t>
            </a:r>
            <a:r>
              <a:rPr lang="en-US" sz="2000" dirty="0">
                <a:solidFill>
                  <a:schemeClr val="tx2"/>
                </a:solidFill>
              </a:rPr>
              <a:t>the existing LDF data in the MMS to address significant changes in the load </a:t>
            </a:r>
            <a:r>
              <a:rPr lang="en-US" sz="2000" dirty="0" smtClean="0">
                <a:solidFill>
                  <a:schemeClr val="tx2"/>
                </a:solidFill>
              </a:rPr>
              <a:t>patterns.</a:t>
            </a:r>
          </a:p>
          <a:p>
            <a:pPr marL="0" indent="0">
              <a:buNone/>
            </a:pPr>
            <a:endParaRPr lang="en-US"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858083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Generating Load Distribution Factors</a:t>
            </a:r>
          </a:p>
        </p:txBody>
      </p:sp>
      <p:sp>
        <p:nvSpPr>
          <p:cNvPr id="3" name="Content Placeholder 2"/>
          <p:cNvSpPr>
            <a:spLocks noGrp="1"/>
          </p:cNvSpPr>
          <p:nvPr>
            <p:ph idx="1"/>
          </p:nvPr>
        </p:nvSpPr>
        <p:spPr>
          <a:xfrm>
            <a:off x="228600" y="1328412"/>
            <a:ext cx="8534400" cy="1295399"/>
          </a:xfrm>
        </p:spPr>
        <p:txBody>
          <a:bodyPr/>
          <a:lstStyle/>
          <a:p>
            <a:pPr marL="0" indent="0">
              <a:buNone/>
            </a:pPr>
            <a:r>
              <a:rPr lang="en-US" sz="2000" dirty="0">
                <a:solidFill>
                  <a:schemeClr val="tx1">
                    <a:lumMod val="65000"/>
                    <a:lumOff val="35000"/>
                  </a:schemeClr>
                </a:solidFill>
              </a:rPr>
              <a:t>In order to generate </a:t>
            </a:r>
            <a:r>
              <a:rPr lang="en-US" sz="2000" dirty="0" smtClean="0">
                <a:solidFill>
                  <a:schemeClr val="tx1">
                    <a:lumMod val="65000"/>
                    <a:lumOff val="35000"/>
                  </a:schemeClr>
                </a:solidFill>
              </a:rPr>
              <a:t>new </a:t>
            </a:r>
            <a:r>
              <a:rPr lang="en-US" sz="2000" dirty="0">
                <a:solidFill>
                  <a:schemeClr val="tx1">
                    <a:lumMod val="65000"/>
                    <a:lumOff val="35000"/>
                  </a:schemeClr>
                </a:solidFill>
              </a:rPr>
              <a:t>LDFs, ERCOT shall </a:t>
            </a:r>
            <a:r>
              <a:rPr lang="en-US" sz="2000" dirty="0" smtClean="0">
                <a:solidFill>
                  <a:schemeClr val="tx1">
                    <a:lumMod val="65000"/>
                    <a:lumOff val="35000"/>
                  </a:schemeClr>
                </a:solidFill>
              </a:rPr>
              <a:t>select </a:t>
            </a:r>
            <a:r>
              <a:rPr lang="en-US" sz="2000" dirty="0">
                <a:solidFill>
                  <a:schemeClr val="tx1">
                    <a:lumMod val="65000"/>
                    <a:lumOff val="35000"/>
                  </a:schemeClr>
                </a:solidFill>
              </a:rPr>
              <a:t>one proxy day for weekday and another proxy day for </a:t>
            </a:r>
            <a:r>
              <a:rPr lang="en-US" sz="2000" dirty="0" smtClean="0">
                <a:solidFill>
                  <a:schemeClr val="tx1">
                    <a:lumMod val="65000"/>
                    <a:lumOff val="35000"/>
                  </a:schemeClr>
                </a:solidFill>
              </a:rPr>
              <a:t>weekend in recent days. The proxy days were selected to represent the possible load patterns in the short future, using the following information as references:</a:t>
            </a:r>
          </a:p>
          <a:p>
            <a:pPr marL="0" indent="0">
              <a:buNone/>
            </a:pPr>
            <a:endParaRPr lang="en-US" dirty="0"/>
          </a:p>
          <a:p>
            <a:pPr marL="0"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7" name="TextBox 6"/>
          <p:cNvSpPr txBox="1"/>
          <p:nvPr/>
        </p:nvSpPr>
        <p:spPr>
          <a:xfrm>
            <a:off x="269081" y="2819400"/>
            <a:ext cx="3962400" cy="923330"/>
          </a:xfrm>
          <a:prstGeom prst="rect">
            <a:avLst/>
          </a:prstGeom>
          <a:noFill/>
        </p:spPr>
        <p:txBody>
          <a:bodyPr wrap="square" rtlCol="0">
            <a:spAutoFit/>
          </a:bodyPr>
          <a:lstStyle/>
          <a:p>
            <a:r>
              <a:rPr lang="en-US" i="1" dirty="0">
                <a:solidFill>
                  <a:schemeClr val="tx1">
                    <a:lumMod val="65000"/>
                    <a:lumOff val="35000"/>
                  </a:schemeClr>
                </a:solidFill>
              </a:rPr>
              <a:t>Mid-term load forecast (next 7 days) </a:t>
            </a:r>
          </a:p>
          <a:p>
            <a:endParaRPr lang="en-US" dirty="0">
              <a:solidFill>
                <a:schemeClr val="tx1">
                  <a:lumMod val="65000"/>
                  <a:lumOff val="35000"/>
                </a:schemeClr>
              </a:solidFill>
            </a:endParaRPr>
          </a:p>
          <a:p>
            <a:endParaRPr lang="en-US" dirty="0">
              <a:solidFill>
                <a:schemeClr val="tx1">
                  <a:lumMod val="65000"/>
                  <a:lumOff val="35000"/>
                </a:schemeClr>
              </a:solidFill>
            </a:endParaRPr>
          </a:p>
        </p:txBody>
      </p:sp>
      <p:pic>
        <p:nvPicPr>
          <p:cNvPr id="8" name="Picture 7"/>
          <p:cNvPicPr>
            <a:picLocks noChangeAspect="1"/>
          </p:cNvPicPr>
          <p:nvPr/>
        </p:nvPicPr>
        <p:blipFill>
          <a:blip r:embed="rId3"/>
          <a:stretch>
            <a:fillRect/>
          </a:stretch>
        </p:blipFill>
        <p:spPr>
          <a:xfrm>
            <a:off x="208808" y="3156518"/>
            <a:ext cx="4044444" cy="902106"/>
          </a:xfrm>
          <a:prstGeom prst="rect">
            <a:avLst/>
          </a:prstGeom>
        </p:spPr>
      </p:pic>
      <p:sp>
        <p:nvSpPr>
          <p:cNvPr id="12" name="TextBox 11"/>
          <p:cNvSpPr txBox="1"/>
          <p:nvPr/>
        </p:nvSpPr>
        <p:spPr>
          <a:xfrm>
            <a:off x="4876800" y="3027206"/>
            <a:ext cx="3886200" cy="369332"/>
          </a:xfrm>
          <a:prstGeom prst="rect">
            <a:avLst/>
          </a:prstGeom>
          <a:noFill/>
        </p:spPr>
        <p:txBody>
          <a:bodyPr wrap="square" rtlCol="0">
            <a:spAutoFit/>
          </a:bodyPr>
          <a:lstStyle/>
          <a:p>
            <a:r>
              <a:rPr lang="en-US" i="1" dirty="0">
                <a:solidFill>
                  <a:schemeClr val="tx1">
                    <a:lumMod val="65000"/>
                    <a:lumOff val="35000"/>
                  </a:schemeClr>
                </a:solidFill>
              </a:rPr>
              <a:t>Historical load data from last year</a:t>
            </a:r>
          </a:p>
        </p:txBody>
      </p:sp>
      <p:graphicFrame>
        <p:nvGraphicFramePr>
          <p:cNvPr id="13" name="Chart 12"/>
          <p:cNvGraphicFramePr>
            <a:graphicFrameLocks/>
          </p:cNvGraphicFramePr>
          <p:nvPr>
            <p:extLst>
              <p:ext uri="{D42A27DB-BD31-4B8C-83A1-F6EECF244321}">
                <p14:modId xmlns:p14="http://schemas.microsoft.com/office/powerpoint/2010/main" val="4036100825"/>
              </p:ext>
            </p:extLst>
          </p:nvPr>
        </p:nvGraphicFramePr>
        <p:xfrm>
          <a:off x="4505325" y="3488871"/>
          <a:ext cx="4638675" cy="2743200"/>
        </p:xfrm>
        <a:graphic>
          <a:graphicData uri="http://schemas.openxmlformats.org/drawingml/2006/chart">
            <c:chart xmlns:c="http://schemas.openxmlformats.org/drawingml/2006/chart" xmlns:r="http://schemas.openxmlformats.org/officeDocument/2006/relationships" r:id="rId4"/>
          </a:graphicData>
        </a:graphic>
      </p:graphicFrame>
      <p:pic>
        <p:nvPicPr>
          <p:cNvPr id="14" name="Picture 13"/>
          <p:cNvPicPr>
            <a:picLocks noChangeAspect="1"/>
          </p:cNvPicPr>
          <p:nvPr/>
        </p:nvPicPr>
        <p:blipFill>
          <a:blip r:embed="rId5"/>
          <a:stretch>
            <a:fillRect/>
          </a:stretch>
        </p:blipFill>
        <p:spPr>
          <a:xfrm>
            <a:off x="914400" y="3874336"/>
            <a:ext cx="3142910" cy="2287007"/>
          </a:xfrm>
          <a:prstGeom prst="rect">
            <a:avLst/>
          </a:prstGeom>
        </p:spPr>
      </p:pic>
    </p:spTree>
    <p:extLst>
      <p:ext uri="{BB962C8B-B14F-4D97-AF65-F5344CB8AC3E}">
        <p14:creationId xmlns:p14="http://schemas.microsoft.com/office/powerpoint/2010/main" val="3933533930"/>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LDF for loads Associated with Private Use Network (PUN)</a:t>
            </a:r>
            <a:endParaRPr lang="en-US" dirty="0"/>
          </a:p>
        </p:txBody>
      </p:sp>
      <p:sp>
        <p:nvSpPr>
          <p:cNvPr id="3" name="Content Placeholder 2"/>
          <p:cNvSpPr>
            <a:spLocks noGrp="1"/>
          </p:cNvSpPr>
          <p:nvPr>
            <p:ph idx="1"/>
          </p:nvPr>
        </p:nvSpPr>
        <p:spPr/>
        <p:txBody>
          <a:bodyPr/>
          <a:lstStyle/>
          <a:p>
            <a:r>
              <a:rPr lang="en-US" sz="2000" dirty="0">
                <a:solidFill>
                  <a:schemeClr val="tx1">
                    <a:lumMod val="65000"/>
                    <a:lumOff val="35000"/>
                  </a:schemeClr>
                </a:solidFill>
              </a:rPr>
              <a:t>ERCOT uses a different methodology to generate LDFs for Private Use Network (PUN) </a:t>
            </a:r>
            <a:r>
              <a:rPr lang="en-US" sz="2000" dirty="0" smtClean="0">
                <a:solidFill>
                  <a:schemeClr val="tx1">
                    <a:lumMod val="65000"/>
                    <a:lumOff val="35000"/>
                  </a:schemeClr>
                </a:solidFill>
              </a:rPr>
              <a:t>loads.</a:t>
            </a:r>
          </a:p>
          <a:p>
            <a:endParaRPr lang="en-US" sz="2000" dirty="0">
              <a:solidFill>
                <a:schemeClr val="tx1">
                  <a:lumMod val="65000"/>
                  <a:lumOff val="35000"/>
                </a:schemeClr>
              </a:solidFill>
            </a:endParaRPr>
          </a:p>
          <a:p>
            <a:r>
              <a:rPr lang="en-US" sz="2000" dirty="0" smtClean="0">
                <a:solidFill>
                  <a:schemeClr val="tx1">
                    <a:lumMod val="65000"/>
                    <a:lumOff val="35000"/>
                  </a:schemeClr>
                </a:solidFill>
              </a:rPr>
              <a:t>ERCOT uses the past 4-week average of net power consumption at the PUN as the initial load distribution at the PUN level, and then distribute the net consumption to each induvial loads inside the PUN site.</a:t>
            </a:r>
          </a:p>
          <a:p>
            <a:endParaRPr lang="en-US" sz="2000" dirty="0">
              <a:solidFill>
                <a:schemeClr val="tx1">
                  <a:lumMod val="65000"/>
                  <a:lumOff val="35000"/>
                </a:schemeClr>
              </a:solidFill>
            </a:endParaRPr>
          </a:p>
          <a:p>
            <a:r>
              <a:rPr lang="en-US" sz="2000" dirty="0" smtClean="0">
                <a:solidFill>
                  <a:schemeClr val="tx1">
                    <a:lumMod val="65000"/>
                    <a:lumOff val="35000"/>
                  </a:schemeClr>
                </a:solidFill>
              </a:rPr>
              <a:t>Related analysis </a:t>
            </a:r>
            <a:r>
              <a:rPr lang="en-US" sz="2000" dirty="0" smtClean="0">
                <a:solidFill>
                  <a:schemeClr val="tx1">
                    <a:lumMod val="65000"/>
                    <a:lumOff val="35000"/>
                  </a:schemeClr>
                </a:solidFill>
              </a:rPr>
              <a:t>was presented during the </a:t>
            </a:r>
            <a:r>
              <a:rPr lang="en-US" sz="2000" dirty="0" smtClean="0">
                <a:solidFill>
                  <a:schemeClr val="tx1">
                    <a:lumMod val="65000"/>
                    <a:lumOff val="35000"/>
                  </a:schemeClr>
                </a:solidFill>
              </a:rPr>
              <a:t>March QMWG meeting.  </a:t>
            </a:r>
          </a:p>
          <a:p>
            <a:pPr marL="0" indent="0">
              <a:buNone/>
            </a:pPr>
            <a:endParaRPr lang="en-US" dirty="0">
              <a:solidFill>
                <a:schemeClr val="tx1">
                  <a:lumMod val="65000"/>
                  <a:lumOff val="35000"/>
                </a:schemeClr>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2395498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Load Distribution Factor Validation</a:t>
            </a:r>
            <a:endParaRPr lang="en-US" dirty="0"/>
          </a:p>
        </p:txBody>
      </p:sp>
      <p:sp>
        <p:nvSpPr>
          <p:cNvPr id="3" name="Content Placeholder 2"/>
          <p:cNvSpPr>
            <a:spLocks noGrp="1"/>
          </p:cNvSpPr>
          <p:nvPr>
            <p:ph idx="1"/>
          </p:nvPr>
        </p:nvSpPr>
        <p:spPr>
          <a:xfrm>
            <a:off x="304800" y="1219200"/>
            <a:ext cx="8534400" cy="5029200"/>
          </a:xfrm>
        </p:spPr>
        <p:txBody>
          <a:bodyPr/>
          <a:lstStyle/>
          <a:p>
            <a:pPr marL="0" indent="0">
              <a:buNone/>
            </a:pPr>
            <a:r>
              <a:rPr lang="en-US" sz="2000" dirty="0">
                <a:solidFill>
                  <a:schemeClr val="tx1">
                    <a:lumMod val="65000"/>
                    <a:lumOff val="35000"/>
                  </a:schemeClr>
                </a:solidFill>
              </a:rPr>
              <a:t>During the validation, ERCOT may determine that the initial LDF values of certain loads are not a good representation of their load profile.  ERCOT may modify the LDF for those loads by using techniques such as:</a:t>
            </a:r>
          </a:p>
          <a:p>
            <a:pPr lvl="0"/>
            <a:r>
              <a:rPr lang="en-US" sz="2000" dirty="0">
                <a:solidFill>
                  <a:schemeClr val="tx1">
                    <a:lumMod val="65000"/>
                    <a:lumOff val="35000"/>
                  </a:schemeClr>
                </a:solidFill>
              </a:rPr>
              <a:t>Set the value to </a:t>
            </a:r>
            <a:r>
              <a:rPr lang="en-US" sz="2000" dirty="0" smtClean="0">
                <a:solidFill>
                  <a:schemeClr val="tx1">
                    <a:lumMod val="65000"/>
                    <a:lumOff val="35000"/>
                  </a:schemeClr>
                </a:solidFill>
              </a:rPr>
              <a:t>zero </a:t>
            </a:r>
            <a:endParaRPr lang="en-US" sz="2000" dirty="0">
              <a:solidFill>
                <a:schemeClr val="tx1">
                  <a:lumMod val="65000"/>
                  <a:lumOff val="35000"/>
                </a:schemeClr>
              </a:solidFill>
            </a:endParaRPr>
          </a:p>
          <a:p>
            <a:pPr lvl="0"/>
            <a:r>
              <a:rPr lang="en-US" sz="2000" dirty="0">
                <a:solidFill>
                  <a:schemeClr val="tx1">
                    <a:lumMod val="65000"/>
                    <a:lumOff val="35000"/>
                  </a:schemeClr>
                </a:solidFill>
              </a:rPr>
              <a:t>Use the daily average value for all </a:t>
            </a:r>
            <a:r>
              <a:rPr lang="en-US" sz="2000" dirty="0" smtClean="0">
                <a:solidFill>
                  <a:schemeClr val="tx1">
                    <a:lumMod val="65000"/>
                    <a:lumOff val="35000"/>
                  </a:schemeClr>
                </a:solidFill>
              </a:rPr>
              <a:t>hours </a:t>
            </a:r>
            <a:endParaRPr lang="en-US" sz="2000" dirty="0">
              <a:solidFill>
                <a:schemeClr val="tx1">
                  <a:lumMod val="65000"/>
                  <a:lumOff val="35000"/>
                </a:schemeClr>
              </a:solidFill>
            </a:endParaRPr>
          </a:p>
          <a:p>
            <a:pPr lvl="0"/>
            <a:r>
              <a:rPr lang="en-US" sz="2000" dirty="0">
                <a:solidFill>
                  <a:schemeClr val="tx1">
                    <a:lumMod val="65000"/>
                    <a:lumOff val="35000"/>
                  </a:schemeClr>
                </a:solidFill>
              </a:rPr>
              <a:t>Interpolate the value for questionable hours based on data from the adjacent </a:t>
            </a:r>
            <a:r>
              <a:rPr lang="en-US" sz="2000" dirty="0" smtClean="0">
                <a:solidFill>
                  <a:schemeClr val="tx1">
                    <a:lumMod val="65000"/>
                    <a:lumOff val="35000"/>
                  </a:schemeClr>
                </a:solidFill>
              </a:rPr>
              <a:t>hours</a:t>
            </a:r>
            <a:endParaRPr lang="en-US" sz="2000" dirty="0">
              <a:solidFill>
                <a:schemeClr val="tx1">
                  <a:lumMod val="65000"/>
                  <a:lumOff val="35000"/>
                </a:schemeClr>
              </a:solidFill>
            </a:endParaRPr>
          </a:p>
          <a:p>
            <a:pPr lvl="0"/>
            <a:r>
              <a:rPr lang="en-US" sz="2000" dirty="0">
                <a:solidFill>
                  <a:schemeClr val="tx1">
                    <a:lumMod val="65000"/>
                    <a:lumOff val="35000"/>
                  </a:schemeClr>
                </a:solidFill>
              </a:rPr>
              <a:t>Retrieve data from another proxy </a:t>
            </a:r>
            <a:r>
              <a:rPr lang="en-US" sz="2000" dirty="0" smtClean="0">
                <a:solidFill>
                  <a:schemeClr val="tx1">
                    <a:lumMod val="65000"/>
                    <a:lumOff val="35000"/>
                  </a:schemeClr>
                </a:solidFill>
              </a:rPr>
              <a:t>day</a:t>
            </a:r>
            <a:endParaRPr lang="en-US" sz="2000" dirty="0">
              <a:solidFill>
                <a:schemeClr val="tx1">
                  <a:lumMod val="65000"/>
                  <a:lumOff val="35000"/>
                </a:schemeClr>
              </a:solidFill>
            </a:endParaRPr>
          </a:p>
          <a:p>
            <a:pPr marL="0" indent="0">
              <a:buNone/>
            </a:pPr>
            <a:endParaRPr lang="en-US" dirty="0" smtClean="0"/>
          </a:p>
          <a:p>
            <a:pPr marL="0" indent="0">
              <a:buNone/>
            </a:pPr>
            <a:r>
              <a:rPr lang="en-US" sz="2000" dirty="0">
                <a:solidFill>
                  <a:schemeClr val="tx1">
                    <a:lumMod val="65000"/>
                    <a:lumOff val="35000"/>
                  </a:schemeClr>
                </a:solidFill>
              </a:rPr>
              <a:t>The LDF of the following loads </a:t>
            </a:r>
            <a:r>
              <a:rPr lang="en-US" sz="2000" dirty="0" smtClean="0">
                <a:solidFill>
                  <a:schemeClr val="tx1">
                    <a:lumMod val="65000"/>
                    <a:lumOff val="35000"/>
                  </a:schemeClr>
                </a:solidFill>
              </a:rPr>
              <a:t>are also </a:t>
            </a:r>
            <a:r>
              <a:rPr lang="en-US" sz="2000" dirty="0">
                <a:solidFill>
                  <a:schemeClr val="tx1">
                    <a:lumMod val="65000"/>
                    <a:lumOff val="35000"/>
                  </a:schemeClr>
                </a:solidFill>
              </a:rPr>
              <a:t>set to </a:t>
            </a:r>
            <a:r>
              <a:rPr lang="en-US" sz="2000" dirty="0" smtClean="0">
                <a:solidFill>
                  <a:schemeClr val="tx1">
                    <a:lumMod val="65000"/>
                    <a:lumOff val="35000"/>
                  </a:schemeClr>
                </a:solidFill>
              </a:rPr>
              <a:t>zero:</a:t>
            </a:r>
          </a:p>
          <a:p>
            <a:r>
              <a:rPr lang="en-US" sz="2000" dirty="0" smtClean="0">
                <a:solidFill>
                  <a:schemeClr val="tx1">
                    <a:lumMod val="65000"/>
                    <a:lumOff val="35000"/>
                  </a:schemeClr>
                </a:solidFill>
              </a:rPr>
              <a:t>Self-served loads</a:t>
            </a:r>
          </a:p>
          <a:p>
            <a:r>
              <a:rPr lang="en-US" sz="2000" dirty="0" smtClean="0">
                <a:solidFill>
                  <a:schemeClr val="tx1">
                    <a:lumMod val="65000"/>
                    <a:lumOff val="35000"/>
                  </a:schemeClr>
                </a:solidFill>
              </a:rPr>
              <a:t>Negative loads</a:t>
            </a:r>
          </a:p>
          <a:p>
            <a:r>
              <a:rPr lang="en-US" sz="2000" dirty="0" smtClean="0">
                <a:solidFill>
                  <a:schemeClr val="tx1">
                    <a:lumMod val="65000"/>
                    <a:lumOff val="35000"/>
                  </a:schemeClr>
                </a:solidFill>
              </a:rPr>
              <a:t>Wholesale storage loads</a:t>
            </a:r>
          </a:p>
          <a:p>
            <a:r>
              <a:rPr lang="en-US" sz="2000" dirty="0" smtClean="0">
                <a:solidFill>
                  <a:schemeClr val="tx1">
                    <a:lumMod val="65000"/>
                    <a:lumOff val="35000"/>
                  </a:schemeClr>
                </a:solidFill>
              </a:rPr>
              <a:t>DC-tie loads</a:t>
            </a:r>
          </a:p>
          <a:p>
            <a:endParaRPr lang="en-US" sz="2000" dirty="0">
              <a:solidFill>
                <a:schemeClr val="tx1">
                  <a:lumMod val="65000"/>
                  <a:lumOff val="35000"/>
                </a:schemeClr>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3267513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Maintaining Load Distribution Factors</a:t>
            </a:r>
            <a:br>
              <a:rPr lang="en-US" dirty="0"/>
            </a:br>
            <a:endParaRPr lang="en-US" dirty="0"/>
          </a:p>
        </p:txBody>
      </p:sp>
      <p:sp>
        <p:nvSpPr>
          <p:cNvPr id="3" name="Content Placeholder 2"/>
          <p:cNvSpPr>
            <a:spLocks noGrp="1"/>
          </p:cNvSpPr>
          <p:nvPr>
            <p:ph idx="1"/>
          </p:nvPr>
        </p:nvSpPr>
        <p:spPr/>
        <p:txBody>
          <a:bodyPr/>
          <a:lstStyle/>
          <a:p>
            <a:pPr marL="0" indent="0">
              <a:buNone/>
            </a:pPr>
            <a:r>
              <a:rPr lang="en-US" sz="2000" dirty="0">
                <a:solidFill>
                  <a:schemeClr val="tx1">
                    <a:lumMod val="65000"/>
                    <a:lumOff val="35000"/>
                  </a:schemeClr>
                </a:solidFill>
              </a:rPr>
              <a:t>ERCOT may adjust the existing LDF data in the MMS to address significant changes in the load </a:t>
            </a:r>
            <a:r>
              <a:rPr lang="en-US" sz="2000" dirty="0" smtClean="0">
                <a:solidFill>
                  <a:schemeClr val="tx1">
                    <a:lumMod val="65000"/>
                    <a:lumOff val="35000"/>
                  </a:schemeClr>
                </a:solidFill>
              </a:rPr>
              <a:t>patterns, due to the following reasons:  </a:t>
            </a:r>
          </a:p>
          <a:p>
            <a:pPr marL="0" indent="0">
              <a:buNone/>
            </a:pPr>
            <a:r>
              <a:rPr lang="en-US" sz="2000" dirty="0">
                <a:solidFill>
                  <a:schemeClr val="tx1">
                    <a:lumMod val="65000"/>
                    <a:lumOff val="35000"/>
                  </a:schemeClr>
                </a:solidFill>
              </a:rPr>
              <a:t> </a:t>
            </a:r>
          </a:p>
          <a:p>
            <a:pPr lvl="0"/>
            <a:r>
              <a:rPr lang="en-US" sz="2000" dirty="0" smtClean="0">
                <a:solidFill>
                  <a:schemeClr val="tx1">
                    <a:lumMod val="65000"/>
                    <a:lumOff val="35000"/>
                  </a:schemeClr>
                </a:solidFill>
              </a:rPr>
              <a:t>Load </a:t>
            </a:r>
            <a:r>
              <a:rPr lang="en-US" sz="2000" dirty="0">
                <a:solidFill>
                  <a:schemeClr val="tx1">
                    <a:lumMod val="65000"/>
                    <a:lumOff val="35000"/>
                  </a:schemeClr>
                </a:solidFill>
              </a:rPr>
              <a:t>model changes with a database </a:t>
            </a:r>
            <a:r>
              <a:rPr lang="en-US" sz="2000" dirty="0" smtClean="0">
                <a:solidFill>
                  <a:schemeClr val="tx1">
                    <a:lumMod val="65000"/>
                    <a:lumOff val="35000"/>
                  </a:schemeClr>
                </a:solidFill>
              </a:rPr>
              <a:t>load</a:t>
            </a:r>
          </a:p>
          <a:p>
            <a:pPr lvl="0"/>
            <a:endParaRPr lang="en-US" sz="2000" dirty="0">
              <a:solidFill>
                <a:schemeClr val="tx1">
                  <a:lumMod val="65000"/>
                  <a:lumOff val="35000"/>
                </a:schemeClr>
              </a:solidFill>
            </a:endParaRPr>
          </a:p>
          <a:p>
            <a:pPr lvl="0"/>
            <a:r>
              <a:rPr lang="en-US" sz="2000" dirty="0">
                <a:solidFill>
                  <a:schemeClr val="tx1">
                    <a:lumMod val="65000"/>
                    <a:lumOff val="35000"/>
                  </a:schemeClr>
                </a:solidFill>
              </a:rPr>
              <a:t>Significant PUN net consumption changes due to its Resource </a:t>
            </a:r>
            <a:r>
              <a:rPr lang="en-US" sz="2000" dirty="0" smtClean="0">
                <a:solidFill>
                  <a:schemeClr val="tx1">
                    <a:lumMod val="65000"/>
                    <a:lumOff val="35000"/>
                  </a:schemeClr>
                </a:solidFill>
              </a:rPr>
              <a:t>outages</a:t>
            </a:r>
          </a:p>
          <a:p>
            <a:pPr lvl="0"/>
            <a:endParaRPr lang="en-US" sz="2000" dirty="0">
              <a:solidFill>
                <a:schemeClr val="tx1">
                  <a:lumMod val="65000"/>
                  <a:lumOff val="35000"/>
                </a:schemeClr>
              </a:solidFill>
            </a:endParaRPr>
          </a:p>
          <a:p>
            <a:pPr lvl="0"/>
            <a:r>
              <a:rPr lang="en-US" sz="2000" dirty="0" smtClean="0">
                <a:solidFill>
                  <a:schemeClr val="tx1">
                    <a:lumMod val="65000"/>
                    <a:lumOff val="35000"/>
                  </a:schemeClr>
                </a:solidFill>
              </a:rPr>
              <a:t>Significant </a:t>
            </a:r>
            <a:r>
              <a:rPr lang="en-US" sz="2000" dirty="0">
                <a:solidFill>
                  <a:schemeClr val="tx1">
                    <a:lumMod val="65000"/>
                    <a:lumOff val="35000"/>
                  </a:schemeClr>
                </a:solidFill>
              </a:rPr>
              <a:t>Block Load Transfer (BLT) of load into the ERCOT system.</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64980879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29729</TotalTime>
  <Words>384</Words>
  <Application>Microsoft Office PowerPoint</Application>
  <PresentationFormat>On-screen Show (4:3)</PresentationFormat>
  <Paragraphs>51</Paragraphs>
  <Slides>6</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6</vt:i4>
      </vt:variant>
    </vt:vector>
  </HeadingPairs>
  <TitlesOfParts>
    <vt:vector size="12" baseType="lpstr">
      <vt:lpstr>Arial</vt:lpstr>
      <vt:lpstr>Book Antiqua</vt:lpstr>
      <vt:lpstr>Calibri</vt:lpstr>
      <vt:lpstr>1_Custom Design</vt:lpstr>
      <vt:lpstr>Office Theme</vt:lpstr>
      <vt:lpstr>Custom Design</vt:lpstr>
      <vt:lpstr>PowerPoint Presentation</vt:lpstr>
      <vt:lpstr>Overview</vt:lpstr>
      <vt:lpstr>Generating Load Distribution Factors</vt:lpstr>
      <vt:lpstr>LDF for loads Associated with Private Use Network (PUN)</vt:lpstr>
      <vt:lpstr>Load Distribution Factor Validation</vt:lpstr>
      <vt:lpstr>Maintaining Load Distribution Factors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Dave Maggio</cp:lastModifiedBy>
  <cp:revision>593</cp:revision>
  <cp:lastPrinted>2018-06-18T17:33:11Z</cp:lastPrinted>
  <dcterms:created xsi:type="dcterms:W3CDTF">2016-01-21T15:20:31Z</dcterms:created>
  <dcterms:modified xsi:type="dcterms:W3CDTF">2018-11-28T19:35:49Z</dcterms:modified>
</cp:coreProperties>
</file>