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89" r:id="rId8"/>
    <p:sldId id="300" r:id="rId9"/>
    <p:sldId id="290" r:id="rId10"/>
    <p:sldId id="297" r:id="rId11"/>
    <p:sldId id="298" r:id="rId12"/>
    <p:sldId id="304" r:id="rId13"/>
    <p:sldId id="303" r:id="rId14"/>
    <p:sldId id="301" r:id="rId15"/>
    <p:sldId id="29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8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Townsend, Aaron" initials="TA" lastIdx="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927" autoAdjust="0"/>
  </p:normalViewPr>
  <p:slideViewPr>
    <p:cSldViewPr showGuides="1">
      <p:cViewPr varScale="1">
        <p:scale>
          <a:sx n="130" d="100"/>
          <a:sy n="130" d="100"/>
        </p:scale>
        <p:origin x="30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00" d="100"/>
          <a:sy n="100" d="100"/>
        </p:scale>
        <p:origin x="35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8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4191000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648200" y="838200"/>
            <a:ext cx="4191000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82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295400" y="2971800"/>
            <a:ext cx="7543800" cy="1470025"/>
          </a:xfrm>
          <a:prstGeom prst="rect">
            <a:avLst/>
          </a:prstGeo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10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286000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NPRR872 Modifying the SASM Shadow Price </a:t>
            </a:r>
            <a:r>
              <a:rPr lang="en-US" b="1" dirty="0" smtClean="0"/>
              <a:t>Cap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QMWG</a:t>
            </a:r>
          </a:p>
          <a:p>
            <a:endParaRPr lang="en-US" dirty="0" smtClean="0"/>
          </a:p>
          <a:p>
            <a:r>
              <a:rPr lang="en-US" dirty="0" smtClean="0"/>
              <a:t>December 3</a:t>
            </a:r>
            <a:r>
              <a:rPr lang="en-US" baseline="30000" dirty="0" smtClean="0"/>
              <a:t>rd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r>
              <a:rPr lang="en-US" sz="2000" dirty="0"/>
              <a:t>NPRR872 proposes changes to the shadow price caps (demand curves) in SASM for all AS products</a:t>
            </a:r>
          </a:p>
          <a:p>
            <a:pPr lvl="1"/>
            <a:endParaRPr lang="en-US" sz="1800" dirty="0"/>
          </a:p>
          <a:p>
            <a:r>
              <a:rPr lang="en-US" sz="2000" dirty="0"/>
              <a:t>At this time, ERCOT is not comfortable with any change to the shadow price cap for Regulation or RRS</a:t>
            </a:r>
          </a:p>
          <a:p>
            <a:pPr lvl="1"/>
            <a:r>
              <a:rPr lang="en-US" sz="1800" dirty="0"/>
              <a:t>Very efficient in procurement of Regulation—routinely exhaust</a:t>
            </a:r>
          </a:p>
          <a:p>
            <a:pPr lvl="1"/>
            <a:r>
              <a:rPr lang="en-US" sz="1800" dirty="0"/>
              <a:t>The risk associated with missing RRS depends on actual and projected Real-Time conditions, especially PRC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This presentation discusses thoughts on possible changes to the shadow price cap for </a:t>
            </a:r>
            <a:r>
              <a:rPr lang="en-US" sz="2000" dirty="0" smtClean="0"/>
              <a:t>Non-Spin</a:t>
            </a:r>
            <a:endParaRPr lang="en-US" sz="2000" dirty="0"/>
          </a:p>
          <a:p>
            <a:endParaRPr lang="en-US" sz="20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671" y="838200"/>
            <a:ext cx="8524657" cy="533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Curve Based on NPRR872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97332" y="1830354"/>
            <a:ext cx="3449764" cy="1015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Offers below and to the left of Demand Curve line would clear.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Offers above and to the right of Demand Curve line would not clear unless 5 x DAM MCPC &gt; SASM offer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1053556"/>
            <a:ext cx="1502334" cy="2616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smtClean="0"/>
              <a:t>VOLL </a:t>
            </a:r>
            <a:r>
              <a:rPr lang="en-US" sz="1100" dirty="0" smtClean="0"/>
              <a:t>= $9,000/MWh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4520743"/>
            <a:ext cx="3200400" cy="2616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smtClean="0"/>
              <a:t>Min(VOLL/2</a:t>
            </a:r>
            <a:r>
              <a:rPr lang="en-US" sz="1100" dirty="0" smtClean="0"/>
              <a:t>, Max($2,000/MWh,5*DAM MCPC))</a:t>
            </a:r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 flipV="1">
            <a:off x="5562600" y="4366673"/>
            <a:ext cx="429350" cy="28487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91950" y="3690610"/>
            <a:ext cx="2382964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smtClean="0"/>
              <a:t>Min(VOLL/2</a:t>
            </a:r>
            <a:r>
              <a:rPr lang="en-US" sz="1100" dirty="0" smtClean="0"/>
              <a:t>, 5*DAM MCPC)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DAM MCPC typically ~$5/MWh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543800" y="4121497"/>
            <a:ext cx="223729" cy="9839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</p:cNvCxnSpPr>
          <p:nvPr/>
        </p:nvCxnSpPr>
        <p:spPr>
          <a:xfrm>
            <a:off x="2950134" y="1184361"/>
            <a:ext cx="326466" cy="2049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302484" y="1604666"/>
            <a:ext cx="304091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Demand Curve Proposed in NPRR872: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&gt;=75%: min(VOLL/2, 5*DAM)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&gt;50% &amp; &lt;75%: min(VOLL/2,                                                       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max(2000,5*DAM))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&lt;=50%: VOLL/2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3386795"/>
            <a:ext cx="662361" cy="2616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smtClean="0"/>
              <a:t>VOLL/2</a:t>
            </a:r>
            <a:endParaRPr lang="en-US" sz="1100" dirty="0"/>
          </a:p>
        </p:txBody>
      </p:sp>
      <p:cxnSp>
        <p:nvCxnSpPr>
          <p:cNvPr id="19" name="Straight Arrow Connector 18"/>
          <p:cNvCxnSpPr>
            <a:stCxn id="17" idx="3"/>
          </p:cNvCxnSpPr>
          <p:nvPr/>
        </p:nvCxnSpPr>
        <p:spPr>
          <a:xfrm flipV="1">
            <a:off x="2110161" y="3276600"/>
            <a:ext cx="252039" cy="241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1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Price Caps and Historical SASMs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r>
              <a:rPr lang="en-US" sz="2000" dirty="0" smtClean="0"/>
              <a:t>The following slide plots </a:t>
            </a:r>
            <a:r>
              <a:rPr lang="en-US" sz="2000" dirty="0"/>
              <a:t>historical SASM MCPCs </a:t>
            </a:r>
            <a:r>
              <a:rPr lang="en-US" sz="2000" dirty="0" smtClean="0"/>
              <a:t>for Non-spin versus </a:t>
            </a:r>
            <a:r>
              <a:rPr lang="en-US" sz="2000" dirty="0"/>
              <a:t>the percentage of the hourly </a:t>
            </a:r>
            <a:r>
              <a:rPr lang="en-US" sz="2000" dirty="0" smtClean="0"/>
              <a:t>Non-spin requirement </a:t>
            </a:r>
            <a:r>
              <a:rPr lang="en-US" sz="2000" dirty="0"/>
              <a:t>met prior to the SASM</a:t>
            </a:r>
          </a:p>
          <a:p>
            <a:pPr lvl="1"/>
            <a:r>
              <a:rPr lang="en-US" sz="1800" dirty="0" smtClean="0"/>
              <a:t>The horizontal axis is (100</a:t>
            </a:r>
            <a:r>
              <a:rPr lang="en-US" sz="1800" dirty="0"/>
              <a:t>% – SASM </a:t>
            </a:r>
            <a:r>
              <a:rPr lang="en-US" sz="1800" dirty="0" smtClean="0"/>
              <a:t>Requested </a:t>
            </a:r>
            <a:r>
              <a:rPr lang="en-US" sz="1800" dirty="0"/>
              <a:t>Quantity / Hourly </a:t>
            </a:r>
            <a:r>
              <a:rPr lang="en-US" sz="1800" dirty="0" smtClean="0"/>
              <a:t>Non-spin Requirement)</a:t>
            </a:r>
          </a:p>
          <a:p>
            <a:pPr lvl="1"/>
            <a:r>
              <a:rPr lang="en-US" sz="1800" dirty="0"/>
              <a:t>This format facilitates comparison to the demand curves</a:t>
            </a:r>
          </a:p>
          <a:p>
            <a:endParaRPr lang="en-US" sz="1800" dirty="0" smtClean="0"/>
          </a:p>
          <a:p>
            <a:r>
              <a:rPr lang="en-US" sz="2000" dirty="0"/>
              <a:t>The </a:t>
            </a:r>
            <a:r>
              <a:rPr lang="en-US" sz="2000" dirty="0" smtClean="0"/>
              <a:t>plot shows </a:t>
            </a:r>
            <a:r>
              <a:rPr lang="en-US" sz="2000" dirty="0"/>
              <a:t>red dots where </a:t>
            </a:r>
            <a:r>
              <a:rPr lang="en-US" sz="2000" dirty="0" smtClean="0"/>
              <a:t>the SASM </a:t>
            </a:r>
            <a:r>
              <a:rPr lang="en-US" sz="2000" dirty="0"/>
              <a:t>MCPC was greater than 5x </a:t>
            </a:r>
            <a:r>
              <a:rPr lang="en-US" sz="2000" dirty="0" smtClean="0"/>
              <a:t>the DAM </a:t>
            </a:r>
            <a:r>
              <a:rPr lang="en-US" sz="2000" dirty="0"/>
              <a:t>MCPC, indicating </a:t>
            </a:r>
            <a:r>
              <a:rPr lang="en-US" sz="2000" dirty="0" smtClean="0"/>
              <a:t>that some or all of </a:t>
            </a:r>
            <a:r>
              <a:rPr lang="en-US" sz="2000" dirty="0"/>
              <a:t>the MW that cleared in that SASM would not have cleared if there had been a 5x DAM MCPC shadow price </a:t>
            </a:r>
            <a:r>
              <a:rPr lang="en-US" sz="2000" dirty="0" smtClean="0"/>
              <a:t>cap</a:t>
            </a:r>
            <a:endParaRPr lang="en-US" sz="2000" dirty="0"/>
          </a:p>
          <a:p>
            <a:pPr lvl="1"/>
            <a:r>
              <a:rPr lang="en-US" sz="1800" dirty="0"/>
              <a:t>Blue dots would not have been affected by the proposed shadow price cap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Content Placeholder 3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5670" y="838200"/>
            <a:ext cx="4189260" cy="5334000"/>
          </a:xfrm>
          <a:prstGeom prst="rect">
            <a:avLst/>
          </a:prstGeom>
        </p:spPr>
      </p:pic>
      <p:pic>
        <p:nvPicPr>
          <p:cNvPr id="24" name="Content Placeholder 23"/>
          <p:cNvPicPr>
            <a:picLocks noGrp="1" noChangeAspect="1"/>
          </p:cNvPicPr>
          <p:nvPr>
            <p:ph idx="12"/>
          </p:nvPr>
        </p:nvPicPr>
        <p:blipFill>
          <a:blip r:embed="rId4"/>
          <a:stretch>
            <a:fillRect/>
          </a:stretch>
        </p:blipFill>
        <p:spPr>
          <a:xfrm>
            <a:off x="4649070" y="838200"/>
            <a:ext cx="4189260" cy="53340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SASM Non-Spin MCPC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67000" y="4731931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188222" y="838200"/>
            <a:ext cx="460848" cy="3893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88222" y="5189131"/>
            <a:ext cx="460848" cy="983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95400" y="838200"/>
            <a:ext cx="304091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Demand Curve Proposed in NPRR872: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&gt;=75%: min(VOLL/2, 5*DAM)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&gt;50% &amp; &lt;75%: min(VOLL/2,                                                       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max(2000,5*DAM))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&lt;=50%: VOLL/2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220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from Historical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38688"/>
            <a:ext cx="8534400" cy="5033512"/>
          </a:xfrm>
        </p:spPr>
        <p:txBody>
          <a:bodyPr/>
          <a:lstStyle/>
          <a:p>
            <a:r>
              <a:rPr lang="en-US" sz="2000" dirty="0"/>
              <a:t>For all of the historical SASMs, the Non-Spin requirement was met by 75% or more prior to the SASM</a:t>
            </a:r>
          </a:p>
          <a:p>
            <a:endParaRPr lang="en-US" sz="2000" dirty="0"/>
          </a:p>
          <a:p>
            <a:r>
              <a:rPr lang="en-US" sz="2000" dirty="0"/>
              <a:t>In many cases, a substantial fraction of the Non-Spin requirement might not have been procured in the SASM with a 5x DAM demand curve</a:t>
            </a:r>
          </a:p>
          <a:p>
            <a:endParaRPr lang="en-US" sz="2000" dirty="0"/>
          </a:p>
          <a:p>
            <a:r>
              <a:rPr lang="en-US" sz="2000" dirty="0"/>
              <a:t>5x the DAM MCPC can be well below $10/MWh, suggesting a floor on the demand curve in this region</a:t>
            </a:r>
          </a:p>
          <a:p>
            <a:pPr lvl="1"/>
            <a:r>
              <a:rPr lang="en-US" sz="1600" dirty="0"/>
              <a:t>The idea of a floor was raised by others in a previous meeting</a:t>
            </a:r>
          </a:p>
          <a:p>
            <a:pPr lvl="1"/>
            <a:r>
              <a:rPr lang="en-US" sz="1600" dirty="0"/>
              <a:t>A floor could also be relevant in the extremely rare case where there are not DAM MCPCs for the Operating </a:t>
            </a:r>
            <a:r>
              <a:rPr lang="en-US" sz="1600" dirty="0" smtClean="0"/>
              <a:t>Day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671" y="838200"/>
            <a:ext cx="8524657" cy="533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Demand Curve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0584" y="1515650"/>
            <a:ext cx="1502334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dirty="0" smtClean="0"/>
              <a:t>VOLL = $9,000/MWh</a:t>
            </a:r>
            <a:endParaRPr lang="en-US" sz="1100" dirty="0"/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2842918" y="1439450"/>
            <a:ext cx="357482" cy="2070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83914" y="4526789"/>
            <a:ext cx="2969364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Min(VOLL, Max</a:t>
            </a:r>
            <a:r>
              <a:rPr lang="en-US" sz="1100" u="sng" dirty="0" smtClean="0"/>
              <a:t>($100/MWh</a:t>
            </a:r>
            <a:r>
              <a:rPr lang="en-US" sz="1100" dirty="0" smtClean="0"/>
              <a:t>, 5*DAM MCPC))</a:t>
            </a:r>
          </a:p>
        </p:txBody>
      </p:sp>
      <p:cxnSp>
        <p:nvCxnSpPr>
          <p:cNvPr id="26" name="Straight Arrow Connector 25"/>
          <p:cNvCxnSpPr>
            <a:stCxn id="25" idx="3"/>
          </p:cNvCxnSpPr>
          <p:nvPr/>
        </p:nvCxnSpPr>
        <p:spPr>
          <a:xfrm>
            <a:off x="8053278" y="4657594"/>
            <a:ext cx="318331" cy="3903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34" name="TextBox 33"/>
          <p:cNvSpPr txBox="1"/>
          <p:nvPr/>
        </p:nvSpPr>
        <p:spPr>
          <a:xfrm>
            <a:off x="5363497" y="3526681"/>
            <a:ext cx="3048000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Min(VOLL, Max($2,000/MWh,5*DAM MCPC))</a:t>
            </a: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6887497" y="3788291"/>
            <a:ext cx="580103" cy="478909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8684" y="3526681"/>
            <a:ext cx="304091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Demand Curve Proposed in NPRR872: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&gt;=75%: min(VOLL/2, 5*DAM)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&gt;50% &amp; &lt;75%: min(VOLL/2,                                                       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max(2000,5*DAM))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&lt;=50%: VOLL/2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6383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Outcomes with Insufficient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r>
              <a:rPr lang="en-US" sz="2000" dirty="0"/>
              <a:t>If there are insufficient offers to fulfil the SASM requirement, the current SASM algorithm effectively sets the MCPC at the highest cleared offer rather than using a demand curve</a:t>
            </a:r>
          </a:p>
          <a:p>
            <a:pPr lvl="1"/>
            <a:r>
              <a:rPr lang="en-US" sz="1800" dirty="0"/>
              <a:t>SASM was implemented using the same algorithm as DAM</a:t>
            </a:r>
          </a:p>
          <a:p>
            <a:pPr lvl="1"/>
            <a:endParaRPr lang="en-US" sz="1800" dirty="0"/>
          </a:p>
          <a:p>
            <a:r>
              <a:rPr lang="en-US" sz="2000" dirty="0"/>
              <a:t>NPRR872 changes this to instead set the MCPC using a demand curve</a:t>
            </a:r>
          </a:p>
          <a:p>
            <a:endParaRPr lang="en-US" sz="1800" dirty="0"/>
          </a:p>
          <a:p>
            <a:r>
              <a:rPr lang="en-US" sz="2000" dirty="0"/>
              <a:t>Pricing outcomes will be different under the two methods and use of a demand curve may increase the MCPC in some cases, relative to the current </a:t>
            </a:r>
            <a:r>
              <a:rPr lang="en-US" sz="2000" dirty="0" smtClean="0"/>
              <a:t>implementation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r>
              <a:rPr lang="en-US" sz="2000" dirty="0" smtClean="0"/>
              <a:t>NPRR872 does not remove a QSE’s obligation to transfer the AS responsibility to another Resource within its portfolio if it is able to do so</a:t>
            </a:r>
          </a:p>
          <a:p>
            <a:endParaRPr lang="en-US" sz="2000" dirty="0"/>
          </a:p>
          <a:p>
            <a:r>
              <a:rPr lang="en-US" sz="2000" dirty="0"/>
              <a:t>NPRR872 does not define a SASM demand curve in situations where there is no DAM published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622</Words>
  <Application>Microsoft Office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Demand Curve Based on NPRR872 Proposal</vt:lpstr>
      <vt:lpstr>Shadow Price Caps and Historical SASMs</vt:lpstr>
      <vt:lpstr>Historical SASM Non-Spin MCPC Data</vt:lpstr>
      <vt:lpstr>Observations from Historical Data</vt:lpstr>
      <vt:lpstr>Potential Demand Curve</vt:lpstr>
      <vt:lpstr>Pricing Outcomes with Insufficient Offers</vt:lpstr>
      <vt:lpstr>Other Important Issues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Giarratano, Alex</cp:lastModifiedBy>
  <cp:revision>130</cp:revision>
  <cp:lastPrinted>2018-11-26T21:27:27Z</cp:lastPrinted>
  <dcterms:created xsi:type="dcterms:W3CDTF">2016-01-21T15:20:31Z</dcterms:created>
  <dcterms:modified xsi:type="dcterms:W3CDTF">2018-11-28T21:42:51Z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