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99" r:id="rId4"/>
    <p:sldId id="274" r:id="rId5"/>
    <p:sldId id="273" r:id="rId6"/>
    <p:sldId id="398" r:id="rId7"/>
    <p:sldId id="275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 varScale="1">
        <p:scale>
          <a:sx n="55" d="100"/>
          <a:sy n="55" d="100"/>
        </p:scale>
        <p:origin x="992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87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719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148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LPGRR065#summar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mktrules/issues/NPRR889" TargetMode="External"/><Relationship Id="rId5" Type="http://schemas.openxmlformats.org/officeDocument/2006/relationships/hyperlink" Target="http://www.ercot.com/mktrules/issues/RMGRR155" TargetMode="External"/><Relationship Id="rId4" Type="http://schemas.openxmlformats.org/officeDocument/2006/relationships/hyperlink" Target="http://www.ercot.com/mktrules/issues/NPRR88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RMGRR157" TargetMode="External"/><Relationship Id="rId3" Type="http://schemas.openxmlformats.org/officeDocument/2006/relationships/hyperlink" Target="http://www.ercot.com/mktrules/issues/LPGRR065#summary" TargetMode="External"/><Relationship Id="rId7" Type="http://schemas.openxmlformats.org/officeDocument/2006/relationships/hyperlink" Target="http://www.ercot.com/mktrules/issues/RMGRR15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mktrules/issues/NPRR889" TargetMode="External"/><Relationship Id="rId5" Type="http://schemas.openxmlformats.org/officeDocument/2006/relationships/hyperlink" Target="http://www.ercot.com/mktrules/issues/RMGRR155" TargetMode="External"/><Relationship Id="rId4" Type="http://schemas.openxmlformats.org/officeDocument/2006/relationships/hyperlink" Target="http://www.ercot.com/mktrules/issues/NPRR88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virtualtrainingassistant.com/Ercot/learnerconnection/mainindex.aspx?&amp;StartPage=crsedesc&amp;Continue=cCrseSearch&amp;Site=00&amp;Area=ILT&amp;Subj=NOD&amp;Crse=019" TargetMode="External"/><Relationship Id="rId2" Type="http://schemas.openxmlformats.org/officeDocument/2006/relationships/hyperlink" Target="https://www2.virtualtrainingassistant.com/Ercot/learnerconnection/mainindex.aspx?&amp;StartPage=crsedesc&amp;Continue=cCrseSearch&amp;Site=00&amp;Area=ILT&amp;Subj=NOD&amp;Crse=00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November 29, 2018</a:t>
            </a:r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Eric Blakey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143000"/>
            <a:ext cx="7391400" cy="4022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>
                <a:hlinkClick r:id="rId3"/>
              </a:rPr>
              <a:t>- LPGRR 065</a:t>
            </a:r>
            <a:r>
              <a:rPr lang="en-US" sz="2400" dirty="0"/>
              <a:t>, Related to </a:t>
            </a:r>
            <a:r>
              <a:rPr lang="en-US" sz="2400" u="sng" dirty="0">
                <a:hlinkClick r:id="rId4"/>
              </a:rPr>
              <a:t>NPRR 881</a:t>
            </a:r>
            <a:r>
              <a:rPr lang="en-US" sz="2400" dirty="0"/>
              <a:t>, Annual Validation Process Revisions</a:t>
            </a:r>
          </a:p>
          <a:p>
            <a:pPr marL="0" lvl="0" indent="0">
              <a:buNone/>
            </a:pPr>
            <a:r>
              <a:rPr lang="en-US" sz="2400" u="sng" dirty="0">
                <a:hlinkClick r:id="rId5"/>
              </a:rPr>
              <a:t>- RMGRR 155</a:t>
            </a:r>
            <a:r>
              <a:rPr lang="en-US" sz="2400" dirty="0"/>
              <a:t>, Related to Nodal Protocol Revision Request </a:t>
            </a:r>
            <a:r>
              <a:rPr lang="en-US" sz="2400" u="sng" dirty="0">
                <a:hlinkClick r:id="rId6"/>
              </a:rPr>
              <a:t>NPRR 889</a:t>
            </a:r>
            <a:r>
              <a:rPr lang="en-US" sz="2400" dirty="0"/>
              <a:t>, RTF-1 Replace Non-Modeled Generator with Settlement Only Generator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Recent Revision Request Reviews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143000"/>
            <a:ext cx="7391400" cy="4022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>
                <a:hlinkClick r:id="rId3"/>
              </a:rPr>
              <a:t>- LPGRR 065</a:t>
            </a:r>
            <a:r>
              <a:rPr lang="en-US" sz="2400" dirty="0"/>
              <a:t>, Related to </a:t>
            </a:r>
            <a:r>
              <a:rPr lang="en-US" sz="2400" u="sng" dirty="0">
                <a:hlinkClick r:id="rId4"/>
              </a:rPr>
              <a:t>NPRR 881</a:t>
            </a:r>
            <a:r>
              <a:rPr lang="en-US" sz="2400" dirty="0"/>
              <a:t>, Annual Validation Process Revisions (Approved Impact Analysis)</a:t>
            </a:r>
          </a:p>
          <a:p>
            <a:pPr marL="0" lvl="0" indent="0">
              <a:buNone/>
            </a:pPr>
            <a:r>
              <a:rPr lang="en-US" sz="2400" u="sng" dirty="0">
                <a:hlinkClick r:id="rId5"/>
              </a:rPr>
              <a:t>- RMGRR 155</a:t>
            </a:r>
            <a:r>
              <a:rPr lang="en-US" sz="2400" dirty="0"/>
              <a:t>, Related to Nodal Protocol Revision Request </a:t>
            </a:r>
            <a:r>
              <a:rPr lang="en-US" sz="2400" u="sng" dirty="0">
                <a:hlinkClick r:id="rId6"/>
              </a:rPr>
              <a:t>(NPRR) 889</a:t>
            </a:r>
            <a:r>
              <a:rPr lang="en-US" sz="2400" dirty="0"/>
              <a:t>, RTF-1 Replace Non-Modeled Generator with Settlement Only Generator (Approved Impact Analysis)</a:t>
            </a:r>
          </a:p>
          <a:p>
            <a:pPr marL="0" lvl="0" indent="0">
              <a:buNone/>
            </a:pPr>
            <a:r>
              <a:rPr lang="en-US" sz="2400" u="sng" dirty="0">
                <a:hlinkClick r:id="rId7"/>
              </a:rPr>
              <a:t>- RMGRR 156</a:t>
            </a:r>
            <a:r>
              <a:rPr lang="en-US" sz="2400" dirty="0"/>
              <a:t>, Market Notice Communication Process Cleanup (Approved)</a:t>
            </a:r>
          </a:p>
          <a:p>
            <a:pPr marL="0" lvl="0" indent="0">
              <a:buNone/>
            </a:pPr>
            <a:r>
              <a:rPr lang="en-US" sz="2400" u="sng" dirty="0">
                <a:hlinkClick r:id="rId8"/>
              </a:rPr>
              <a:t>- RMGRR 157</a:t>
            </a:r>
            <a:r>
              <a:rPr lang="en-US" sz="2400" dirty="0"/>
              <a:t>, Safety-Net Automation (Approved)  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37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304800"/>
            <a:ext cx="7712075" cy="1008062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Working Group Updates – </a:t>
            </a:r>
            <a:br>
              <a:rPr lang="en-US" sz="4000" b="1" dirty="0"/>
            </a:br>
            <a:r>
              <a:rPr lang="en-US" sz="3600" b="1" i="1" dirty="0"/>
              <a:t>TX Standard Electronic Transaction (TX SET)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312861"/>
            <a:ext cx="7772400" cy="5146917"/>
          </a:xfrm>
        </p:spPr>
        <p:txBody>
          <a:bodyPr>
            <a:noAutofit/>
          </a:bodyPr>
          <a:lstStyle/>
          <a:p>
            <a:r>
              <a:rPr lang="en-US" sz="2800" dirty="0"/>
              <a:t>- Future TX SET Release and Scope, Reviewing and Updating Documents</a:t>
            </a:r>
          </a:p>
          <a:p>
            <a:r>
              <a:rPr lang="en-US" sz="2800" dirty="0"/>
              <a:t>- Mass Transition:</a:t>
            </a:r>
          </a:p>
          <a:p>
            <a:pPr lvl="1"/>
            <a:r>
              <a:rPr lang="en-US" sz="2600" dirty="0"/>
              <a:t>Updates to System Logic - </a:t>
            </a:r>
          </a:p>
          <a:p>
            <a:pPr lvl="2"/>
            <a:r>
              <a:rPr lang="en-US" sz="2200" dirty="0"/>
              <a:t>Changes to system logic will allow as much time as possible for a competitive switch to “win” over the scheduled Drop to POLR (DTP) transaction </a:t>
            </a:r>
          </a:p>
          <a:p>
            <a:pPr lvl="2"/>
            <a:r>
              <a:rPr lang="en-US" sz="2200" dirty="0"/>
              <a:t>Must be received by utility by </a:t>
            </a:r>
            <a:r>
              <a:rPr lang="en-US" sz="2200" b="1" u="sng" dirty="0"/>
              <a:t>7pm</a:t>
            </a:r>
            <a:r>
              <a:rPr lang="en-US" sz="2200" b="1" dirty="0"/>
              <a:t> </a:t>
            </a:r>
            <a:r>
              <a:rPr lang="en-US" sz="2200" dirty="0"/>
              <a:t>on DTP effective date</a:t>
            </a:r>
          </a:p>
          <a:p>
            <a:pPr lvl="1"/>
            <a:r>
              <a:rPr lang="en-US" sz="2600" dirty="0"/>
              <a:t>POLR Drill - </a:t>
            </a:r>
          </a:p>
          <a:p>
            <a:pPr lvl="2"/>
            <a:r>
              <a:rPr lang="en-US" sz="2200" dirty="0"/>
              <a:t>Mass Transition Workshop was held on November 6</a:t>
            </a:r>
          </a:p>
          <a:p>
            <a:pPr lvl="2"/>
            <a:r>
              <a:rPr lang="en-US" sz="2200" dirty="0"/>
              <a:t>Robust Test - Approximately 3000 ESIs Involved</a:t>
            </a:r>
          </a:p>
          <a:p>
            <a:pPr lvl="2"/>
            <a:r>
              <a:rPr lang="en-US" sz="2200" dirty="0"/>
              <a:t>Testing all designated VREPs and LSPs for 2019-2020 term, including testing new system logic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762000" y="1312862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381000"/>
            <a:ext cx="7543800" cy="10668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Working Group Updates – </a:t>
            </a:r>
            <a:br>
              <a:rPr lang="en-US" sz="4000" b="1" dirty="0"/>
            </a:br>
            <a:r>
              <a:rPr lang="en-US" sz="3700" b="1" i="1" dirty="0"/>
              <a:t>TX Data Transport </a:t>
            </a:r>
            <a:r>
              <a:rPr lang="en-US" sz="3700" b="1" i="1" dirty="0" err="1"/>
              <a:t>Mktrak</a:t>
            </a:r>
            <a:r>
              <a:rPr lang="en-US" sz="3700" b="1" i="1" dirty="0"/>
              <a:t> Systems (TDTMS)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81138"/>
            <a:ext cx="7467600" cy="43862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/>
              <a:t>- </a:t>
            </a:r>
            <a:r>
              <a:rPr lang="en-US" sz="3000" dirty="0" err="1"/>
              <a:t>MarkeTrak</a:t>
            </a:r>
            <a:r>
              <a:rPr lang="en-US" sz="3000" dirty="0"/>
              <a:t> Performance Meeting SLAs</a:t>
            </a:r>
          </a:p>
          <a:p>
            <a:pPr marL="0" indent="0">
              <a:buNone/>
            </a:pPr>
            <a:r>
              <a:rPr lang="en-US" sz="3000" dirty="0"/>
              <a:t>- Reviewing Volumes of Subtype Activities for Efficiency</a:t>
            </a:r>
          </a:p>
          <a:p>
            <a:pPr marL="0" indent="0">
              <a:buNone/>
            </a:pPr>
            <a:r>
              <a:rPr lang="en-US" sz="3000" dirty="0"/>
              <a:t>- Retail SLA including ERCOT 2019 release dates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6B5E12-1EF0-49EA-80E8-B9189DC281B2}"/>
              </a:ext>
            </a:extLst>
          </p:cNvPr>
          <p:cNvCxnSpPr/>
          <p:nvPr/>
        </p:nvCxnSpPr>
        <p:spPr>
          <a:xfrm>
            <a:off x="762000" y="14478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376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472994"/>
              </p:ext>
            </p:extLst>
          </p:nvPr>
        </p:nvGraphicFramePr>
        <p:xfrm>
          <a:off x="384630" y="1266308"/>
          <a:ext cx="8381999" cy="157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Training for 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sz="1800" b="1" i="0" u="sng" dirty="0"/>
                        <a:t>GEORGETOWN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sng" dirty="0"/>
                        <a:t>Georgetown Library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sz="1800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February 19</a:t>
                      </a:r>
                      <a:r>
                        <a:rPr lang="en-US" sz="1800" baseline="30000" dirty="0"/>
                        <a:t>th</a:t>
                      </a:r>
                      <a:r>
                        <a:rPr lang="en-US" sz="1800" baseline="0" dirty="0"/>
                        <a:t> 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hlinkClick r:id="rId2"/>
                        </a:rPr>
                        <a:t>RETAIL 101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sz="1800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February</a:t>
                      </a:r>
                      <a:r>
                        <a:rPr lang="en-US" sz="1800" baseline="0" dirty="0"/>
                        <a:t> 20</a:t>
                      </a:r>
                      <a:r>
                        <a:rPr lang="en-US" sz="1800" baseline="30000" dirty="0"/>
                        <a:t>th</a:t>
                      </a:r>
                      <a:r>
                        <a:rPr lang="en-US" sz="1800" baseline="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3"/>
                        </a:rPr>
                        <a:t>TxSET</a:t>
                      </a:r>
                      <a:r>
                        <a:rPr lang="en-US" sz="1800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9:00</a:t>
                      </a:r>
                      <a:r>
                        <a:rPr lang="en-US" sz="1800" baseline="0" dirty="0"/>
                        <a:t> – 4:00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30264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515684"/>
              </p:ext>
            </p:extLst>
          </p:nvPr>
        </p:nvGraphicFramePr>
        <p:xfrm>
          <a:off x="381001" y="2844295"/>
          <a:ext cx="8381999" cy="3349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3113">
                <a:tc gridSpan="4">
                  <a:txBody>
                    <a:bodyPr/>
                    <a:lstStyle/>
                    <a:p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224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/>
                        <a:t>Oncor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45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1</a:t>
                      </a:r>
                      <a:r>
                        <a:rPr lang="en-US" sz="18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450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</a:t>
                      </a:r>
                      <a:r>
                        <a:rPr lang="en-US" baseline="0" dirty="0"/>
                        <a:t> 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450">
                <a:tc>
                  <a:txBody>
                    <a:bodyPr/>
                    <a:lstStyle/>
                    <a:p>
                      <a:pPr algn="r"/>
                      <a:endParaRPr lang="en-US" i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968114"/>
                  </a:ext>
                </a:extLst>
              </a:tr>
              <a:tr h="421450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/>
                        <a:t>CenterPoint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450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450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ACBF2C2D-FD65-4DCE-8724-CC5B5AA3C689}"/>
              </a:ext>
            </a:extLst>
          </p:cNvPr>
          <p:cNvSpPr txBox="1">
            <a:spLocks/>
          </p:cNvSpPr>
          <p:nvPr/>
        </p:nvSpPr>
        <p:spPr>
          <a:xfrm>
            <a:off x="822325" y="313616"/>
            <a:ext cx="7407275" cy="9055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Working Group Updates – </a:t>
            </a:r>
            <a:br>
              <a:rPr lang="en-US" sz="3200" b="1" dirty="0"/>
            </a:br>
            <a:r>
              <a:rPr lang="en-US" sz="3200" b="1" i="1" dirty="0"/>
              <a:t>Retail Market Training (RMTTF)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E506B3C-6646-4B9A-ACF9-A29166DAE8F3}"/>
              </a:ext>
            </a:extLst>
          </p:cNvPr>
          <p:cNvCxnSpPr/>
          <p:nvPr/>
        </p:nvCxnSpPr>
        <p:spPr>
          <a:xfrm>
            <a:off x="609600" y="11430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6FF84D-98C9-4495-A33A-C8B3532F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z="1200" smtClean="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7610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00100" y="228600"/>
            <a:ext cx="7543800" cy="1465262"/>
          </a:xfrm>
        </p:spPr>
        <p:txBody>
          <a:bodyPr>
            <a:normAutofit/>
          </a:bodyPr>
          <a:lstStyle/>
          <a:p>
            <a:r>
              <a:rPr lang="en-US" sz="4000" b="1" dirty="0"/>
              <a:t>Working Group Updates – </a:t>
            </a:r>
            <a:br>
              <a:rPr lang="en-US" sz="4000" b="1" dirty="0"/>
            </a:br>
            <a:r>
              <a:rPr lang="en-US" sz="4000" b="1" i="1" dirty="0"/>
              <a:t>Profile Working Group (PWG)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00100" y="1727200"/>
            <a:ext cx="7543800" cy="4386262"/>
          </a:xfrm>
        </p:spPr>
        <p:txBody>
          <a:bodyPr>
            <a:noAutofit/>
          </a:bodyPr>
          <a:lstStyle/>
          <a:p>
            <a:r>
              <a:rPr lang="en-US" sz="3000" dirty="0"/>
              <a:t>- Interval Data Recorder (IDR) Settlement</a:t>
            </a:r>
          </a:p>
          <a:p>
            <a:pPr lvl="1"/>
            <a:r>
              <a:rPr lang="en-US" sz="3200" dirty="0"/>
              <a:t>Current tariff language for some utilities requires IDR meter   </a:t>
            </a:r>
          </a:p>
          <a:p>
            <a:pPr lvl="1"/>
            <a:r>
              <a:rPr lang="en-US" sz="3200" dirty="0"/>
              <a:t>Looking to remedy in upcoming rate cases in those areas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9A9CB21-0306-44C2-A498-6919AD6228E8}"/>
              </a:ext>
            </a:extLst>
          </p:cNvPr>
          <p:cNvCxnSpPr/>
          <p:nvPr/>
        </p:nvCxnSpPr>
        <p:spPr>
          <a:xfrm>
            <a:off x="800100" y="1693862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90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2662" y="2786063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3886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RMS Meeting – December 4, 2018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14486</TotalTime>
  <Words>348</Words>
  <Application>Microsoft Office PowerPoint</Application>
  <PresentationFormat>On-screen Show (4:3)</PresentationFormat>
  <Paragraphs>75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Calibri Light</vt:lpstr>
      <vt:lpstr>Retrospect</vt:lpstr>
      <vt:lpstr>November 29, 2018  RMS Update to TAC</vt:lpstr>
      <vt:lpstr>Voting Items</vt:lpstr>
      <vt:lpstr>Recent Revision Request Reviews</vt:lpstr>
      <vt:lpstr>Working Group Updates –  TX Standard Electronic Transaction (TX SET)</vt:lpstr>
      <vt:lpstr>Working Group Updates –  TX Data Transport Mktrak Systems (TDTMS)</vt:lpstr>
      <vt:lpstr>PowerPoint Presentation</vt:lpstr>
      <vt:lpstr>Working Group Updates –  Profile Working Group (PWG)</vt:lpstr>
      <vt:lpstr>Questions? 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Eric Blakey</cp:lastModifiedBy>
  <cp:revision>144</cp:revision>
  <dcterms:created xsi:type="dcterms:W3CDTF">2018-01-08T22:15:17Z</dcterms:created>
  <dcterms:modified xsi:type="dcterms:W3CDTF">2018-11-27T16:13:21Z</dcterms:modified>
</cp:coreProperties>
</file>