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318" r:id="rId8"/>
    <p:sldId id="313" r:id="rId9"/>
    <p:sldId id="292" r:id="rId10"/>
    <p:sldId id="293" r:id="rId11"/>
    <p:sldId id="319" r:id="rId12"/>
    <p:sldId id="303" r:id="rId13"/>
    <p:sldId id="320" r:id="rId14"/>
    <p:sldId id="321" r:id="rId15"/>
    <p:sldId id="322" r:id="rId16"/>
    <p:sldId id="314" r:id="rId17"/>
    <p:sldId id="307" r:id="rId18"/>
    <p:sldId id="315" r:id="rId19"/>
    <p:sldId id="308" r:id="rId20"/>
    <p:sldId id="311" r:id="rId21"/>
    <p:sldId id="285" r:id="rId22"/>
    <p:sldId id="316" r:id="rId23"/>
    <p:sldId id="317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77" autoAdjust="0"/>
    <p:restoredTop sz="92720" autoAdjust="0"/>
  </p:normalViewPr>
  <p:slideViewPr>
    <p:cSldViewPr showGuides="1">
      <p:cViewPr varScale="1">
        <p:scale>
          <a:sx n="119" d="100"/>
          <a:sy n="119" d="100"/>
        </p:scale>
        <p:origin x="91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dmaggio\Copy%20of%20systemlambdaHDLLDL_summaryonlyLD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14846909249309"/>
          <c:y val="9.1312859939694471E-2"/>
          <c:w val="0.63131531211622216"/>
          <c:h val="0.72624952415299238"/>
        </c:manualLayout>
      </c:layout>
      <c:scatterChart>
        <c:scatterStyle val="lineMarker"/>
        <c:varyColors val="0"/>
        <c:ser>
          <c:idx val="0"/>
          <c:order val="0"/>
          <c:tx>
            <c:strRef>
              <c:f>systemlambdaHDLLDL_summaryonlyL!$D$1</c:f>
              <c:strCache>
                <c:ptCount val="1"/>
                <c:pt idx="0">
                  <c:v>GTBD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systemlambdaHDLLDL_summaryonlyL!$A$2:$A$73</c:f>
              <c:numCache>
                <c:formatCode>h:mm;@</c:formatCode>
                <c:ptCount val="72"/>
                <c:pt idx="0">
                  <c:v>0.54166666666666663</c:v>
                </c:pt>
                <c:pt idx="1">
                  <c:v>0.54513888888888895</c:v>
                </c:pt>
                <c:pt idx="2">
                  <c:v>0.54861111111111105</c:v>
                </c:pt>
                <c:pt idx="3">
                  <c:v>0.55208333333333404</c:v>
                </c:pt>
                <c:pt idx="4">
                  <c:v>0.55555555555555602</c:v>
                </c:pt>
                <c:pt idx="5">
                  <c:v>0.55902777777777801</c:v>
                </c:pt>
                <c:pt idx="6">
                  <c:v>0.562500000000001</c:v>
                </c:pt>
                <c:pt idx="7">
                  <c:v>0.56597222222222299</c:v>
                </c:pt>
                <c:pt idx="8">
                  <c:v>0.56944444444444497</c:v>
                </c:pt>
                <c:pt idx="9">
                  <c:v>0.57291666666666796</c:v>
                </c:pt>
                <c:pt idx="10">
                  <c:v>0.57638888888888995</c:v>
                </c:pt>
                <c:pt idx="11">
                  <c:v>0.57986111111111205</c:v>
                </c:pt>
                <c:pt idx="12">
                  <c:v>0.58333333333333404</c:v>
                </c:pt>
                <c:pt idx="13">
                  <c:v>0.58680555555555702</c:v>
                </c:pt>
                <c:pt idx="14">
                  <c:v>0.59027777777777901</c:v>
                </c:pt>
                <c:pt idx="15">
                  <c:v>0.593750000000001</c:v>
                </c:pt>
                <c:pt idx="16">
                  <c:v>0.59722222222222399</c:v>
                </c:pt>
                <c:pt idx="17">
                  <c:v>0.60069444444444597</c:v>
                </c:pt>
                <c:pt idx="18">
                  <c:v>0.60416666666666796</c:v>
                </c:pt>
                <c:pt idx="19">
                  <c:v>0.60763888888889095</c:v>
                </c:pt>
                <c:pt idx="20">
                  <c:v>0.61111111111111305</c:v>
                </c:pt>
                <c:pt idx="21">
                  <c:v>0.61458333333333504</c:v>
                </c:pt>
                <c:pt idx="22">
                  <c:v>0.61805555555555802</c:v>
                </c:pt>
                <c:pt idx="23">
                  <c:v>0.62152777777778001</c:v>
                </c:pt>
                <c:pt idx="24">
                  <c:v>0.625000000000002</c:v>
                </c:pt>
                <c:pt idx="25">
                  <c:v>0.62847222222222499</c:v>
                </c:pt>
                <c:pt idx="26">
                  <c:v>0.63194444444444697</c:v>
                </c:pt>
                <c:pt idx="27">
                  <c:v>0.63541666666666896</c:v>
                </c:pt>
                <c:pt idx="28">
                  <c:v>0.63888888888889195</c:v>
                </c:pt>
                <c:pt idx="29">
                  <c:v>0.64236111111111405</c:v>
                </c:pt>
                <c:pt idx="30">
                  <c:v>0.64583333333333703</c:v>
                </c:pt>
                <c:pt idx="31">
                  <c:v>0.64930555555555902</c:v>
                </c:pt>
                <c:pt idx="32">
                  <c:v>0.65277777777778101</c:v>
                </c:pt>
                <c:pt idx="33">
                  <c:v>0.656250000000004</c:v>
                </c:pt>
                <c:pt idx="34">
                  <c:v>0.65972222222222598</c:v>
                </c:pt>
                <c:pt idx="35">
                  <c:v>0.66319444444444797</c:v>
                </c:pt>
                <c:pt idx="36">
                  <c:v>0.66666666666667096</c:v>
                </c:pt>
                <c:pt idx="37">
                  <c:v>0.67013888888889295</c:v>
                </c:pt>
                <c:pt idx="38">
                  <c:v>0.67361111111111505</c:v>
                </c:pt>
                <c:pt idx="39">
                  <c:v>0.67708333333333803</c:v>
                </c:pt>
                <c:pt idx="40">
                  <c:v>0.68055555555556002</c:v>
                </c:pt>
                <c:pt idx="41">
                  <c:v>0.68402777777778201</c:v>
                </c:pt>
                <c:pt idx="42">
                  <c:v>0.687500000000004</c:v>
                </c:pt>
                <c:pt idx="43">
                  <c:v>0.69097222222222698</c:v>
                </c:pt>
                <c:pt idx="44">
                  <c:v>0.69444444444444897</c:v>
                </c:pt>
                <c:pt idx="45">
                  <c:v>0.69791666666667096</c:v>
                </c:pt>
                <c:pt idx="46">
                  <c:v>0.70138888888889395</c:v>
                </c:pt>
                <c:pt idx="47">
                  <c:v>0.70486111111111605</c:v>
                </c:pt>
                <c:pt idx="48">
                  <c:v>0.70833333333333803</c:v>
                </c:pt>
                <c:pt idx="49">
                  <c:v>0.71180555555556102</c:v>
                </c:pt>
                <c:pt idx="50">
                  <c:v>0.71527777777778301</c:v>
                </c:pt>
                <c:pt idx="51">
                  <c:v>0.718750000000005</c:v>
                </c:pt>
                <c:pt idx="52">
                  <c:v>0.72222222222222798</c:v>
                </c:pt>
                <c:pt idx="53">
                  <c:v>0.72569444444444997</c:v>
                </c:pt>
                <c:pt idx="54">
                  <c:v>0.72916666666667196</c:v>
                </c:pt>
                <c:pt idx="55">
                  <c:v>0.73263888888889495</c:v>
                </c:pt>
                <c:pt idx="56">
                  <c:v>0.73611111111111704</c:v>
                </c:pt>
                <c:pt idx="57">
                  <c:v>0.73958333333333903</c:v>
                </c:pt>
                <c:pt idx="58">
                  <c:v>0.74305555555556202</c:v>
                </c:pt>
                <c:pt idx="59">
                  <c:v>0.74652777777778401</c:v>
                </c:pt>
                <c:pt idx="60">
                  <c:v>0.750000000000006</c:v>
                </c:pt>
                <c:pt idx="61">
                  <c:v>0.75347222222222898</c:v>
                </c:pt>
                <c:pt idx="62">
                  <c:v>0.75694444444445097</c:v>
                </c:pt>
                <c:pt idx="63">
                  <c:v>0.76041666666667296</c:v>
                </c:pt>
                <c:pt idx="64">
                  <c:v>0.76388888888889594</c:v>
                </c:pt>
                <c:pt idx="65">
                  <c:v>0.76736111111111804</c:v>
                </c:pt>
                <c:pt idx="66">
                  <c:v>0.77083333333334003</c:v>
                </c:pt>
                <c:pt idx="67">
                  <c:v>0.77430555555556302</c:v>
                </c:pt>
                <c:pt idx="68">
                  <c:v>0.77777777777778501</c:v>
                </c:pt>
                <c:pt idx="69">
                  <c:v>0.78125000000000699</c:v>
                </c:pt>
                <c:pt idx="70">
                  <c:v>0.78472222222222898</c:v>
                </c:pt>
                <c:pt idx="71">
                  <c:v>0.78819444444445197</c:v>
                </c:pt>
              </c:numCache>
            </c:numRef>
          </c:xVal>
          <c:yVal>
            <c:numRef>
              <c:f>systemlambdaHDLLDL_summaryonlyL!$D$2:$D$73</c:f>
              <c:numCache>
                <c:formatCode>General</c:formatCode>
                <c:ptCount val="72"/>
                <c:pt idx="0">
                  <c:v>56146.035155999998</c:v>
                </c:pt>
                <c:pt idx="1">
                  <c:v>56246.492187999997</c:v>
                </c:pt>
                <c:pt idx="2">
                  <c:v>56372.773437999997</c:v>
                </c:pt>
                <c:pt idx="3">
                  <c:v>56707.347655999998</c:v>
                </c:pt>
                <c:pt idx="4">
                  <c:v>56926.085937999997</c:v>
                </c:pt>
                <c:pt idx="5">
                  <c:v>57067.414062000003</c:v>
                </c:pt>
                <c:pt idx="6">
                  <c:v>57184.101562000003</c:v>
                </c:pt>
                <c:pt idx="7">
                  <c:v>57297</c:v>
                </c:pt>
                <c:pt idx="8">
                  <c:v>57387.609375</c:v>
                </c:pt>
                <c:pt idx="9">
                  <c:v>57461.492187999997</c:v>
                </c:pt>
                <c:pt idx="10">
                  <c:v>57513.207030999998</c:v>
                </c:pt>
                <c:pt idx="11">
                  <c:v>57674.179687999997</c:v>
                </c:pt>
                <c:pt idx="12">
                  <c:v>57807.933594000002</c:v>
                </c:pt>
                <c:pt idx="13">
                  <c:v>58034.246094000002</c:v>
                </c:pt>
                <c:pt idx="14">
                  <c:v>58155.890625</c:v>
                </c:pt>
                <c:pt idx="15">
                  <c:v>58345.0625</c:v>
                </c:pt>
                <c:pt idx="16">
                  <c:v>58405.761719000002</c:v>
                </c:pt>
                <c:pt idx="17">
                  <c:v>58548.609375</c:v>
                </c:pt>
                <c:pt idx="18">
                  <c:v>58711.257812000003</c:v>
                </c:pt>
                <c:pt idx="19">
                  <c:v>58803.019530999998</c:v>
                </c:pt>
                <c:pt idx="20">
                  <c:v>58900.167969000002</c:v>
                </c:pt>
                <c:pt idx="21">
                  <c:v>58987.648437999997</c:v>
                </c:pt>
                <c:pt idx="22">
                  <c:v>59081.542969000002</c:v>
                </c:pt>
                <c:pt idx="23">
                  <c:v>59140.324219000002</c:v>
                </c:pt>
                <c:pt idx="24">
                  <c:v>59111.617187999997</c:v>
                </c:pt>
                <c:pt idx="25">
                  <c:v>59109.492187999997</c:v>
                </c:pt>
                <c:pt idx="26">
                  <c:v>59173.4375</c:v>
                </c:pt>
                <c:pt idx="27">
                  <c:v>59246.4375</c:v>
                </c:pt>
                <c:pt idx="28">
                  <c:v>59395.847655999998</c:v>
                </c:pt>
                <c:pt idx="29">
                  <c:v>59548.527344000002</c:v>
                </c:pt>
                <c:pt idx="30">
                  <c:v>59611.140625</c:v>
                </c:pt>
                <c:pt idx="31">
                  <c:v>59711.121094000002</c:v>
                </c:pt>
                <c:pt idx="32">
                  <c:v>59751.992187999997</c:v>
                </c:pt>
                <c:pt idx="33">
                  <c:v>59739.785155999998</c:v>
                </c:pt>
                <c:pt idx="34">
                  <c:v>59772.894530999998</c:v>
                </c:pt>
                <c:pt idx="35">
                  <c:v>59856.273437999997</c:v>
                </c:pt>
                <c:pt idx="36">
                  <c:v>59988.144530999998</c:v>
                </c:pt>
                <c:pt idx="37">
                  <c:v>59881.09375</c:v>
                </c:pt>
                <c:pt idx="38">
                  <c:v>59860.808594000002</c:v>
                </c:pt>
                <c:pt idx="39">
                  <c:v>59937.421875</c:v>
                </c:pt>
                <c:pt idx="40">
                  <c:v>59860.230469000002</c:v>
                </c:pt>
                <c:pt idx="41">
                  <c:v>60095.121094000002</c:v>
                </c:pt>
                <c:pt idx="42">
                  <c:v>60183.105469000002</c:v>
                </c:pt>
                <c:pt idx="43">
                  <c:v>60103.878905999998</c:v>
                </c:pt>
                <c:pt idx="44">
                  <c:v>59959.40625</c:v>
                </c:pt>
                <c:pt idx="45">
                  <c:v>59990.980469000002</c:v>
                </c:pt>
                <c:pt idx="46">
                  <c:v>60059.457030999998</c:v>
                </c:pt>
                <c:pt idx="47">
                  <c:v>59982.226562000003</c:v>
                </c:pt>
                <c:pt idx="48">
                  <c:v>59906.125</c:v>
                </c:pt>
                <c:pt idx="49">
                  <c:v>59680.175780999998</c:v>
                </c:pt>
                <c:pt idx="50">
                  <c:v>59472.117187999997</c:v>
                </c:pt>
                <c:pt idx="51">
                  <c:v>59368.675780999998</c:v>
                </c:pt>
                <c:pt idx="52">
                  <c:v>59391.453125</c:v>
                </c:pt>
                <c:pt idx="53">
                  <c:v>59293.710937999997</c:v>
                </c:pt>
                <c:pt idx="54">
                  <c:v>59207.117187999997</c:v>
                </c:pt>
                <c:pt idx="55">
                  <c:v>59098.265625</c:v>
                </c:pt>
                <c:pt idx="56">
                  <c:v>58970.964844000002</c:v>
                </c:pt>
                <c:pt idx="57">
                  <c:v>58704.378905999998</c:v>
                </c:pt>
                <c:pt idx="58">
                  <c:v>58580.660155999998</c:v>
                </c:pt>
                <c:pt idx="59">
                  <c:v>58526.195312000003</c:v>
                </c:pt>
                <c:pt idx="60">
                  <c:v>58303.304687999997</c:v>
                </c:pt>
                <c:pt idx="61">
                  <c:v>58021.027344000002</c:v>
                </c:pt>
                <c:pt idx="62">
                  <c:v>57807.007812000003</c:v>
                </c:pt>
                <c:pt idx="63">
                  <c:v>57672.382812000003</c:v>
                </c:pt>
                <c:pt idx="64">
                  <c:v>57502.25</c:v>
                </c:pt>
                <c:pt idx="65">
                  <c:v>57232.214844000002</c:v>
                </c:pt>
                <c:pt idx="66">
                  <c:v>56904.640625</c:v>
                </c:pt>
                <c:pt idx="67">
                  <c:v>56639.644530999998</c:v>
                </c:pt>
                <c:pt idx="68">
                  <c:v>56515.910155999998</c:v>
                </c:pt>
                <c:pt idx="69">
                  <c:v>56435.09375</c:v>
                </c:pt>
                <c:pt idx="70">
                  <c:v>56227.707030999998</c:v>
                </c:pt>
                <c:pt idx="71">
                  <c:v>56062.847655999998</c:v>
                </c:pt>
              </c:numCache>
            </c:numRef>
          </c:yVal>
          <c:smooth val="0"/>
        </c:ser>
        <c:ser>
          <c:idx val="2"/>
          <c:order val="2"/>
          <c:tx>
            <c:v>Agg. LDL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systemlambdaHDLLDL_summaryonlyL!$A$2:$A$73</c:f>
              <c:numCache>
                <c:formatCode>h:mm;@</c:formatCode>
                <c:ptCount val="72"/>
                <c:pt idx="0">
                  <c:v>0.54166666666666663</c:v>
                </c:pt>
                <c:pt idx="1">
                  <c:v>0.54513888888888895</c:v>
                </c:pt>
                <c:pt idx="2">
                  <c:v>0.54861111111111105</c:v>
                </c:pt>
                <c:pt idx="3">
                  <c:v>0.55208333333333404</c:v>
                </c:pt>
                <c:pt idx="4">
                  <c:v>0.55555555555555602</c:v>
                </c:pt>
                <c:pt idx="5">
                  <c:v>0.55902777777777801</c:v>
                </c:pt>
                <c:pt idx="6">
                  <c:v>0.562500000000001</c:v>
                </c:pt>
                <c:pt idx="7">
                  <c:v>0.56597222222222299</c:v>
                </c:pt>
                <c:pt idx="8">
                  <c:v>0.56944444444444497</c:v>
                </c:pt>
                <c:pt idx="9">
                  <c:v>0.57291666666666796</c:v>
                </c:pt>
                <c:pt idx="10">
                  <c:v>0.57638888888888995</c:v>
                </c:pt>
                <c:pt idx="11">
                  <c:v>0.57986111111111205</c:v>
                </c:pt>
                <c:pt idx="12">
                  <c:v>0.58333333333333404</c:v>
                </c:pt>
                <c:pt idx="13">
                  <c:v>0.58680555555555702</c:v>
                </c:pt>
                <c:pt idx="14">
                  <c:v>0.59027777777777901</c:v>
                </c:pt>
                <c:pt idx="15">
                  <c:v>0.593750000000001</c:v>
                </c:pt>
                <c:pt idx="16">
                  <c:v>0.59722222222222399</c:v>
                </c:pt>
                <c:pt idx="17">
                  <c:v>0.60069444444444597</c:v>
                </c:pt>
                <c:pt idx="18">
                  <c:v>0.60416666666666796</c:v>
                </c:pt>
                <c:pt idx="19">
                  <c:v>0.60763888888889095</c:v>
                </c:pt>
                <c:pt idx="20">
                  <c:v>0.61111111111111305</c:v>
                </c:pt>
                <c:pt idx="21">
                  <c:v>0.61458333333333504</c:v>
                </c:pt>
                <c:pt idx="22">
                  <c:v>0.61805555555555802</c:v>
                </c:pt>
                <c:pt idx="23">
                  <c:v>0.62152777777778001</c:v>
                </c:pt>
                <c:pt idx="24">
                  <c:v>0.625000000000002</c:v>
                </c:pt>
                <c:pt idx="25">
                  <c:v>0.62847222222222499</c:v>
                </c:pt>
                <c:pt idx="26">
                  <c:v>0.63194444444444697</c:v>
                </c:pt>
                <c:pt idx="27">
                  <c:v>0.63541666666666896</c:v>
                </c:pt>
                <c:pt idx="28">
                  <c:v>0.63888888888889195</c:v>
                </c:pt>
                <c:pt idx="29">
                  <c:v>0.64236111111111405</c:v>
                </c:pt>
                <c:pt idx="30">
                  <c:v>0.64583333333333703</c:v>
                </c:pt>
                <c:pt idx="31">
                  <c:v>0.64930555555555902</c:v>
                </c:pt>
                <c:pt idx="32">
                  <c:v>0.65277777777778101</c:v>
                </c:pt>
                <c:pt idx="33">
                  <c:v>0.656250000000004</c:v>
                </c:pt>
                <c:pt idx="34">
                  <c:v>0.65972222222222598</c:v>
                </c:pt>
                <c:pt idx="35">
                  <c:v>0.66319444444444797</c:v>
                </c:pt>
                <c:pt idx="36">
                  <c:v>0.66666666666667096</c:v>
                </c:pt>
                <c:pt idx="37">
                  <c:v>0.67013888888889295</c:v>
                </c:pt>
                <c:pt idx="38">
                  <c:v>0.67361111111111505</c:v>
                </c:pt>
                <c:pt idx="39">
                  <c:v>0.67708333333333803</c:v>
                </c:pt>
                <c:pt idx="40">
                  <c:v>0.68055555555556002</c:v>
                </c:pt>
                <c:pt idx="41">
                  <c:v>0.68402777777778201</c:v>
                </c:pt>
                <c:pt idx="42">
                  <c:v>0.687500000000004</c:v>
                </c:pt>
                <c:pt idx="43">
                  <c:v>0.69097222222222698</c:v>
                </c:pt>
                <c:pt idx="44">
                  <c:v>0.69444444444444897</c:v>
                </c:pt>
                <c:pt idx="45">
                  <c:v>0.69791666666667096</c:v>
                </c:pt>
                <c:pt idx="46">
                  <c:v>0.70138888888889395</c:v>
                </c:pt>
                <c:pt idx="47">
                  <c:v>0.70486111111111605</c:v>
                </c:pt>
                <c:pt idx="48">
                  <c:v>0.70833333333333803</c:v>
                </c:pt>
                <c:pt idx="49">
                  <c:v>0.71180555555556102</c:v>
                </c:pt>
                <c:pt idx="50">
                  <c:v>0.71527777777778301</c:v>
                </c:pt>
                <c:pt idx="51">
                  <c:v>0.718750000000005</c:v>
                </c:pt>
                <c:pt idx="52">
                  <c:v>0.72222222222222798</c:v>
                </c:pt>
                <c:pt idx="53">
                  <c:v>0.72569444444444997</c:v>
                </c:pt>
                <c:pt idx="54">
                  <c:v>0.72916666666667196</c:v>
                </c:pt>
                <c:pt idx="55">
                  <c:v>0.73263888888889495</c:v>
                </c:pt>
                <c:pt idx="56">
                  <c:v>0.73611111111111704</c:v>
                </c:pt>
                <c:pt idx="57">
                  <c:v>0.73958333333333903</c:v>
                </c:pt>
                <c:pt idx="58">
                  <c:v>0.74305555555556202</c:v>
                </c:pt>
                <c:pt idx="59">
                  <c:v>0.74652777777778401</c:v>
                </c:pt>
                <c:pt idx="60">
                  <c:v>0.750000000000006</c:v>
                </c:pt>
                <c:pt idx="61">
                  <c:v>0.75347222222222898</c:v>
                </c:pt>
                <c:pt idx="62">
                  <c:v>0.75694444444445097</c:v>
                </c:pt>
                <c:pt idx="63">
                  <c:v>0.76041666666667296</c:v>
                </c:pt>
                <c:pt idx="64">
                  <c:v>0.76388888888889594</c:v>
                </c:pt>
                <c:pt idx="65">
                  <c:v>0.76736111111111804</c:v>
                </c:pt>
                <c:pt idx="66">
                  <c:v>0.77083333333334003</c:v>
                </c:pt>
                <c:pt idx="67">
                  <c:v>0.77430555555556302</c:v>
                </c:pt>
                <c:pt idx="68">
                  <c:v>0.77777777777778501</c:v>
                </c:pt>
                <c:pt idx="69">
                  <c:v>0.78125000000000699</c:v>
                </c:pt>
                <c:pt idx="70">
                  <c:v>0.78472222222222898</c:v>
                </c:pt>
                <c:pt idx="71">
                  <c:v>0.78819444444445197</c:v>
                </c:pt>
              </c:numCache>
            </c:numRef>
          </c:xVal>
          <c:yVal>
            <c:numRef>
              <c:f>systemlambdaHDLLDL_summaryonlyL!$O$2:$O$73</c:f>
              <c:numCache>
                <c:formatCode>General</c:formatCode>
                <c:ptCount val="72"/>
                <c:pt idx="0">
                  <c:v>45665.466619999999</c:v>
                </c:pt>
                <c:pt idx="1">
                  <c:v>45616.353261999997</c:v>
                </c:pt>
                <c:pt idx="2">
                  <c:v>45570.157654000002</c:v>
                </c:pt>
                <c:pt idx="3">
                  <c:v>46098.582595</c:v>
                </c:pt>
                <c:pt idx="4">
                  <c:v>46318.682515</c:v>
                </c:pt>
                <c:pt idx="5">
                  <c:v>46512.214999000003</c:v>
                </c:pt>
                <c:pt idx="6">
                  <c:v>46618.054341000003</c:v>
                </c:pt>
                <c:pt idx="7">
                  <c:v>46745.216371000002</c:v>
                </c:pt>
                <c:pt idx="8">
                  <c:v>46755.685991999999</c:v>
                </c:pt>
                <c:pt idx="9">
                  <c:v>46921.711081000001</c:v>
                </c:pt>
                <c:pt idx="10">
                  <c:v>46913.914509000002</c:v>
                </c:pt>
                <c:pt idx="11">
                  <c:v>47101.986551000002</c:v>
                </c:pt>
                <c:pt idx="12">
                  <c:v>47243.896564000002</c:v>
                </c:pt>
                <c:pt idx="13">
                  <c:v>47575.321881999997</c:v>
                </c:pt>
                <c:pt idx="14">
                  <c:v>47653.691419000002</c:v>
                </c:pt>
                <c:pt idx="15">
                  <c:v>47758.886606</c:v>
                </c:pt>
                <c:pt idx="16">
                  <c:v>47787.254872999998</c:v>
                </c:pt>
                <c:pt idx="17">
                  <c:v>47918.886350000001</c:v>
                </c:pt>
                <c:pt idx="18">
                  <c:v>48062.310018999997</c:v>
                </c:pt>
                <c:pt idx="19">
                  <c:v>48141.870321000002</c:v>
                </c:pt>
                <c:pt idx="20">
                  <c:v>48248.925447000001</c:v>
                </c:pt>
                <c:pt idx="21">
                  <c:v>48381.665512</c:v>
                </c:pt>
                <c:pt idx="22">
                  <c:v>48410.753087999998</c:v>
                </c:pt>
                <c:pt idx="23">
                  <c:v>48444.545945999998</c:v>
                </c:pt>
                <c:pt idx="24">
                  <c:v>48452.717622999997</c:v>
                </c:pt>
                <c:pt idx="25">
                  <c:v>48740.002406</c:v>
                </c:pt>
                <c:pt idx="26">
                  <c:v>48700.870350999998</c:v>
                </c:pt>
                <c:pt idx="27">
                  <c:v>48715.359516999997</c:v>
                </c:pt>
                <c:pt idx="28">
                  <c:v>48755.914968999998</c:v>
                </c:pt>
                <c:pt idx="29">
                  <c:v>48728.922301999999</c:v>
                </c:pt>
                <c:pt idx="30">
                  <c:v>48641.888894999996</c:v>
                </c:pt>
                <c:pt idx="31">
                  <c:v>48683.909916999997</c:v>
                </c:pt>
                <c:pt idx="32">
                  <c:v>48729.883225999998</c:v>
                </c:pt>
                <c:pt idx="33">
                  <c:v>48700.084126000002</c:v>
                </c:pt>
                <c:pt idx="34">
                  <c:v>48729.504434000002</c:v>
                </c:pt>
                <c:pt idx="35">
                  <c:v>48760.719772999997</c:v>
                </c:pt>
                <c:pt idx="36">
                  <c:v>48844.312034000002</c:v>
                </c:pt>
                <c:pt idx="37">
                  <c:v>48777.714949000001</c:v>
                </c:pt>
                <c:pt idx="38">
                  <c:v>48886.343810999999</c:v>
                </c:pt>
                <c:pt idx="39">
                  <c:v>48871.583552999997</c:v>
                </c:pt>
                <c:pt idx="40">
                  <c:v>48813.173158999998</c:v>
                </c:pt>
                <c:pt idx="41">
                  <c:v>48958.609628999999</c:v>
                </c:pt>
                <c:pt idx="42">
                  <c:v>49024.893603999997</c:v>
                </c:pt>
                <c:pt idx="43">
                  <c:v>48991.532248000003</c:v>
                </c:pt>
                <c:pt idx="44">
                  <c:v>48725.235201000003</c:v>
                </c:pt>
                <c:pt idx="45">
                  <c:v>48553.474496000003</c:v>
                </c:pt>
                <c:pt idx="46">
                  <c:v>48535.123506999997</c:v>
                </c:pt>
                <c:pt idx="47">
                  <c:v>48474.783530000001</c:v>
                </c:pt>
                <c:pt idx="48">
                  <c:v>48359.259488000003</c:v>
                </c:pt>
                <c:pt idx="49">
                  <c:v>47938.986559999998</c:v>
                </c:pt>
                <c:pt idx="50">
                  <c:v>47695.269841000001</c:v>
                </c:pt>
                <c:pt idx="51">
                  <c:v>47479.20895</c:v>
                </c:pt>
                <c:pt idx="52">
                  <c:v>47284.487552999999</c:v>
                </c:pt>
                <c:pt idx="53">
                  <c:v>47283.561295</c:v>
                </c:pt>
                <c:pt idx="54">
                  <c:v>47211.233072000003</c:v>
                </c:pt>
                <c:pt idx="55">
                  <c:v>46956.062767000003</c:v>
                </c:pt>
                <c:pt idx="56">
                  <c:v>46766.685264</c:v>
                </c:pt>
                <c:pt idx="57">
                  <c:v>46540.104240000001</c:v>
                </c:pt>
                <c:pt idx="58">
                  <c:v>46426.558550000002</c:v>
                </c:pt>
                <c:pt idx="59">
                  <c:v>46279.55257</c:v>
                </c:pt>
                <c:pt idx="60">
                  <c:v>46281.660430000004</c:v>
                </c:pt>
                <c:pt idx="61">
                  <c:v>45943.411229999998</c:v>
                </c:pt>
                <c:pt idx="62">
                  <c:v>45800.618562000003</c:v>
                </c:pt>
                <c:pt idx="63">
                  <c:v>45676.344964000004</c:v>
                </c:pt>
                <c:pt idx="64">
                  <c:v>45434.656562999997</c:v>
                </c:pt>
                <c:pt idx="65">
                  <c:v>45057.277344000002</c:v>
                </c:pt>
                <c:pt idx="66">
                  <c:v>44975.994017999998</c:v>
                </c:pt>
                <c:pt idx="67">
                  <c:v>44787.924496</c:v>
                </c:pt>
                <c:pt idx="68">
                  <c:v>44670.295917000003</c:v>
                </c:pt>
                <c:pt idx="69">
                  <c:v>44508.743313999999</c:v>
                </c:pt>
                <c:pt idx="70">
                  <c:v>44381.173666000002</c:v>
                </c:pt>
                <c:pt idx="71">
                  <c:v>44320.633743999999</c:v>
                </c:pt>
              </c:numCache>
            </c:numRef>
          </c:yVal>
          <c:smooth val="0"/>
        </c:ser>
        <c:ser>
          <c:idx val="3"/>
          <c:order val="3"/>
          <c:tx>
            <c:v>Agg. HDL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systemlambdaHDLLDL_summaryonlyL!$A$2:$A$73</c:f>
              <c:numCache>
                <c:formatCode>h:mm;@</c:formatCode>
                <c:ptCount val="72"/>
                <c:pt idx="0">
                  <c:v>0.54166666666666663</c:v>
                </c:pt>
                <c:pt idx="1">
                  <c:v>0.54513888888888895</c:v>
                </c:pt>
                <c:pt idx="2">
                  <c:v>0.54861111111111105</c:v>
                </c:pt>
                <c:pt idx="3">
                  <c:v>0.55208333333333404</c:v>
                </c:pt>
                <c:pt idx="4">
                  <c:v>0.55555555555555602</c:v>
                </c:pt>
                <c:pt idx="5">
                  <c:v>0.55902777777777801</c:v>
                </c:pt>
                <c:pt idx="6">
                  <c:v>0.562500000000001</c:v>
                </c:pt>
                <c:pt idx="7">
                  <c:v>0.56597222222222299</c:v>
                </c:pt>
                <c:pt idx="8">
                  <c:v>0.56944444444444497</c:v>
                </c:pt>
                <c:pt idx="9">
                  <c:v>0.57291666666666796</c:v>
                </c:pt>
                <c:pt idx="10">
                  <c:v>0.57638888888888995</c:v>
                </c:pt>
                <c:pt idx="11">
                  <c:v>0.57986111111111205</c:v>
                </c:pt>
                <c:pt idx="12">
                  <c:v>0.58333333333333404</c:v>
                </c:pt>
                <c:pt idx="13">
                  <c:v>0.58680555555555702</c:v>
                </c:pt>
                <c:pt idx="14">
                  <c:v>0.59027777777777901</c:v>
                </c:pt>
                <c:pt idx="15">
                  <c:v>0.593750000000001</c:v>
                </c:pt>
                <c:pt idx="16">
                  <c:v>0.59722222222222399</c:v>
                </c:pt>
                <c:pt idx="17">
                  <c:v>0.60069444444444597</c:v>
                </c:pt>
                <c:pt idx="18">
                  <c:v>0.60416666666666796</c:v>
                </c:pt>
                <c:pt idx="19">
                  <c:v>0.60763888888889095</c:v>
                </c:pt>
                <c:pt idx="20">
                  <c:v>0.61111111111111305</c:v>
                </c:pt>
                <c:pt idx="21">
                  <c:v>0.61458333333333504</c:v>
                </c:pt>
                <c:pt idx="22">
                  <c:v>0.61805555555555802</c:v>
                </c:pt>
                <c:pt idx="23">
                  <c:v>0.62152777777778001</c:v>
                </c:pt>
                <c:pt idx="24">
                  <c:v>0.625000000000002</c:v>
                </c:pt>
                <c:pt idx="25">
                  <c:v>0.62847222222222499</c:v>
                </c:pt>
                <c:pt idx="26">
                  <c:v>0.63194444444444697</c:v>
                </c:pt>
                <c:pt idx="27">
                  <c:v>0.63541666666666896</c:v>
                </c:pt>
                <c:pt idx="28">
                  <c:v>0.63888888888889195</c:v>
                </c:pt>
                <c:pt idx="29">
                  <c:v>0.64236111111111405</c:v>
                </c:pt>
                <c:pt idx="30">
                  <c:v>0.64583333333333703</c:v>
                </c:pt>
                <c:pt idx="31">
                  <c:v>0.64930555555555902</c:v>
                </c:pt>
                <c:pt idx="32">
                  <c:v>0.65277777777778101</c:v>
                </c:pt>
                <c:pt idx="33">
                  <c:v>0.656250000000004</c:v>
                </c:pt>
                <c:pt idx="34">
                  <c:v>0.65972222222222598</c:v>
                </c:pt>
                <c:pt idx="35">
                  <c:v>0.66319444444444797</c:v>
                </c:pt>
                <c:pt idx="36">
                  <c:v>0.66666666666667096</c:v>
                </c:pt>
                <c:pt idx="37">
                  <c:v>0.67013888888889295</c:v>
                </c:pt>
                <c:pt idx="38">
                  <c:v>0.67361111111111505</c:v>
                </c:pt>
                <c:pt idx="39">
                  <c:v>0.67708333333333803</c:v>
                </c:pt>
                <c:pt idx="40">
                  <c:v>0.68055555555556002</c:v>
                </c:pt>
                <c:pt idx="41">
                  <c:v>0.68402777777778201</c:v>
                </c:pt>
                <c:pt idx="42">
                  <c:v>0.687500000000004</c:v>
                </c:pt>
                <c:pt idx="43">
                  <c:v>0.69097222222222698</c:v>
                </c:pt>
                <c:pt idx="44">
                  <c:v>0.69444444444444897</c:v>
                </c:pt>
                <c:pt idx="45">
                  <c:v>0.69791666666667096</c:v>
                </c:pt>
                <c:pt idx="46">
                  <c:v>0.70138888888889395</c:v>
                </c:pt>
                <c:pt idx="47">
                  <c:v>0.70486111111111605</c:v>
                </c:pt>
                <c:pt idx="48">
                  <c:v>0.70833333333333803</c:v>
                </c:pt>
                <c:pt idx="49">
                  <c:v>0.71180555555556102</c:v>
                </c:pt>
                <c:pt idx="50">
                  <c:v>0.71527777777778301</c:v>
                </c:pt>
                <c:pt idx="51">
                  <c:v>0.718750000000005</c:v>
                </c:pt>
                <c:pt idx="52">
                  <c:v>0.72222222222222798</c:v>
                </c:pt>
                <c:pt idx="53">
                  <c:v>0.72569444444444997</c:v>
                </c:pt>
                <c:pt idx="54">
                  <c:v>0.72916666666667196</c:v>
                </c:pt>
                <c:pt idx="55">
                  <c:v>0.73263888888889495</c:v>
                </c:pt>
                <c:pt idx="56">
                  <c:v>0.73611111111111704</c:v>
                </c:pt>
                <c:pt idx="57">
                  <c:v>0.73958333333333903</c:v>
                </c:pt>
                <c:pt idx="58">
                  <c:v>0.74305555555556202</c:v>
                </c:pt>
                <c:pt idx="59">
                  <c:v>0.74652777777778401</c:v>
                </c:pt>
                <c:pt idx="60">
                  <c:v>0.750000000000006</c:v>
                </c:pt>
                <c:pt idx="61">
                  <c:v>0.75347222222222898</c:v>
                </c:pt>
                <c:pt idx="62">
                  <c:v>0.75694444444445097</c:v>
                </c:pt>
                <c:pt idx="63">
                  <c:v>0.76041666666667296</c:v>
                </c:pt>
                <c:pt idx="64">
                  <c:v>0.76388888888889594</c:v>
                </c:pt>
                <c:pt idx="65">
                  <c:v>0.76736111111111804</c:v>
                </c:pt>
                <c:pt idx="66">
                  <c:v>0.77083333333334003</c:v>
                </c:pt>
                <c:pt idx="67">
                  <c:v>0.77430555555556302</c:v>
                </c:pt>
                <c:pt idx="68">
                  <c:v>0.77777777777778501</c:v>
                </c:pt>
                <c:pt idx="69">
                  <c:v>0.78125000000000699</c:v>
                </c:pt>
                <c:pt idx="70">
                  <c:v>0.78472222222222898</c:v>
                </c:pt>
                <c:pt idx="71">
                  <c:v>0.78819444444445197</c:v>
                </c:pt>
              </c:numCache>
            </c:numRef>
          </c:xVal>
          <c:yVal>
            <c:numRef>
              <c:f>systemlambdaHDLLDL_summaryonlyL!$P$2:$P$73</c:f>
              <c:numCache>
                <c:formatCode>General</c:formatCode>
                <c:ptCount val="72"/>
                <c:pt idx="0">
                  <c:v>57347.219797999998</c:v>
                </c:pt>
                <c:pt idx="1">
                  <c:v>58068.149514999997</c:v>
                </c:pt>
                <c:pt idx="2">
                  <c:v>58028.173402</c:v>
                </c:pt>
                <c:pt idx="3">
                  <c:v>58010.475932000001</c:v>
                </c:pt>
                <c:pt idx="4">
                  <c:v>58137.058448999996</c:v>
                </c:pt>
                <c:pt idx="5">
                  <c:v>58203.962131</c:v>
                </c:pt>
                <c:pt idx="6">
                  <c:v>58104.227443000003</c:v>
                </c:pt>
                <c:pt idx="7">
                  <c:v>58315.306217999998</c:v>
                </c:pt>
                <c:pt idx="8">
                  <c:v>58193.281569999999</c:v>
                </c:pt>
                <c:pt idx="9">
                  <c:v>58312.118067000003</c:v>
                </c:pt>
                <c:pt idx="10">
                  <c:v>58449.518171999996</c:v>
                </c:pt>
                <c:pt idx="11">
                  <c:v>58511.692337</c:v>
                </c:pt>
                <c:pt idx="12">
                  <c:v>58561.971073000001</c:v>
                </c:pt>
                <c:pt idx="13">
                  <c:v>58682.389746000001</c:v>
                </c:pt>
                <c:pt idx="14">
                  <c:v>58823.873340999999</c:v>
                </c:pt>
                <c:pt idx="15">
                  <c:v>58839.790674000003</c:v>
                </c:pt>
                <c:pt idx="16">
                  <c:v>58994.514817000003</c:v>
                </c:pt>
                <c:pt idx="17">
                  <c:v>59029.158166000001</c:v>
                </c:pt>
                <c:pt idx="18">
                  <c:v>59115.037076000001</c:v>
                </c:pt>
                <c:pt idx="19">
                  <c:v>59157.553147999999</c:v>
                </c:pt>
                <c:pt idx="20">
                  <c:v>59314.507791999997</c:v>
                </c:pt>
                <c:pt idx="21">
                  <c:v>59359.690296000001</c:v>
                </c:pt>
                <c:pt idx="22">
                  <c:v>59415.222763999998</c:v>
                </c:pt>
                <c:pt idx="23">
                  <c:v>59464.359411999998</c:v>
                </c:pt>
                <c:pt idx="24">
                  <c:v>59551.010165</c:v>
                </c:pt>
                <c:pt idx="25">
                  <c:v>59696.137201999998</c:v>
                </c:pt>
                <c:pt idx="26">
                  <c:v>59867.859622999997</c:v>
                </c:pt>
                <c:pt idx="27">
                  <c:v>59762.395526</c:v>
                </c:pt>
                <c:pt idx="28">
                  <c:v>59883.995392999997</c:v>
                </c:pt>
                <c:pt idx="29">
                  <c:v>59819.541319999997</c:v>
                </c:pt>
                <c:pt idx="30">
                  <c:v>59854.593218000002</c:v>
                </c:pt>
                <c:pt idx="31">
                  <c:v>59962.827344999998</c:v>
                </c:pt>
                <c:pt idx="32">
                  <c:v>59989.462470999999</c:v>
                </c:pt>
                <c:pt idx="33">
                  <c:v>60086.315164</c:v>
                </c:pt>
                <c:pt idx="34">
                  <c:v>60313.066336999997</c:v>
                </c:pt>
                <c:pt idx="35">
                  <c:v>60236.588652999999</c:v>
                </c:pt>
                <c:pt idx="36">
                  <c:v>60387.228816000003</c:v>
                </c:pt>
                <c:pt idx="37">
                  <c:v>60604.417496000002</c:v>
                </c:pt>
                <c:pt idx="38">
                  <c:v>60713.608789999998</c:v>
                </c:pt>
                <c:pt idx="39">
                  <c:v>60871.782374000002</c:v>
                </c:pt>
                <c:pt idx="40">
                  <c:v>60873.679724000001</c:v>
                </c:pt>
                <c:pt idx="41">
                  <c:v>60870.742573000003</c:v>
                </c:pt>
                <c:pt idx="42">
                  <c:v>60936.107934</c:v>
                </c:pt>
                <c:pt idx="43">
                  <c:v>60921.891846999999</c:v>
                </c:pt>
                <c:pt idx="44">
                  <c:v>60830.690911999998</c:v>
                </c:pt>
                <c:pt idx="45">
                  <c:v>60799.222131000002</c:v>
                </c:pt>
                <c:pt idx="46">
                  <c:v>60747.076302000001</c:v>
                </c:pt>
                <c:pt idx="47">
                  <c:v>60875.767998000003</c:v>
                </c:pt>
                <c:pt idx="48">
                  <c:v>60914.658431000003</c:v>
                </c:pt>
                <c:pt idx="49">
                  <c:v>61087.017753</c:v>
                </c:pt>
                <c:pt idx="50">
                  <c:v>60993.900321000001</c:v>
                </c:pt>
                <c:pt idx="51">
                  <c:v>61104.279239000003</c:v>
                </c:pt>
                <c:pt idx="52">
                  <c:v>60877.271990000001</c:v>
                </c:pt>
                <c:pt idx="53">
                  <c:v>60952.679305999998</c:v>
                </c:pt>
                <c:pt idx="54">
                  <c:v>61002.352271000003</c:v>
                </c:pt>
                <c:pt idx="55">
                  <c:v>60923.614756000003</c:v>
                </c:pt>
                <c:pt idx="56">
                  <c:v>60761.648522000003</c:v>
                </c:pt>
                <c:pt idx="57">
                  <c:v>60667.903327</c:v>
                </c:pt>
                <c:pt idx="58">
                  <c:v>60381.844616000002</c:v>
                </c:pt>
                <c:pt idx="59">
                  <c:v>60280.091211999999</c:v>
                </c:pt>
                <c:pt idx="60">
                  <c:v>60017.210726999998</c:v>
                </c:pt>
                <c:pt idx="61">
                  <c:v>59944.141247</c:v>
                </c:pt>
                <c:pt idx="62">
                  <c:v>59972.008243999997</c:v>
                </c:pt>
                <c:pt idx="63">
                  <c:v>59637.471000999998</c:v>
                </c:pt>
                <c:pt idx="64">
                  <c:v>59570.978548999999</c:v>
                </c:pt>
                <c:pt idx="65">
                  <c:v>59559.760716999997</c:v>
                </c:pt>
                <c:pt idx="66">
                  <c:v>59172.894612999997</c:v>
                </c:pt>
                <c:pt idx="67">
                  <c:v>58918.669912999998</c:v>
                </c:pt>
                <c:pt idx="68">
                  <c:v>58544.485862000001</c:v>
                </c:pt>
                <c:pt idx="69">
                  <c:v>58329.789745000002</c:v>
                </c:pt>
                <c:pt idx="70">
                  <c:v>57924.401793999998</c:v>
                </c:pt>
                <c:pt idx="71">
                  <c:v>57695.218624000001</c:v>
                </c:pt>
              </c:numCache>
            </c:numRef>
          </c:yVal>
          <c:smooth val="0"/>
        </c:ser>
        <c:ser>
          <c:idx val="4"/>
          <c:order val="4"/>
          <c:tx>
            <c:v>Agg. LDL - Pricing Run</c:v>
          </c:tx>
          <c:spPr>
            <a:ln w="190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systemlambdaHDLLDL_summaryonlyL!$A$2:$A$73</c:f>
              <c:numCache>
                <c:formatCode>h:mm;@</c:formatCode>
                <c:ptCount val="72"/>
                <c:pt idx="0">
                  <c:v>0.54166666666666663</c:v>
                </c:pt>
                <c:pt idx="1">
                  <c:v>0.54513888888888895</c:v>
                </c:pt>
                <c:pt idx="2">
                  <c:v>0.54861111111111105</c:v>
                </c:pt>
                <c:pt idx="3">
                  <c:v>0.55208333333333404</c:v>
                </c:pt>
                <c:pt idx="4">
                  <c:v>0.55555555555555602</c:v>
                </c:pt>
                <c:pt idx="5">
                  <c:v>0.55902777777777801</c:v>
                </c:pt>
                <c:pt idx="6">
                  <c:v>0.562500000000001</c:v>
                </c:pt>
                <c:pt idx="7">
                  <c:v>0.56597222222222299</c:v>
                </c:pt>
                <c:pt idx="8">
                  <c:v>0.56944444444444497</c:v>
                </c:pt>
                <c:pt idx="9">
                  <c:v>0.57291666666666796</c:v>
                </c:pt>
                <c:pt idx="10">
                  <c:v>0.57638888888888995</c:v>
                </c:pt>
                <c:pt idx="11">
                  <c:v>0.57986111111111205</c:v>
                </c:pt>
                <c:pt idx="12">
                  <c:v>0.58333333333333404</c:v>
                </c:pt>
                <c:pt idx="13">
                  <c:v>0.58680555555555702</c:v>
                </c:pt>
                <c:pt idx="14">
                  <c:v>0.59027777777777901</c:v>
                </c:pt>
                <c:pt idx="15">
                  <c:v>0.593750000000001</c:v>
                </c:pt>
                <c:pt idx="16">
                  <c:v>0.59722222222222399</c:v>
                </c:pt>
                <c:pt idx="17">
                  <c:v>0.60069444444444597</c:v>
                </c:pt>
                <c:pt idx="18">
                  <c:v>0.60416666666666796</c:v>
                </c:pt>
                <c:pt idx="19">
                  <c:v>0.60763888888889095</c:v>
                </c:pt>
                <c:pt idx="20">
                  <c:v>0.61111111111111305</c:v>
                </c:pt>
                <c:pt idx="21">
                  <c:v>0.61458333333333504</c:v>
                </c:pt>
                <c:pt idx="22">
                  <c:v>0.61805555555555802</c:v>
                </c:pt>
                <c:pt idx="23">
                  <c:v>0.62152777777778001</c:v>
                </c:pt>
                <c:pt idx="24">
                  <c:v>0.625000000000002</c:v>
                </c:pt>
                <c:pt idx="25">
                  <c:v>0.62847222222222499</c:v>
                </c:pt>
                <c:pt idx="26">
                  <c:v>0.63194444444444697</c:v>
                </c:pt>
                <c:pt idx="27">
                  <c:v>0.63541666666666896</c:v>
                </c:pt>
                <c:pt idx="28">
                  <c:v>0.63888888888889195</c:v>
                </c:pt>
                <c:pt idx="29">
                  <c:v>0.64236111111111405</c:v>
                </c:pt>
                <c:pt idx="30">
                  <c:v>0.64583333333333703</c:v>
                </c:pt>
                <c:pt idx="31">
                  <c:v>0.64930555555555902</c:v>
                </c:pt>
                <c:pt idx="32">
                  <c:v>0.65277777777778101</c:v>
                </c:pt>
                <c:pt idx="33">
                  <c:v>0.656250000000004</c:v>
                </c:pt>
                <c:pt idx="34">
                  <c:v>0.65972222222222598</c:v>
                </c:pt>
                <c:pt idx="35">
                  <c:v>0.66319444444444797</c:v>
                </c:pt>
                <c:pt idx="36">
                  <c:v>0.66666666666667096</c:v>
                </c:pt>
                <c:pt idx="37">
                  <c:v>0.67013888888889295</c:v>
                </c:pt>
                <c:pt idx="38">
                  <c:v>0.67361111111111505</c:v>
                </c:pt>
                <c:pt idx="39">
                  <c:v>0.67708333333333803</c:v>
                </c:pt>
                <c:pt idx="40">
                  <c:v>0.68055555555556002</c:v>
                </c:pt>
                <c:pt idx="41">
                  <c:v>0.68402777777778201</c:v>
                </c:pt>
                <c:pt idx="42">
                  <c:v>0.687500000000004</c:v>
                </c:pt>
                <c:pt idx="43">
                  <c:v>0.69097222222222698</c:v>
                </c:pt>
                <c:pt idx="44">
                  <c:v>0.69444444444444897</c:v>
                </c:pt>
                <c:pt idx="45">
                  <c:v>0.69791666666667096</c:v>
                </c:pt>
                <c:pt idx="46">
                  <c:v>0.70138888888889395</c:v>
                </c:pt>
                <c:pt idx="47">
                  <c:v>0.70486111111111605</c:v>
                </c:pt>
                <c:pt idx="48">
                  <c:v>0.70833333333333803</c:v>
                </c:pt>
                <c:pt idx="49">
                  <c:v>0.71180555555556102</c:v>
                </c:pt>
                <c:pt idx="50">
                  <c:v>0.71527777777778301</c:v>
                </c:pt>
                <c:pt idx="51">
                  <c:v>0.718750000000005</c:v>
                </c:pt>
                <c:pt idx="52">
                  <c:v>0.72222222222222798</c:v>
                </c:pt>
                <c:pt idx="53">
                  <c:v>0.72569444444444997</c:v>
                </c:pt>
                <c:pt idx="54">
                  <c:v>0.72916666666667196</c:v>
                </c:pt>
                <c:pt idx="55">
                  <c:v>0.73263888888889495</c:v>
                </c:pt>
                <c:pt idx="56">
                  <c:v>0.73611111111111704</c:v>
                </c:pt>
                <c:pt idx="57">
                  <c:v>0.73958333333333903</c:v>
                </c:pt>
                <c:pt idx="58">
                  <c:v>0.74305555555556202</c:v>
                </c:pt>
                <c:pt idx="59">
                  <c:v>0.74652777777778401</c:v>
                </c:pt>
                <c:pt idx="60">
                  <c:v>0.750000000000006</c:v>
                </c:pt>
                <c:pt idx="61">
                  <c:v>0.75347222222222898</c:v>
                </c:pt>
                <c:pt idx="62">
                  <c:v>0.75694444444445097</c:v>
                </c:pt>
                <c:pt idx="63">
                  <c:v>0.76041666666667296</c:v>
                </c:pt>
                <c:pt idx="64">
                  <c:v>0.76388888888889594</c:v>
                </c:pt>
                <c:pt idx="65">
                  <c:v>0.76736111111111804</c:v>
                </c:pt>
                <c:pt idx="66">
                  <c:v>0.77083333333334003</c:v>
                </c:pt>
                <c:pt idx="67">
                  <c:v>0.77430555555556302</c:v>
                </c:pt>
                <c:pt idx="68">
                  <c:v>0.77777777777778501</c:v>
                </c:pt>
                <c:pt idx="69">
                  <c:v>0.78125000000000699</c:v>
                </c:pt>
                <c:pt idx="70">
                  <c:v>0.78472222222222898</c:v>
                </c:pt>
                <c:pt idx="71">
                  <c:v>0.78819444444445197</c:v>
                </c:pt>
              </c:numCache>
            </c:numRef>
          </c:xVal>
          <c:yVal>
            <c:numRef>
              <c:f>systemlambdaHDLLDL_summaryonlyL!$S$2:$S$73</c:f>
              <c:numCache>
                <c:formatCode>General</c:formatCode>
                <c:ptCount val="72"/>
                <c:pt idx="0">
                  <c:v>32743.254867</c:v>
                </c:pt>
                <c:pt idx="1">
                  <c:v>32551.141674999999</c:v>
                </c:pt>
                <c:pt idx="2">
                  <c:v>32545.302403000002</c:v>
                </c:pt>
                <c:pt idx="3">
                  <c:v>32666.533600999999</c:v>
                </c:pt>
                <c:pt idx="4">
                  <c:v>32525.769454000001</c:v>
                </c:pt>
                <c:pt idx="5">
                  <c:v>32630.115325999999</c:v>
                </c:pt>
                <c:pt idx="6">
                  <c:v>32523.212890999999</c:v>
                </c:pt>
                <c:pt idx="7">
                  <c:v>32668.152102</c:v>
                </c:pt>
                <c:pt idx="8">
                  <c:v>32508.601653999998</c:v>
                </c:pt>
                <c:pt idx="9">
                  <c:v>32532.887708999999</c:v>
                </c:pt>
                <c:pt idx="10">
                  <c:v>32639.421984000001</c:v>
                </c:pt>
                <c:pt idx="11">
                  <c:v>32839.494089</c:v>
                </c:pt>
                <c:pt idx="12">
                  <c:v>32535.989545</c:v>
                </c:pt>
                <c:pt idx="13">
                  <c:v>32997.800051999999</c:v>
                </c:pt>
                <c:pt idx="14">
                  <c:v>33170.240390999999</c:v>
                </c:pt>
                <c:pt idx="15">
                  <c:v>33353.455923000001</c:v>
                </c:pt>
                <c:pt idx="16">
                  <c:v>33421.584591999999</c:v>
                </c:pt>
                <c:pt idx="17">
                  <c:v>33496.616205999999</c:v>
                </c:pt>
                <c:pt idx="18">
                  <c:v>33438.336937</c:v>
                </c:pt>
                <c:pt idx="19">
                  <c:v>33477.438673999997</c:v>
                </c:pt>
                <c:pt idx="20">
                  <c:v>33986.603747000001</c:v>
                </c:pt>
                <c:pt idx="21">
                  <c:v>34121.537869</c:v>
                </c:pt>
                <c:pt idx="22">
                  <c:v>34143.774032000001</c:v>
                </c:pt>
                <c:pt idx="23">
                  <c:v>34113.580222999997</c:v>
                </c:pt>
                <c:pt idx="24">
                  <c:v>34120.579333000001</c:v>
                </c:pt>
                <c:pt idx="25">
                  <c:v>33976.004444999999</c:v>
                </c:pt>
                <c:pt idx="26">
                  <c:v>34064.005017000003</c:v>
                </c:pt>
                <c:pt idx="27">
                  <c:v>34231.860387000001</c:v>
                </c:pt>
                <c:pt idx="28">
                  <c:v>34290.793074000001</c:v>
                </c:pt>
                <c:pt idx="29">
                  <c:v>34114.571765000001</c:v>
                </c:pt>
                <c:pt idx="30">
                  <c:v>34015.160317000002</c:v>
                </c:pt>
                <c:pt idx="31">
                  <c:v>33989.947974000002</c:v>
                </c:pt>
                <c:pt idx="32">
                  <c:v>34089.880845</c:v>
                </c:pt>
                <c:pt idx="33">
                  <c:v>34113.448112999999</c:v>
                </c:pt>
                <c:pt idx="34">
                  <c:v>34040.219489000003</c:v>
                </c:pt>
                <c:pt idx="35">
                  <c:v>33991.534972000001</c:v>
                </c:pt>
                <c:pt idx="36">
                  <c:v>33921.190487</c:v>
                </c:pt>
                <c:pt idx="37">
                  <c:v>33989.995627999997</c:v>
                </c:pt>
                <c:pt idx="38">
                  <c:v>34175.810239999999</c:v>
                </c:pt>
                <c:pt idx="39">
                  <c:v>34301.546203999998</c:v>
                </c:pt>
                <c:pt idx="40">
                  <c:v>34153.346422000002</c:v>
                </c:pt>
                <c:pt idx="41">
                  <c:v>34443.589453000001</c:v>
                </c:pt>
                <c:pt idx="42">
                  <c:v>34572.152624000002</c:v>
                </c:pt>
                <c:pt idx="43">
                  <c:v>34048.93374</c:v>
                </c:pt>
                <c:pt idx="44">
                  <c:v>33762.516183</c:v>
                </c:pt>
                <c:pt idx="45">
                  <c:v>33455.639733999997</c:v>
                </c:pt>
                <c:pt idx="46">
                  <c:v>33483.654726000001</c:v>
                </c:pt>
                <c:pt idx="47">
                  <c:v>33398.836259000003</c:v>
                </c:pt>
                <c:pt idx="48">
                  <c:v>33405.490673</c:v>
                </c:pt>
                <c:pt idx="49">
                  <c:v>33294.405530000004</c:v>
                </c:pt>
                <c:pt idx="50">
                  <c:v>33598.451354999997</c:v>
                </c:pt>
                <c:pt idx="51">
                  <c:v>33590.091287000003</c:v>
                </c:pt>
                <c:pt idx="52">
                  <c:v>33482.114771</c:v>
                </c:pt>
                <c:pt idx="53">
                  <c:v>33255.671576000001</c:v>
                </c:pt>
                <c:pt idx="54">
                  <c:v>33353.760686000001</c:v>
                </c:pt>
                <c:pt idx="55">
                  <c:v>33306.894311999997</c:v>
                </c:pt>
                <c:pt idx="56">
                  <c:v>33081.411011999997</c:v>
                </c:pt>
                <c:pt idx="57">
                  <c:v>32841.458715000001</c:v>
                </c:pt>
                <c:pt idx="58">
                  <c:v>32603.611758999999</c:v>
                </c:pt>
                <c:pt idx="59">
                  <c:v>32497.732296999999</c:v>
                </c:pt>
                <c:pt idx="60">
                  <c:v>32596.490108999998</c:v>
                </c:pt>
                <c:pt idx="61">
                  <c:v>31602.979893</c:v>
                </c:pt>
                <c:pt idx="62">
                  <c:v>31602.570645</c:v>
                </c:pt>
                <c:pt idx="63">
                  <c:v>31665.731586999998</c:v>
                </c:pt>
                <c:pt idx="64">
                  <c:v>31676.114416</c:v>
                </c:pt>
                <c:pt idx="65">
                  <c:v>31399.390282</c:v>
                </c:pt>
                <c:pt idx="66">
                  <c:v>31400.049152</c:v>
                </c:pt>
                <c:pt idx="67">
                  <c:v>31234.064994</c:v>
                </c:pt>
                <c:pt idx="68">
                  <c:v>31242.161566999999</c:v>
                </c:pt>
                <c:pt idx="69">
                  <c:v>30691.153826000002</c:v>
                </c:pt>
                <c:pt idx="70">
                  <c:v>30477.523294999999</c:v>
                </c:pt>
                <c:pt idx="71">
                  <c:v>30339.957935999999</c:v>
                </c:pt>
              </c:numCache>
            </c:numRef>
          </c:yVal>
          <c:smooth val="0"/>
        </c:ser>
        <c:ser>
          <c:idx val="5"/>
          <c:order val="5"/>
          <c:tx>
            <c:v>Agg. HDL - Pricing Run</c:v>
          </c:tx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systemlambdaHDLLDL_summaryonlyL!$A$2:$A$73</c:f>
              <c:numCache>
                <c:formatCode>h:mm;@</c:formatCode>
                <c:ptCount val="72"/>
                <c:pt idx="0">
                  <c:v>0.54166666666666663</c:v>
                </c:pt>
                <c:pt idx="1">
                  <c:v>0.54513888888888895</c:v>
                </c:pt>
                <c:pt idx="2">
                  <c:v>0.54861111111111105</c:v>
                </c:pt>
                <c:pt idx="3">
                  <c:v>0.55208333333333404</c:v>
                </c:pt>
                <c:pt idx="4">
                  <c:v>0.55555555555555602</c:v>
                </c:pt>
                <c:pt idx="5">
                  <c:v>0.55902777777777801</c:v>
                </c:pt>
                <c:pt idx="6">
                  <c:v>0.562500000000001</c:v>
                </c:pt>
                <c:pt idx="7">
                  <c:v>0.56597222222222299</c:v>
                </c:pt>
                <c:pt idx="8">
                  <c:v>0.56944444444444497</c:v>
                </c:pt>
                <c:pt idx="9">
                  <c:v>0.57291666666666796</c:v>
                </c:pt>
                <c:pt idx="10">
                  <c:v>0.57638888888888995</c:v>
                </c:pt>
                <c:pt idx="11">
                  <c:v>0.57986111111111205</c:v>
                </c:pt>
                <c:pt idx="12">
                  <c:v>0.58333333333333404</c:v>
                </c:pt>
                <c:pt idx="13">
                  <c:v>0.58680555555555702</c:v>
                </c:pt>
                <c:pt idx="14">
                  <c:v>0.59027777777777901</c:v>
                </c:pt>
                <c:pt idx="15">
                  <c:v>0.593750000000001</c:v>
                </c:pt>
                <c:pt idx="16">
                  <c:v>0.59722222222222399</c:v>
                </c:pt>
                <c:pt idx="17">
                  <c:v>0.60069444444444597</c:v>
                </c:pt>
                <c:pt idx="18">
                  <c:v>0.60416666666666796</c:v>
                </c:pt>
                <c:pt idx="19">
                  <c:v>0.60763888888889095</c:v>
                </c:pt>
                <c:pt idx="20">
                  <c:v>0.61111111111111305</c:v>
                </c:pt>
                <c:pt idx="21">
                  <c:v>0.61458333333333504</c:v>
                </c:pt>
                <c:pt idx="22">
                  <c:v>0.61805555555555802</c:v>
                </c:pt>
                <c:pt idx="23">
                  <c:v>0.62152777777778001</c:v>
                </c:pt>
                <c:pt idx="24">
                  <c:v>0.625000000000002</c:v>
                </c:pt>
                <c:pt idx="25">
                  <c:v>0.62847222222222499</c:v>
                </c:pt>
                <c:pt idx="26">
                  <c:v>0.63194444444444697</c:v>
                </c:pt>
                <c:pt idx="27">
                  <c:v>0.63541666666666896</c:v>
                </c:pt>
                <c:pt idx="28">
                  <c:v>0.63888888888889195</c:v>
                </c:pt>
                <c:pt idx="29">
                  <c:v>0.64236111111111405</c:v>
                </c:pt>
                <c:pt idx="30">
                  <c:v>0.64583333333333703</c:v>
                </c:pt>
                <c:pt idx="31">
                  <c:v>0.64930555555555902</c:v>
                </c:pt>
                <c:pt idx="32">
                  <c:v>0.65277777777778101</c:v>
                </c:pt>
                <c:pt idx="33">
                  <c:v>0.656250000000004</c:v>
                </c:pt>
                <c:pt idx="34">
                  <c:v>0.65972222222222598</c:v>
                </c:pt>
                <c:pt idx="35">
                  <c:v>0.66319444444444797</c:v>
                </c:pt>
                <c:pt idx="36">
                  <c:v>0.66666666666667096</c:v>
                </c:pt>
                <c:pt idx="37">
                  <c:v>0.67013888888889295</c:v>
                </c:pt>
                <c:pt idx="38">
                  <c:v>0.67361111111111505</c:v>
                </c:pt>
                <c:pt idx="39">
                  <c:v>0.67708333333333803</c:v>
                </c:pt>
                <c:pt idx="40">
                  <c:v>0.68055555555556002</c:v>
                </c:pt>
                <c:pt idx="41">
                  <c:v>0.68402777777778201</c:v>
                </c:pt>
                <c:pt idx="42">
                  <c:v>0.687500000000004</c:v>
                </c:pt>
                <c:pt idx="43">
                  <c:v>0.69097222222222698</c:v>
                </c:pt>
                <c:pt idx="44">
                  <c:v>0.69444444444444897</c:v>
                </c:pt>
                <c:pt idx="45">
                  <c:v>0.69791666666667096</c:v>
                </c:pt>
                <c:pt idx="46">
                  <c:v>0.70138888888889395</c:v>
                </c:pt>
                <c:pt idx="47">
                  <c:v>0.70486111111111605</c:v>
                </c:pt>
                <c:pt idx="48">
                  <c:v>0.70833333333333803</c:v>
                </c:pt>
                <c:pt idx="49">
                  <c:v>0.71180555555556102</c:v>
                </c:pt>
                <c:pt idx="50">
                  <c:v>0.71527777777778301</c:v>
                </c:pt>
                <c:pt idx="51">
                  <c:v>0.718750000000005</c:v>
                </c:pt>
                <c:pt idx="52">
                  <c:v>0.72222222222222798</c:v>
                </c:pt>
                <c:pt idx="53">
                  <c:v>0.72569444444444997</c:v>
                </c:pt>
                <c:pt idx="54">
                  <c:v>0.72916666666667196</c:v>
                </c:pt>
                <c:pt idx="55">
                  <c:v>0.73263888888889495</c:v>
                </c:pt>
                <c:pt idx="56">
                  <c:v>0.73611111111111704</c:v>
                </c:pt>
                <c:pt idx="57">
                  <c:v>0.73958333333333903</c:v>
                </c:pt>
                <c:pt idx="58">
                  <c:v>0.74305555555556202</c:v>
                </c:pt>
                <c:pt idx="59">
                  <c:v>0.74652777777778401</c:v>
                </c:pt>
                <c:pt idx="60">
                  <c:v>0.750000000000006</c:v>
                </c:pt>
                <c:pt idx="61">
                  <c:v>0.75347222222222898</c:v>
                </c:pt>
                <c:pt idx="62">
                  <c:v>0.75694444444445097</c:v>
                </c:pt>
                <c:pt idx="63">
                  <c:v>0.76041666666667296</c:v>
                </c:pt>
                <c:pt idx="64">
                  <c:v>0.76388888888889594</c:v>
                </c:pt>
                <c:pt idx="65">
                  <c:v>0.76736111111111804</c:v>
                </c:pt>
                <c:pt idx="66">
                  <c:v>0.77083333333334003</c:v>
                </c:pt>
                <c:pt idx="67">
                  <c:v>0.77430555555556302</c:v>
                </c:pt>
                <c:pt idx="68">
                  <c:v>0.77777777777778501</c:v>
                </c:pt>
                <c:pt idx="69">
                  <c:v>0.78125000000000699</c:v>
                </c:pt>
                <c:pt idx="70">
                  <c:v>0.78472222222222898</c:v>
                </c:pt>
                <c:pt idx="71">
                  <c:v>0.78819444444445197</c:v>
                </c:pt>
              </c:numCache>
            </c:numRef>
          </c:xVal>
          <c:yVal>
            <c:numRef>
              <c:f>systemlambdaHDLLDL_summaryonlyL!$T$2:$T$73</c:f>
              <c:numCache>
                <c:formatCode>General</c:formatCode>
                <c:ptCount val="72"/>
                <c:pt idx="0">
                  <c:v>58259.495755999997</c:v>
                </c:pt>
                <c:pt idx="1">
                  <c:v>58767.096698000001</c:v>
                </c:pt>
                <c:pt idx="2">
                  <c:v>58681.301793999999</c:v>
                </c:pt>
                <c:pt idx="3">
                  <c:v>58684.774773999998</c:v>
                </c:pt>
                <c:pt idx="4">
                  <c:v>58800.431939000002</c:v>
                </c:pt>
                <c:pt idx="5">
                  <c:v>58747.691006000001</c:v>
                </c:pt>
                <c:pt idx="6">
                  <c:v>58664.381528999998</c:v>
                </c:pt>
                <c:pt idx="7">
                  <c:v>58720.842775999998</c:v>
                </c:pt>
                <c:pt idx="8">
                  <c:v>58570.315069999997</c:v>
                </c:pt>
                <c:pt idx="9">
                  <c:v>58617.762638</c:v>
                </c:pt>
                <c:pt idx="10">
                  <c:v>58720.622758999998</c:v>
                </c:pt>
                <c:pt idx="11">
                  <c:v>58781.067468000001</c:v>
                </c:pt>
                <c:pt idx="12">
                  <c:v>58818.640490999998</c:v>
                </c:pt>
                <c:pt idx="13">
                  <c:v>58918.430227999997</c:v>
                </c:pt>
                <c:pt idx="14">
                  <c:v>59058.274051</c:v>
                </c:pt>
                <c:pt idx="15">
                  <c:v>59073.381180999997</c:v>
                </c:pt>
                <c:pt idx="16">
                  <c:v>59206.001961000002</c:v>
                </c:pt>
                <c:pt idx="17">
                  <c:v>59235.626532000002</c:v>
                </c:pt>
                <c:pt idx="18">
                  <c:v>59306.803105999999</c:v>
                </c:pt>
                <c:pt idx="19">
                  <c:v>59345.147126999997</c:v>
                </c:pt>
                <c:pt idx="20">
                  <c:v>59495.757734999999</c:v>
                </c:pt>
                <c:pt idx="21">
                  <c:v>59544.368183999999</c:v>
                </c:pt>
                <c:pt idx="22">
                  <c:v>59599.530808000003</c:v>
                </c:pt>
                <c:pt idx="23">
                  <c:v>59897.639058000001</c:v>
                </c:pt>
                <c:pt idx="24">
                  <c:v>59986.531253000001</c:v>
                </c:pt>
                <c:pt idx="25">
                  <c:v>60072.207322000002</c:v>
                </c:pt>
                <c:pt idx="26">
                  <c:v>60323.335013000004</c:v>
                </c:pt>
                <c:pt idx="27">
                  <c:v>60265.143089999998</c:v>
                </c:pt>
                <c:pt idx="28">
                  <c:v>60440.119773999999</c:v>
                </c:pt>
                <c:pt idx="29">
                  <c:v>60381.144415000002</c:v>
                </c:pt>
                <c:pt idx="30">
                  <c:v>60378.454790000003</c:v>
                </c:pt>
                <c:pt idx="31">
                  <c:v>60496.202593000002</c:v>
                </c:pt>
                <c:pt idx="32">
                  <c:v>60257.680618999999</c:v>
                </c:pt>
                <c:pt idx="33">
                  <c:v>60334.997990999997</c:v>
                </c:pt>
                <c:pt idx="34">
                  <c:v>60586.130647999998</c:v>
                </c:pt>
                <c:pt idx="35">
                  <c:v>60496.022985000003</c:v>
                </c:pt>
                <c:pt idx="36">
                  <c:v>60611.852589000002</c:v>
                </c:pt>
                <c:pt idx="37">
                  <c:v>60730.024699000001</c:v>
                </c:pt>
                <c:pt idx="38">
                  <c:v>60866.869306000001</c:v>
                </c:pt>
                <c:pt idx="39">
                  <c:v>61025.371735000001</c:v>
                </c:pt>
                <c:pt idx="40">
                  <c:v>61053.667098999998</c:v>
                </c:pt>
                <c:pt idx="41">
                  <c:v>61138.396736000002</c:v>
                </c:pt>
                <c:pt idx="42">
                  <c:v>61239.711336</c:v>
                </c:pt>
                <c:pt idx="43">
                  <c:v>61071.292965000001</c:v>
                </c:pt>
                <c:pt idx="44">
                  <c:v>60987.474366000002</c:v>
                </c:pt>
                <c:pt idx="45">
                  <c:v>61004.794800000003</c:v>
                </c:pt>
                <c:pt idx="46">
                  <c:v>60969.001544999999</c:v>
                </c:pt>
                <c:pt idx="47">
                  <c:v>61109.223941999997</c:v>
                </c:pt>
                <c:pt idx="48">
                  <c:v>61156.060660000003</c:v>
                </c:pt>
                <c:pt idx="49">
                  <c:v>61402.758012999999</c:v>
                </c:pt>
                <c:pt idx="50">
                  <c:v>61441.520786000001</c:v>
                </c:pt>
                <c:pt idx="51">
                  <c:v>61669.939666999999</c:v>
                </c:pt>
                <c:pt idx="52">
                  <c:v>61610.489329999997</c:v>
                </c:pt>
                <c:pt idx="53">
                  <c:v>61711.330460999998</c:v>
                </c:pt>
                <c:pt idx="54">
                  <c:v>61795.795449999998</c:v>
                </c:pt>
                <c:pt idx="55">
                  <c:v>61840.484554000002</c:v>
                </c:pt>
                <c:pt idx="56">
                  <c:v>61769.273368000002</c:v>
                </c:pt>
                <c:pt idx="57">
                  <c:v>61788.128297000003</c:v>
                </c:pt>
                <c:pt idx="58">
                  <c:v>61591.349260000003</c:v>
                </c:pt>
                <c:pt idx="59">
                  <c:v>61565.041560999998</c:v>
                </c:pt>
                <c:pt idx="60">
                  <c:v>61308.352384999998</c:v>
                </c:pt>
                <c:pt idx="61">
                  <c:v>61207.722771000001</c:v>
                </c:pt>
                <c:pt idx="62">
                  <c:v>61326.762237000003</c:v>
                </c:pt>
                <c:pt idx="63">
                  <c:v>60953.428662999999</c:v>
                </c:pt>
                <c:pt idx="64">
                  <c:v>61006.892197000001</c:v>
                </c:pt>
                <c:pt idx="65">
                  <c:v>61066.553204000003</c:v>
                </c:pt>
                <c:pt idx="66">
                  <c:v>60745.500957999997</c:v>
                </c:pt>
                <c:pt idx="67">
                  <c:v>60547.167085000001</c:v>
                </c:pt>
                <c:pt idx="68">
                  <c:v>60206.203924000001</c:v>
                </c:pt>
                <c:pt idx="69">
                  <c:v>59990.759150999998</c:v>
                </c:pt>
                <c:pt idx="70">
                  <c:v>59458.385063000002</c:v>
                </c:pt>
                <c:pt idx="71">
                  <c:v>59094.292402999999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1356112"/>
        <c:axId val="401356504"/>
      </c:scatterChart>
      <c:scatterChart>
        <c:scatterStyle val="lineMarker"/>
        <c:varyColors val="0"/>
        <c:ser>
          <c:idx val="1"/>
          <c:order val="1"/>
          <c:tx>
            <c:v>Price Adder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systemlambdaHDLLDL_summaryonlyL!$A$2:$A$73</c:f>
              <c:numCache>
                <c:formatCode>h:mm;@</c:formatCode>
                <c:ptCount val="72"/>
                <c:pt idx="0">
                  <c:v>0.54166666666666663</c:v>
                </c:pt>
                <c:pt idx="1">
                  <c:v>0.54513888888888895</c:v>
                </c:pt>
                <c:pt idx="2">
                  <c:v>0.54861111111111105</c:v>
                </c:pt>
                <c:pt idx="3">
                  <c:v>0.55208333333333404</c:v>
                </c:pt>
                <c:pt idx="4">
                  <c:v>0.55555555555555602</c:v>
                </c:pt>
                <c:pt idx="5">
                  <c:v>0.55902777777777801</c:v>
                </c:pt>
                <c:pt idx="6">
                  <c:v>0.562500000000001</c:v>
                </c:pt>
                <c:pt idx="7">
                  <c:v>0.56597222222222299</c:v>
                </c:pt>
                <c:pt idx="8">
                  <c:v>0.56944444444444497</c:v>
                </c:pt>
                <c:pt idx="9">
                  <c:v>0.57291666666666796</c:v>
                </c:pt>
                <c:pt idx="10">
                  <c:v>0.57638888888888995</c:v>
                </c:pt>
                <c:pt idx="11">
                  <c:v>0.57986111111111205</c:v>
                </c:pt>
                <c:pt idx="12">
                  <c:v>0.58333333333333404</c:v>
                </c:pt>
                <c:pt idx="13">
                  <c:v>0.58680555555555702</c:v>
                </c:pt>
                <c:pt idx="14">
                  <c:v>0.59027777777777901</c:v>
                </c:pt>
                <c:pt idx="15">
                  <c:v>0.593750000000001</c:v>
                </c:pt>
                <c:pt idx="16">
                  <c:v>0.59722222222222399</c:v>
                </c:pt>
                <c:pt idx="17">
                  <c:v>0.60069444444444597</c:v>
                </c:pt>
                <c:pt idx="18">
                  <c:v>0.60416666666666796</c:v>
                </c:pt>
                <c:pt idx="19">
                  <c:v>0.60763888888889095</c:v>
                </c:pt>
                <c:pt idx="20">
                  <c:v>0.61111111111111305</c:v>
                </c:pt>
                <c:pt idx="21">
                  <c:v>0.61458333333333504</c:v>
                </c:pt>
                <c:pt idx="22">
                  <c:v>0.61805555555555802</c:v>
                </c:pt>
                <c:pt idx="23">
                  <c:v>0.62152777777778001</c:v>
                </c:pt>
                <c:pt idx="24">
                  <c:v>0.625000000000002</c:v>
                </c:pt>
                <c:pt idx="25">
                  <c:v>0.62847222222222499</c:v>
                </c:pt>
                <c:pt idx="26">
                  <c:v>0.63194444444444697</c:v>
                </c:pt>
                <c:pt idx="27">
                  <c:v>0.63541666666666896</c:v>
                </c:pt>
                <c:pt idx="28">
                  <c:v>0.63888888888889195</c:v>
                </c:pt>
                <c:pt idx="29">
                  <c:v>0.64236111111111405</c:v>
                </c:pt>
                <c:pt idx="30">
                  <c:v>0.64583333333333703</c:v>
                </c:pt>
                <c:pt idx="31">
                  <c:v>0.64930555555555902</c:v>
                </c:pt>
                <c:pt idx="32">
                  <c:v>0.65277777777778101</c:v>
                </c:pt>
                <c:pt idx="33">
                  <c:v>0.656250000000004</c:v>
                </c:pt>
                <c:pt idx="34">
                  <c:v>0.65972222222222598</c:v>
                </c:pt>
                <c:pt idx="35">
                  <c:v>0.66319444444444797</c:v>
                </c:pt>
                <c:pt idx="36">
                  <c:v>0.66666666666667096</c:v>
                </c:pt>
                <c:pt idx="37">
                  <c:v>0.67013888888889295</c:v>
                </c:pt>
                <c:pt idx="38">
                  <c:v>0.67361111111111505</c:v>
                </c:pt>
                <c:pt idx="39">
                  <c:v>0.67708333333333803</c:v>
                </c:pt>
                <c:pt idx="40">
                  <c:v>0.68055555555556002</c:v>
                </c:pt>
                <c:pt idx="41">
                  <c:v>0.68402777777778201</c:v>
                </c:pt>
                <c:pt idx="42">
                  <c:v>0.687500000000004</c:v>
                </c:pt>
                <c:pt idx="43">
                  <c:v>0.69097222222222698</c:v>
                </c:pt>
                <c:pt idx="44">
                  <c:v>0.69444444444444897</c:v>
                </c:pt>
                <c:pt idx="45">
                  <c:v>0.69791666666667096</c:v>
                </c:pt>
                <c:pt idx="46">
                  <c:v>0.70138888888889395</c:v>
                </c:pt>
                <c:pt idx="47">
                  <c:v>0.70486111111111605</c:v>
                </c:pt>
                <c:pt idx="48">
                  <c:v>0.70833333333333803</c:v>
                </c:pt>
                <c:pt idx="49">
                  <c:v>0.71180555555556102</c:v>
                </c:pt>
                <c:pt idx="50">
                  <c:v>0.71527777777778301</c:v>
                </c:pt>
                <c:pt idx="51">
                  <c:v>0.718750000000005</c:v>
                </c:pt>
                <c:pt idx="52">
                  <c:v>0.72222222222222798</c:v>
                </c:pt>
                <c:pt idx="53">
                  <c:v>0.72569444444444997</c:v>
                </c:pt>
                <c:pt idx="54">
                  <c:v>0.72916666666667196</c:v>
                </c:pt>
                <c:pt idx="55">
                  <c:v>0.73263888888889495</c:v>
                </c:pt>
                <c:pt idx="56">
                  <c:v>0.73611111111111704</c:v>
                </c:pt>
                <c:pt idx="57">
                  <c:v>0.73958333333333903</c:v>
                </c:pt>
                <c:pt idx="58">
                  <c:v>0.74305555555556202</c:v>
                </c:pt>
                <c:pt idx="59">
                  <c:v>0.74652777777778401</c:v>
                </c:pt>
                <c:pt idx="60">
                  <c:v>0.750000000000006</c:v>
                </c:pt>
                <c:pt idx="61">
                  <c:v>0.75347222222222898</c:v>
                </c:pt>
                <c:pt idx="62">
                  <c:v>0.75694444444445097</c:v>
                </c:pt>
                <c:pt idx="63">
                  <c:v>0.76041666666667296</c:v>
                </c:pt>
                <c:pt idx="64">
                  <c:v>0.76388888888889594</c:v>
                </c:pt>
                <c:pt idx="65">
                  <c:v>0.76736111111111804</c:v>
                </c:pt>
                <c:pt idx="66">
                  <c:v>0.77083333333334003</c:v>
                </c:pt>
                <c:pt idx="67">
                  <c:v>0.77430555555556302</c:v>
                </c:pt>
                <c:pt idx="68">
                  <c:v>0.77777777777778501</c:v>
                </c:pt>
                <c:pt idx="69">
                  <c:v>0.78125000000000699</c:v>
                </c:pt>
                <c:pt idx="70">
                  <c:v>0.78472222222222898</c:v>
                </c:pt>
                <c:pt idx="71">
                  <c:v>0.78819444444445197</c:v>
                </c:pt>
              </c:numCache>
            </c:numRef>
          </c:xVal>
          <c:yVal>
            <c:numRef>
              <c:f>systemlambdaHDLLDL_summaryonlyL!$G$2:$G$73</c:f>
              <c:numCache>
                <c:formatCode>General</c:formatCode>
                <c:ptCount val="72"/>
                <c:pt idx="0">
                  <c:v>0</c:v>
                </c:pt>
                <c:pt idx="1">
                  <c:v>3.4884250827000001</c:v>
                </c:pt>
                <c:pt idx="2">
                  <c:v>7.7338719984999997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28.034776564000001</c:v>
                </c:pt>
                <c:pt idx="13">
                  <c:v>14.105868283</c:v>
                </c:pt>
                <c:pt idx="14">
                  <c:v>46.646657839</c:v>
                </c:pt>
                <c:pt idx="15">
                  <c:v>9.5218872000000006E-3</c:v>
                </c:pt>
                <c:pt idx="16">
                  <c:v>14.181600871000001</c:v>
                </c:pt>
                <c:pt idx="17">
                  <c:v>60.725666990000001</c:v>
                </c:pt>
                <c:pt idx="18">
                  <c:v>14.569601464</c:v>
                </c:pt>
                <c:pt idx="19">
                  <c:v>8.3032679999999999E-4</c:v>
                </c:pt>
                <c:pt idx="20">
                  <c:v>75.373975995999999</c:v>
                </c:pt>
                <c:pt idx="21">
                  <c:v>60.783193744999998</c:v>
                </c:pt>
                <c:pt idx="22">
                  <c:v>74.983625091999997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2.5749859999999998E-4</c:v>
                </c:pt>
                <c:pt idx="34">
                  <c:v>0</c:v>
                </c:pt>
                <c:pt idx="35">
                  <c:v>3.0874469999999998E-4</c:v>
                </c:pt>
                <c:pt idx="36">
                  <c:v>13.66602599</c:v>
                </c:pt>
                <c:pt idx="37">
                  <c:v>118.87388375</c:v>
                </c:pt>
                <c:pt idx="38">
                  <c:v>1.0003747588</c:v>
                </c:pt>
                <c:pt idx="39">
                  <c:v>8.2845209999999996E-4</c:v>
                </c:pt>
                <c:pt idx="40">
                  <c:v>9.4729731014999992</c:v>
                </c:pt>
                <c:pt idx="41">
                  <c:v>6.5914342599999995E-2</c:v>
                </c:pt>
                <c:pt idx="42">
                  <c:v>0.99997717350000004</c:v>
                </c:pt>
                <c:pt idx="43">
                  <c:v>7.6603599104000004</c:v>
                </c:pt>
                <c:pt idx="44">
                  <c:v>10.859767656000001</c:v>
                </c:pt>
                <c:pt idx="45">
                  <c:v>4.0138936928</c:v>
                </c:pt>
                <c:pt idx="46">
                  <c:v>3.1013473413999999</c:v>
                </c:pt>
                <c:pt idx="47">
                  <c:v>7.1669027208999996</c:v>
                </c:pt>
                <c:pt idx="48">
                  <c:v>7.8412969831000003</c:v>
                </c:pt>
                <c:pt idx="49">
                  <c:v>8.3768276154999999</c:v>
                </c:pt>
                <c:pt idx="50">
                  <c:v>8.4036743501999993</c:v>
                </c:pt>
                <c:pt idx="51">
                  <c:v>2.4199315094</c:v>
                </c:pt>
                <c:pt idx="52">
                  <c:v>6.0429612145</c:v>
                </c:pt>
                <c:pt idx="53">
                  <c:v>1.6162991464000001</c:v>
                </c:pt>
                <c:pt idx="54">
                  <c:v>0.67365469860000005</c:v>
                </c:pt>
                <c:pt idx="55">
                  <c:v>0.62839861880000003</c:v>
                </c:pt>
                <c:pt idx="56">
                  <c:v>0.55864979110000001</c:v>
                </c:pt>
                <c:pt idx="57">
                  <c:v>1.5748417639000001</c:v>
                </c:pt>
                <c:pt idx="58">
                  <c:v>1.8523852072</c:v>
                </c:pt>
                <c:pt idx="59">
                  <c:v>1.3592146541000001</c:v>
                </c:pt>
                <c:pt idx="60">
                  <c:v>1.8785808702</c:v>
                </c:pt>
                <c:pt idx="61">
                  <c:v>2.8321887941999999</c:v>
                </c:pt>
                <c:pt idx="62">
                  <c:v>2.6468765036000002</c:v>
                </c:pt>
                <c:pt idx="63">
                  <c:v>3.3971456748</c:v>
                </c:pt>
                <c:pt idx="64">
                  <c:v>2.5815539210999998</c:v>
                </c:pt>
                <c:pt idx="65">
                  <c:v>2.0816860968999999</c:v>
                </c:pt>
                <c:pt idx="66">
                  <c:v>1.5978659652</c:v>
                </c:pt>
                <c:pt idx="67">
                  <c:v>1.2728600733</c:v>
                </c:pt>
                <c:pt idx="68">
                  <c:v>1.2260956417</c:v>
                </c:pt>
                <c:pt idx="69">
                  <c:v>0.59862739330000003</c:v>
                </c:pt>
                <c:pt idx="70">
                  <c:v>1.186541608</c:v>
                </c:pt>
                <c:pt idx="71">
                  <c:v>1.1454112787999999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1357288"/>
        <c:axId val="401356896"/>
      </c:scatterChart>
      <c:valAx>
        <c:axId val="401356112"/>
        <c:scaling>
          <c:orientation val="minMax"/>
          <c:max val="0.79166669999999995"/>
          <c:min val="0.54166669999999995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</a:p>
            </c:rich>
          </c:tx>
          <c:layout>
            <c:manualLayout>
              <c:xMode val="edge"/>
              <c:yMode val="edge"/>
              <c:x val="0.46580256386723046"/>
              <c:y val="0.938627644321229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h:mm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356504"/>
        <c:crosses val="autoZero"/>
        <c:crossBetween val="midCat"/>
        <c:majorUnit val="1.0416666000000002E-2"/>
      </c:valAx>
      <c:valAx>
        <c:axId val="401356504"/>
        <c:scaling>
          <c:orientation val="minMax"/>
          <c:min val="2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>
            <c:manualLayout>
              <c:xMode val="edge"/>
              <c:yMode val="edge"/>
              <c:x val="1.9311429339633885E-2"/>
              <c:y val="0.411872853461375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356112"/>
        <c:crosses val="autoZero"/>
        <c:crossBetween val="midCat"/>
      </c:valAx>
      <c:valAx>
        <c:axId val="401356896"/>
        <c:scaling>
          <c:orientation val="minMax"/>
          <c:max val="2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$/MWh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357288"/>
        <c:crosses val="max"/>
        <c:crossBetween val="midCat"/>
        <c:majorUnit val="25"/>
      </c:valAx>
      <c:valAx>
        <c:axId val="401357288"/>
        <c:scaling>
          <c:orientation val="minMax"/>
        </c:scaling>
        <c:delete val="1"/>
        <c:axPos val="b"/>
        <c:numFmt formatCode="h:mm;@" sourceLinked="1"/>
        <c:majorTickMark val="out"/>
        <c:minorTickMark val="none"/>
        <c:tickLblPos val="nextTo"/>
        <c:crossAx val="4013568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896306519606055"/>
          <c:y val="0.12775861032638094"/>
          <c:w val="0.17961698466096065"/>
          <c:h val="0.63842679970347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80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8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8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5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Request for Review of the Reliability Deployment Adders on October 4, 2018</a:t>
            </a:r>
          </a:p>
          <a:p>
            <a:endParaRPr lang="en-US" sz="2200" b="1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QMWG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November 12, 2018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1a – LDL Relaxation 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173591"/>
              </p:ext>
            </p:extLst>
          </p:nvPr>
        </p:nvGraphicFramePr>
        <p:xfrm>
          <a:off x="152400" y="3012874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9157"/>
              </p:ext>
            </p:extLst>
          </p:nvPr>
        </p:nvGraphicFramePr>
        <p:xfrm>
          <a:off x="152399" y="4640814"/>
          <a:ext cx="261257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21773"/>
              </p:ext>
            </p:extLst>
          </p:nvPr>
        </p:nvGraphicFramePr>
        <p:xfrm>
          <a:off x="3358002" y="4640814"/>
          <a:ext cx="5225142" cy="148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  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Adder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$2.25/MWh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8" name="Rounded Rectangular Callout 47"/>
          <p:cNvSpPr/>
          <p:nvPr/>
        </p:nvSpPr>
        <p:spPr>
          <a:xfrm>
            <a:off x="6777861" y="3566204"/>
            <a:ext cx="1893830" cy="609600"/>
          </a:xfrm>
          <a:prstGeom prst="wedgeRoundRectCallout">
            <a:avLst>
              <a:gd name="adj1" fmla="val -73506"/>
              <a:gd name="adj2" fmla="val -43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RUC-Instructed Resource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4152900" y="5105400"/>
            <a:ext cx="1004065" cy="304800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5865989" y="5099977"/>
            <a:ext cx="1004065" cy="301434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865989" y="5447188"/>
            <a:ext cx="1004065" cy="301501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1752825" y="1889973"/>
            <a:ext cx="914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10425" y="1889973"/>
            <a:ext cx="2214549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14825" y="1585173"/>
            <a:ext cx="30099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5148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5247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Isosceles Triangle 54"/>
          <p:cNvSpPr/>
          <p:nvPr/>
        </p:nvSpPr>
        <p:spPr>
          <a:xfrm rot="10800000">
            <a:off x="1676625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210025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283050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1873475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476725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Isosceles Triangle 59"/>
          <p:cNvSpPr/>
          <p:nvPr/>
        </p:nvSpPr>
        <p:spPr>
          <a:xfrm rot="10800000">
            <a:off x="5347690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881090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954115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5544540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147790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Isosceles Triangle 64"/>
          <p:cNvSpPr/>
          <p:nvPr/>
        </p:nvSpPr>
        <p:spPr>
          <a:xfrm rot="10800000">
            <a:off x="6663771" y="2196150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197171" y="2081850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270196" y="2249185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6860621" y="1891350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463871" y="1891350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343118" y="162413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Limit = 50MW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264968" y="2650483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674187" y="2650482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</a:t>
            </a:r>
            <a:r>
              <a:rPr lang="en-US" sz="1400" dirty="0" smtClean="0">
                <a:solidFill>
                  <a:schemeClr val="tx2"/>
                </a:solidFill>
              </a:rPr>
              <a:t>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954115" y="2690072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G2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363334" y="2690071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327839" y="2753649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G3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37058" y="2753648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74734" y="1544096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Ref. Bus 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4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1b – LDL Relaxation </a:t>
            </a:r>
            <a:br>
              <a:rPr lang="en-US" dirty="0" smtClean="0"/>
            </a:br>
            <a:r>
              <a:rPr lang="en-US" sz="2400" i="1" dirty="0" smtClean="0"/>
              <a:t>Only the LDL of G1 Relaxed</a:t>
            </a:r>
            <a:r>
              <a:rPr lang="en-US" sz="2400" dirty="0" smtClean="0"/>
              <a:t> 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/>
          </p:nvPr>
        </p:nvGraphicFramePr>
        <p:xfrm>
          <a:off x="152400" y="3012874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48399"/>
              </p:ext>
            </p:extLst>
          </p:nvPr>
        </p:nvGraphicFramePr>
        <p:xfrm>
          <a:off x="152399" y="4640814"/>
          <a:ext cx="261257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858264"/>
              </p:ext>
            </p:extLst>
          </p:nvPr>
        </p:nvGraphicFramePr>
        <p:xfrm>
          <a:off x="3358002" y="4640814"/>
          <a:ext cx="5225142" cy="148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  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Adder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$0.25/MWh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8" name="Rounded Rectangular Callout 47"/>
          <p:cNvSpPr/>
          <p:nvPr/>
        </p:nvSpPr>
        <p:spPr>
          <a:xfrm>
            <a:off x="6777861" y="3566204"/>
            <a:ext cx="1893830" cy="609600"/>
          </a:xfrm>
          <a:prstGeom prst="wedgeRoundRectCallout">
            <a:avLst>
              <a:gd name="adj1" fmla="val -73506"/>
              <a:gd name="adj2" fmla="val -43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RUC-Instructed Resource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4152900" y="5105400"/>
            <a:ext cx="1004065" cy="304800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5865989" y="5099977"/>
            <a:ext cx="1004065" cy="301434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865989" y="5447188"/>
            <a:ext cx="1004065" cy="301501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1752825" y="1889973"/>
            <a:ext cx="914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10425" y="1889973"/>
            <a:ext cx="2214549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14825" y="1585173"/>
            <a:ext cx="30099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5148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5247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Isosceles Triangle 54"/>
          <p:cNvSpPr/>
          <p:nvPr/>
        </p:nvSpPr>
        <p:spPr>
          <a:xfrm rot="10800000">
            <a:off x="1676625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210025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283050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1873475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476725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Isosceles Triangle 59"/>
          <p:cNvSpPr/>
          <p:nvPr/>
        </p:nvSpPr>
        <p:spPr>
          <a:xfrm rot="10800000">
            <a:off x="5347690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881090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954115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5544540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147790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Isosceles Triangle 64"/>
          <p:cNvSpPr/>
          <p:nvPr/>
        </p:nvSpPr>
        <p:spPr>
          <a:xfrm rot="10800000">
            <a:off x="6663771" y="2196150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197171" y="2081850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270196" y="2249185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6860621" y="1891350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463871" y="1891350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343118" y="162413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Limit = 50MW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264968" y="2650483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674187" y="2650482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</a:t>
            </a:r>
            <a:r>
              <a:rPr lang="en-US" sz="1400" dirty="0" smtClean="0">
                <a:solidFill>
                  <a:schemeClr val="tx2"/>
                </a:solidFill>
              </a:rPr>
              <a:t>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954115" y="2690072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G2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363334" y="2690071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327839" y="2753649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G3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37058" y="2753648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74734" y="1544096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Ref. Bus 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2a – LDL Relaxation with a Lower RUC LDL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825" y="1889973"/>
            <a:ext cx="914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10425" y="1889973"/>
            <a:ext cx="2214549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825" y="1585173"/>
            <a:ext cx="30099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148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247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 rot="10800000">
            <a:off x="1676625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10025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283050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873475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76725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Isosceles Triangle 23"/>
          <p:cNvSpPr/>
          <p:nvPr/>
        </p:nvSpPr>
        <p:spPr>
          <a:xfrm rot="10800000">
            <a:off x="5347690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881090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954115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544540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147790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/>
          <p:cNvSpPr/>
          <p:nvPr/>
        </p:nvSpPr>
        <p:spPr>
          <a:xfrm rot="10800000">
            <a:off x="6663771" y="2196150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197171" y="2081850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270196" y="2249185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6860621" y="1891350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463871" y="1891350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343118" y="162413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Limit = 50MW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64968" y="2650483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74187" y="2650482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</a:t>
            </a:r>
            <a:r>
              <a:rPr lang="en-US" sz="1400" dirty="0" smtClean="0">
                <a:solidFill>
                  <a:schemeClr val="tx2"/>
                </a:solidFill>
              </a:rPr>
              <a:t>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54115" y="2690072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G2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63334" y="2690071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327839" y="2753649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G3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37058" y="2753648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74734" y="1544096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Ref. Bus </a:t>
            </a:r>
            <a:endParaRPr lang="en-US" sz="1400" dirty="0">
              <a:solidFill>
                <a:schemeClr val="tx2"/>
              </a:solidFill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56881"/>
              </p:ext>
            </p:extLst>
          </p:nvPr>
        </p:nvGraphicFramePr>
        <p:xfrm>
          <a:off x="152400" y="3012874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200" b="0" i="1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632332"/>
              </p:ext>
            </p:extLst>
          </p:nvPr>
        </p:nvGraphicFramePr>
        <p:xfrm>
          <a:off x="152399" y="4640814"/>
          <a:ext cx="261257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79200"/>
              </p:ext>
            </p:extLst>
          </p:nvPr>
        </p:nvGraphicFramePr>
        <p:xfrm>
          <a:off x="3358002" y="4640814"/>
          <a:ext cx="5225142" cy="148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  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Adder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$2/MWh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8" name="Rounded Rectangular Callout 47"/>
          <p:cNvSpPr/>
          <p:nvPr/>
        </p:nvSpPr>
        <p:spPr>
          <a:xfrm>
            <a:off x="6777861" y="3566204"/>
            <a:ext cx="1893830" cy="609600"/>
          </a:xfrm>
          <a:prstGeom prst="wedgeRoundRectCallout">
            <a:avLst>
              <a:gd name="adj1" fmla="val -73506"/>
              <a:gd name="adj2" fmla="val -43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RUC-Instructed Resource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4152900" y="5105400"/>
            <a:ext cx="1004065" cy="304800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5865989" y="5447188"/>
            <a:ext cx="1004065" cy="301502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2b – LDL Relaxation with a Lower RUC LDL</a:t>
            </a:r>
            <a:br>
              <a:rPr lang="en-US" dirty="0" smtClean="0"/>
            </a:br>
            <a:r>
              <a:rPr lang="en-US" sz="2400" i="1" dirty="0" smtClean="0"/>
              <a:t>Only the LDL of G1 Relaxed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825" y="1889973"/>
            <a:ext cx="914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10425" y="1889973"/>
            <a:ext cx="2214549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14825" y="1585173"/>
            <a:ext cx="30099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148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247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 rot="10800000">
            <a:off x="1676625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10025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283050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873475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76725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Isosceles Triangle 23"/>
          <p:cNvSpPr/>
          <p:nvPr/>
        </p:nvSpPr>
        <p:spPr>
          <a:xfrm rot="10800000">
            <a:off x="5347690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881090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954115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544540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147790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/>
          <p:cNvSpPr/>
          <p:nvPr/>
        </p:nvSpPr>
        <p:spPr>
          <a:xfrm rot="10800000">
            <a:off x="6663771" y="2196150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197171" y="2081850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270196" y="2249185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6860621" y="1891350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463871" y="1891350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343118" y="162413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Limit = 50MW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64968" y="2650483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74187" y="2650482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</a:t>
            </a:r>
            <a:r>
              <a:rPr lang="en-US" sz="1400" dirty="0" smtClean="0">
                <a:solidFill>
                  <a:schemeClr val="tx2"/>
                </a:solidFill>
              </a:rPr>
              <a:t>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54115" y="2690072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G2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63334" y="2690071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327839" y="2753649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G3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37058" y="2753648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74734" y="1544096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Ref. Bus </a:t>
            </a:r>
            <a:endParaRPr lang="en-US" sz="1400" dirty="0">
              <a:solidFill>
                <a:schemeClr val="tx2"/>
              </a:solidFill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/>
          </p:nvPr>
        </p:nvGraphicFramePr>
        <p:xfrm>
          <a:off x="152400" y="3012874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200" b="0" i="1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7845"/>
              </p:ext>
            </p:extLst>
          </p:nvPr>
        </p:nvGraphicFramePr>
        <p:xfrm>
          <a:off x="152399" y="4640814"/>
          <a:ext cx="261257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66048"/>
              </p:ext>
            </p:extLst>
          </p:nvPr>
        </p:nvGraphicFramePr>
        <p:xfrm>
          <a:off x="3358002" y="4640814"/>
          <a:ext cx="5225142" cy="148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  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Adder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$0/MWh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8" name="Rounded Rectangular Callout 47"/>
          <p:cNvSpPr/>
          <p:nvPr/>
        </p:nvSpPr>
        <p:spPr>
          <a:xfrm>
            <a:off x="6777861" y="3566204"/>
            <a:ext cx="1893830" cy="609600"/>
          </a:xfrm>
          <a:prstGeom prst="wedgeRoundRectCallout">
            <a:avLst>
              <a:gd name="adj1" fmla="val -73506"/>
              <a:gd name="adj2" fmla="val -43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RUC-Instructed Resource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4152900" y="5105400"/>
            <a:ext cx="1004065" cy="304800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5865989" y="5447188"/>
            <a:ext cx="1004065" cy="301502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 – </a:t>
            </a:r>
            <a:r>
              <a:rPr lang="en-US" dirty="0"/>
              <a:t>H</a:t>
            </a:r>
            <a:r>
              <a:rPr lang="en-US" dirty="0" smtClean="0"/>
              <a:t>DL Relaxation</a:t>
            </a:r>
            <a:endParaRPr lang="en-US" dirty="0"/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976732"/>
              </p:ext>
            </p:extLst>
          </p:nvPr>
        </p:nvGraphicFramePr>
        <p:xfrm>
          <a:off x="152400" y="3012874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Offer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200" b="0" i="1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200" b="0" i="1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792582"/>
              </p:ext>
            </p:extLst>
          </p:nvPr>
        </p:nvGraphicFramePr>
        <p:xfrm>
          <a:off x="152399" y="4640814"/>
          <a:ext cx="261257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Shift Factor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506947"/>
              </p:ext>
            </p:extLst>
          </p:nvPr>
        </p:nvGraphicFramePr>
        <p:xfrm>
          <a:off x="3358002" y="4640814"/>
          <a:ext cx="5225142" cy="148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Dispatch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   Run BP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Run LMP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Adder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$0/MWh</a:t>
                      </a:r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8" name="Rounded Rectangular Callout 47"/>
          <p:cNvSpPr/>
          <p:nvPr/>
        </p:nvSpPr>
        <p:spPr>
          <a:xfrm>
            <a:off x="6777861" y="3566204"/>
            <a:ext cx="1893830" cy="609600"/>
          </a:xfrm>
          <a:prstGeom prst="wedgeRoundRectCallout">
            <a:avLst>
              <a:gd name="adj1" fmla="val -73506"/>
              <a:gd name="adj2" fmla="val -43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RUC-Instructed Resource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4152900" y="5105400"/>
            <a:ext cx="1004065" cy="304800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5881090" y="5812265"/>
            <a:ext cx="1004065" cy="339373"/>
          </a:xfrm>
          <a:prstGeom prst="round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52825" y="1889973"/>
            <a:ext cx="914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10425" y="1889973"/>
            <a:ext cx="2214549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514825" y="1585173"/>
            <a:ext cx="30099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148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524725" y="15851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Isosceles Triangle 52"/>
          <p:cNvSpPr/>
          <p:nvPr/>
        </p:nvSpPr>
        <p:spPr>
          <a:xfrm rot="10800000">
            <a:off x="1676625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210025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283050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1873475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476725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 rot="10800000">
            <a:off x="5347690" y="2194773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881090" y="2080473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954115" y="2247808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5544540" y="1889973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147790" y="1889973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Isosceles Triangle 62"/>
          <p:cNvSpPr/>
          <p:nvPr/>
        </p:nvSpPr>
        <p:spPr>
          <a:xfrm rot="10800000">
            <a:off x="6663771" y="2196150"/>
            <a:ext cx="381000" cy="30480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197171" y="2081850"/>
            <a:ext cx="533400" cy="5334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270196" y="2249185"/>
            <a:ext cx="354778" cy="204142"/>
          </a:xfrm>
          <a:custGeom>
            <a:avLst/>
            <a:gdLst>
              <a:gd name="connsiteX0" fmla="*/ 0 w 354778"/>
              <a:gd name="connsiteY0" fmla="*/ 80315 h 204142"/>
              <a:gd name="connsiteX1" fmla="*/ 98425 w 354778"/>
              <a:gd name="connsiteY1" fmla="*/ 204140 h 204142"/>
              <a:gd name="connsiteX2" fmla="*/ 200025 w 354778"/>
              <a:gd name="connsiteY2" fmla="*/ 83490 h 204142"/>
              <a:gd name="connsiteX3" fmla="*/ 273050 w 354778"/>
              <a:gd name="connsiteY3" fmla="*/ 940 h 204142"/>
              <a:gd name="connsiteX4" fmla="*/ 349250 w 354778"/>
              <a:gd name="connsiteY4" fmla="*/ 137465 h 204142"/>
              <a:gd name="connsiteX5" fmla="*/ 349250 w 354778"/>
              <a:gd name="connsiteY5" fmla="*/ 150165 h 204142"/>
              <a:gd name="connsiteX6" fmla="*/ 352425 w 354778"/>
              <a:gd name="connsiteY6" fmla="*/ 150165 h 20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778" h="204142">
                <a:moveTo>
                  <a:pt x="0" y="80315"/>
                </a:moveTo>
                <a:cubicBezTo>
                  <a:pt x="32544" y="141963"/>
                  <a:pt x="65088" y="203611"/>
                  <a:pt x="98425" y="204140"/>
                </a:cubicBezTo>
                <a:cubicBezTo>
                  <a:pt x="131762" y="204669"/>
                  <a:pt x="170921" y="117357"/>
                  <a:pt x="200025" y="83490"/>
                </a:cubicBezTo>
                <a:cubicBezTo>
                  <a:pt x="229129" y="49623"/>
                  <a:pt x="248179" y="-8056"/>
                  <a:pt x="273050" y="940"/>
                </a:cubicBezTo>
                <a:cubicBezTo>
                  <a:pt x="297921" y="9936"/>
                  <a:pt x="336550" y="112594"/>
                  <a:pt x="349250" y="137465"/>
                </a:cubicBezTo>
                <a:cubicBezTo>
                  <a:pt x="361950" y="162336"/>
                  <a:pt x="348721" y="148048"/>
                  <a:pt x="349250" y="150165"/>
                </a:cubicBezTo>
                <a:cubicBezTo>
                  <a:pt x="349779" y="152282"/>
                  <a:pt x="351102" y="151223"/>
                  <a:pt x="352425" y="150165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6860621" y="1891350"/>
            <a:ext cx="0" cy="3048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463871" y="1891350"/>
            <a:ext cx="3175" cy="1905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343118" y="1624130"/>
            <a:ext cx="1491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Limit = </a:t>
            </a:r>
            <a:r>
              <a:rPr lang="en-US" sz="1400" i="1" u="sng" dirty="0" smtClean="0">
                <a:solidFill>
                  <a:schemeClr val="tx2"/>
                </a:solidFill>
              </a:rPr>
              <a:t>300MW</a:t>
            </a:r>
            <a:r>
              <a:rPr lang="en-US" sz="1400" i="1" dirty="0" smtClean="0">
                <a:solidFill>
                  <a:schemeClr val="tx2"/>
                </a:solidFill>
              </a:rPr>
              <a:t> so not binding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264968" y="2650483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674187" y="2650482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</a:t>
            </a:r>
            <a:r>
              <a:rPr lang="en-US" sz="1400" dirty="0" smtClean="0">
                <a:solidFill>
                  <a:schemeClr val="tx2"/>
                </a:solidFill>
              </a:rPr>
              <a:t>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954115" y="2690072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G2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363334" y="2690071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327839" y="2753649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G3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737058" y="2753648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L</a:t>
            </a:r>
            <a:r>
              <a:rPr lang="en-US" sz="14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74734" y="1544096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Ref. Bus 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4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Instructions for 10/4/18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799"/>
            <a:ext cx="8534400" cy="4091233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There were 3 Resources that were committed through HRUC during the afternoon of 10/4/18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 QSE for 2 of the Resources opted out of RUC settlement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 3</a:t>
            </a:r>
            <a:r>
              <a:rPr lang="en-US" sz="2000" baseline="30000" dirty="0" smtClean="0">
                <a:solidFill>
                  <a:schemeClr val="tx2"/>
                </a:solidFill>
              </a:rPr>
              <a:t>rd</a:t>
            </a:r>
            <a:r>
              <a:rPr lang="en-US" sz="2000" dirty="0" smtClean="0">
                <a:solidFill>
                  <a:schemeClr val="tx2"/>
                </a:solidFill>
              </a:rPr>
              <a:t> Resource was ONRUC and triggered the reliability deployment pricing </a:t>
            </a:r>
            <a:r>
              <a:rPr lang="en-US" sz="2000" dirty="0" smtClean="0">
                <a:solidFill>
                  <a:schemeClr val="tx2"/>
                </a:solidFill>
              </a:rPr>
              <a:t>run during HE14-19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20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530148"/>
              </p:ext>
            </p:extLst>
          </p:nvPr>
        </p:nvGraphicFramePr>
        <p:xfrm>
          <a:off x="17866" y="952500"/>
          <a:ext cx="8943976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Deployment Price Adders for 10/4/18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3355938" y="3048000"/>
            <a:ext cx="149262" cy="137160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10800000" flipH="1">
            <a:off x="6172200" y="1828800"/>
            <a:ext cx="155986" cy="129831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752600" y="320930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LDL relaxation in pricing run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10100" y="2097402"/>
            <a:ext cx="1901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HDL relaxation in pricing run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091233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The price adders will fluctuate based on interval-to-interval changes in </a:t>
            </a:r>
            <a:r>
              <a:rPr lang="en-US" sz="2000" dirty="0" smtClean="0">
                <a:solidFill>
                  <a:schemeClr val="tx2"/>
                </a:solidFill>
              </a:rPr>
              <a:t>the system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smtClean="0">
                <a:solidFill>
                  <a:schemeClr val="tx2"/>
                </a:solidFill>
              </a:rPr>
              <a:t>including changes for Resources that were not RUC-instructed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HDL and LDL relaxation of Resources that were not RUC-instructed is </a:t>
            </a:r>
            <a:r>
              <a:rPr lang="en-US" sz="2000" dirty="0">
                <a:solidFill>
                  <a:schemeClr val="tx2"/>
                </a:solidFill>
              </a:rPr>
              <a:t>intended to avoid ramp limitations that </a:t>
            </a:r>
            <a:r>
              <a:rPr lang="en-US" sz="2000" dirty="0" smtClean="0">
                <a:solidFill>
                  <a:schemeClr val="tx2"/>
                </a:solidFill>
              </a:rPr>
              <a:t>could exaggerate </a:t>
            </a:r>
            <a:r>
              <a:rPr lang="en-US" sz="2000" dirty="0">
                <a:solidFill>
                  <a:schemeClr val="tx2"/>
                </a:solidFill>
              </a:rPr>
              <a:t>the pricing impacts of the out-of-market </a:t>
            </a:r>
            <a:r>
              <a:rPr lang="en-US" sz="2000" dirty="0" smtClean="0">
                <a:solidFill>
                  <a:schemeClr val="tx2"/>
                </a:solidFill>
              </a:rPr>
              <a:t>action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548433"/>
          </a:xfrm>
        </p:spPr>
        <p:txBody>
          <a:bodyPr/>
          <a:lstStyle/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 LDL relaxation can make the price adders higher, even when the RUC-instructed Resource is being dispatched above LDL in the pricing run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Removing the “price-taking” energy of the Resources that were not RUC-instructed is not necessarily what was intended by the LDL relaxation</a:t>
            </a:r>
          </a:p>
          <a:p>
            <a:pPr lvl="1"/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On the other side, the HDL relaxation can make the prices adders lower than might otherwise be expected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Need some method in </a:t>
            </a:r>
            <a:r>
              <a:rPr lang="en-US" sz="1800" dirty="0">
                <a:solidFill>
                  <a:schemeClr val="tx2"/>
                </a:solidFill>
              </a:rPr>
              <a:t>place </a:t>
            </a:r>
            <a:r>
              <a:rPr lang="en-US" sz="1800" dirty="0" smtClean="0">
                <a:solidFill>
                  <a:schemeClr val="tx2"/>
                </a:solidFill>
              </a:rPr>
              <a:t>to avoid the ramp </a:t>
            </a:r>
            <a:r>
              <a:rPr lang="en-US" sz="1800" dirty="0">
                <a:solidFill>
                  <a:schemeClr val="tx2"/>
                </a:solidFill>
              </a:rPr>
              <a:t>limitations </a:t>
            </a:r>
            <a:r>
              <a:rPr lang="en-US" sz="1800" dirty="0" smtClean="0">
                <a:solidFill>
                  <a:schemeClr val="tx2"/>
                </a:solidFill>
              </a:rPr>
              <a:t>concern</a:t>
            </a:r>
          </a:p>
        </p:txBody>
      </p:sp>
    </p:spTree>
    <p:extLst>
      <p:ext uri="{BB962C8B-B14F-4D97-AF65-F5344CB8AC3E}">
        <p14:creationId xmlns:p14="http://schemas.microsoft.com/office/powerpoint/2010/main" val="151574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48768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A request was made to review the resulting reliability deployment price adders on 10/4/2018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In looking at this day and considering previous observations, ERCOT staff has identified some reasons why the reliability deployment price adder values may not necessarily always be intuitive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This presentation focuses on simplified examples to better highlight those reasons and less on the specifics of 10/4/18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More detailed information for 10/4/18 could be provided during a future meeting, if needed 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7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SCED Pricing Run Methodology Overview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For </a:t>
            </a:r>
            <a:r>
              <a:rPr lang="en-US" sz="2000" dirty="0" smtClean="0">
                <a:solidFill>
                  <a:schemeClr val="tx2"/>
                </a:solidFill>
              </a:rPr>
              <a:t>RUC-instructed </a:t>
            </a:r>
            <a:r>
              <a:rPr lang="en-US" sz="2000" dirty="0">
                <a:solidFill>
                  <a:schemeClr val="tx2"/>
                </a:solidFill>
              </a:rPr>
              <a:t>Resources with a telemetered Resource Status of ONRUC and for RMR Resources that are On-Line, set the LSL, LASL, and LDL to </a:t>
            </a:r>
            <a:r>
              <a:rPr lang="en-US" sz="2000" dirty="0" smtClean="0">
                <a:solidFill>
                  <a:schemeClr val="tx2"/>
                </a:solidFill>
              </a:rPr>
              <a:t>zero.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For all other Generation Resources excluding ones with a telemetered status of ONRUC, ONTEST, STARTUP, </a:t>
            </a:r>
            <a:r>
              <a:rPr lang="en-US" sz="2000" dirty="0" smtClean="0">
                <a:solidFill>
                  <a:schemeClr val="tx2"/>
                </a:solidFill>
              </a:rPr>
              <a:t>SHUTDOWN, ONRR, NA, </a:t>
            </a:r>
            <a:r>
              <a:rPr lang="en-US" sz="2000" dirty="0">
                <a:solidFill>
                  <a:schemeClr val="tx2"/>
                </a:solidFill>
              </a:rPr>
              <a:t>and also excluding RMR Resources that are On-Line and excluding Generation Resources with a telemetered output less than 95% of LSL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Set </a:t>
            </a:r>
            <a:r>
              <a:rPr lang="en-US" sz="2000" dirty="0">
                <a:solidFill>
                  <a:schemeClr val="tx2"/>
                </a:solidFill>
              </a:rPr>
              <a:t>LDL to Max ( LASL, TELEMW - 60*SDRAMP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Set HDL to Min ( HASL, TELEMW + 60*SDRAMP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For </a:t>
            </a:r>
            <a:r>
              <a:rPr lang="en-US" sz="2000" dirty="0" smtClean="0">
                <a:solidFill>
                  <a:schemeClr val="tx2"/>
                </a:solidFill>
              </a:rPr>
              <a:t>CLRs, </a:t>
            </a:r>
            <a:r>
              <a:rPr lang="en-US" sz="2000" dirty="0">
                <a:solidFill>
                  <a:schemeClr val="tx2"/>
                </a:solidFill>
              </a:rPr>
              <a:t>excluding ones with a telemetered status of </a:t>
            </a:r>
            <a:r>
              <a:rPr lang="en-US" sz="2000" dirty="0" smtClean="0">
                <a:solidFill>
                  <a:schemeClr val="tx2"/>
                </a:solidFill>
              </a:rPr>
              <a:t>OUTL, set LDL and HDL according to protocol 6.5.7.3.1 (2) (c)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SCED Pricing Run Methodology Overview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929482"/>
            <a:ext cx="8534400" cy="5242718"/>
          </a:xfrm>
        </p:spPr>
        <p:txBody>
          <a:bodyPr/>
          <a:lstStyle/>
          <a:p>
            <a:r>
              <a:rPr lang="en-US" sz="2000" i="1" dirty="0" smtClean="0">
                <a:solidFill>
                  <a:schemeClr val="tx2"/>
                </a:solidFill>
              </a:rPr>
              <a:t>Add </a:t>
            </a:r>
            <a:r>
              <a:rPr lang="en-US" sz="2000" dirty="0">
                <a:solidFill>
                  <a:schemeClr val="tx2"/>
                </a:solidFill>
              </a:rPr>
              <a:t>deployed MW from </a:t>
            </a:r>
            <a:r>
              <a:rPr lang="en-US" sz="2000" dirty="0" smtClean="0">
                <a:solidFill>
                  <a:schemeClr val="tx2"/>
                </a:solidFill>
              </a:rPr>
              <a:t>NCLR and the </a:t>
            </a:r>
            <a:r>
              <a:rPr lang="en-US" sz="2000" dirty="0">
                <a:solidFill>
                  <a:schemeClr val="tx2"/>
                </a:solidFill>
              </a:rPr>
              <a:t>deployed MW from ERS to GTBD.</a:t>
            </a:r>
          </a:p>
          <a:p>
            <a:pPr marL="0" indent="0">
              <a:buNone/>
            </a:pPr>
            <a:endParaRPr lang="en-US" sz="2000" i="1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Use a </a:t>
            </a:r>
            <a:r>
              <a:rPr lang="en-US" sz="2000" dirty="0">
                <a:solidFill>
                  <a:schemeClr val="tx2"/>
                </a:solidFill>
              </a:rPr>
              <a:t>linear bid curve defined by a price/quantity pair of $300/MWh for the first MW of Load Resources deployed and a price/quantity pair of $700/MWh for the last MW </a:t>
            </a:r>
            <a:r>
              <a:rPr lang="en-US" sz="2000" dirty="0" smtClean="0">
                <a:solidFill>
                  <a:schemeClr val="tx2"/>
                </a:solidFill>
              </a:rPr>
              <a:t>deployed</a:t>
            </a:r>
          </a:p>
          <a:p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2000" i="1" dirty="0" smtClean="0">
                <a:solidFill>
                  <a:schemeClr val="tx2"/>
                </a:solidFill>
              </a:rPr>
              <a:t>Add/subtract</a:t>
            </a:r>
            <a:r>
              <a:rPr lang="en-US" sz="2000" dirty="0" smtClean="0">
                <a:solidFill>
                  <a:schemeClr val="tx2"/>
                </a:solidFill>
              </a:rPr>
              <a:t> the </a:t>
            </a:r>
            <a:r>
              <a:rPr lang="en-US" sz="2000" dirty="0">
                <a:solidFill>
                  <a:schemeClr val="tx2"/>
                </a:solidFill>
              </a:rPr>
              <a:t>MW from Real-Time DC Tie </a:t>
            </a:r>
            <a:r>
              <a:rPr lang="en-US" sz="2000" i="1" dirty="0" smtClean="0">
                <a:solidFill>
                  <a:schemeClr val="tx2"/>
                </a:solidFill>
              </a:rPr>
              <a:t>imports/exports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during an EEA </a:t>
            </a:r>
            <a:r>
              <a:rPr lang="en-US" sz="2000" dirty="0" smtClean="0">
                <a:solidFill>
                  <a:schemeClr val="tx2"/>
                </a:solidFill>
              </a:rPr>
              <a:t>in ERCOT/during emergency </a:t>
            </a:r>
            <a:r>
              <a:rPr lang="en-US" sz="2000" dirty="0">
                <a:solidFill>
                  <a:schemeClr val="tx2"/>
                </a:solidFill>
              </a:rPr>
              <a:t>conditions in the receiving electric grid</a:t>
            </a:r>
            <a:r>
              <a:rPr lang="en-US" sz="2000" dirty="0" smtClean="0">
                <a:solidFill>
                  <a:schemeClr val="tx2"/>
                </a:solidFill>
              </a:rPr>
              <a:t> or </a:t>
            </a:r>
            <a:r>
              <a:rPr lang="en-US" sz="2000" i="1" dirty="0" smtClean="0">
                <a:solidFill>
                  <a:schemeClr val="tx2"/>
                </a:solidFill>
              </a:rPr>
              <a:t>to/from</a:t>
            </a:r>
            <a:r>
              <a:rPr lang="en-US" sz="2000" dirty="0" smtClean="0">
                <a:solidFill>
                  <a:schemeClr val="tx2"/>
                </a:solidFill>
              </a:rPr>
              <a:t> GTBD. 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 smtClean="0">
                <a:solidFill>
                  <a:schemeClr val="tx2"/>
                </a:solidFill>
              </a:rPr>
              <a:t>Add/subtract</a:t>
            </a:r>
            <a:r>
              <a:rPr lang="en-US" sz="2000" dirty="0" smtClean="0">
                <a:solidFill>
                  <a:schemeClr val="tx2"/>
                </a:solidFill>
              </a:rPr>
              <a:t> the </a:t>
            </a:r>
            <a:r>
              <a:rPr lang="en-US" sz="2000" dirty="0">
                <a:solidFill>
                  <a:schemeClr val="tx2"/>
                </a:solidFill>
              </a:rPr>
              <a:t>MW from energy delivered </a:t>
            </a:r>
            <a:r>
              <a:rPr lang="en-US" sz="2000" i="1" dirty="0" smtClean="0">
                <a:solidFill>
                  <a:schemeClr val="tx2"/>
                </a:solidFill>
              </a:rPr>
              <a:t>to/from</a:t>
            </a:r>
            <a:r>
              <a:rPr lang="en-US" sz="2000" dirty="0" smtClean="0">
                <a:solidFill>
                  <a:schemeClr val="tx2"/>
                </a:solidFill>
              </a:rPr>
              <a:t> ERCOT </a:t>
            </a:r>
            <a:r>
              <a:rPr lang="en-US" sz="2000" dirty="0">
                <a:solidFill>
                  <a:schemeClr val="tx2"/>
                </a:solidFill>
              </a:rPr>
              <a:t>through registered BLTs </a:t>
            </a:r>
            <a:r>
              <a:rPr lang="en-US" sz="2000" i="1" dirty="0">
                <a:solidFill>
                  <a:schemeClr val="tx2"/>
                </a:solidFill>
              </a:rPr>
              <a:t>during an EEA </a:t>
            </a:r>
            <a:r>
              <a:rPr lang="en-US" sz="2000" i="1" dirty="0" smtClean="0">
                <a:solidFill>
                  <a:schemeClr val="tx2"/>
                </a:solidFill>
              </a:rPr>
              <a:t>in ERCOT/or during </a:t>
            </a:r>
            <a:r>
              <a:rPr lang="en-US" sz="2000" i="1" dirty="0">
                <a:solidFill>
                  <a:schemeClr val="tx2"/>
                </a:solidFill>
              </a:rPr>
              <a:t>emergency </a:t>
            </a:r>
            <a:r>
              <a:rPr lang="en-US" sz="2000" dirty="0">
                <a:solidFill>
                  <a:schemeClr val="tx2"/>
                </a:solidFill>
              </a:rPr>
              <a:t>conditions in the receiving electric grid </a:t>
            </a:r>
            <a:r>
              <a:rPr lang="en-US" sz="2000" dirty="0" smtClean="0">
                <a:solidFill>
                  <a:schemeClr val="tx2"/>
                </a:solidFill>
              </a:rPr>
              <a:t>and </a:t>
            </a:r>
            <a:r>
              <a:rPr lang="en-US" sz="2000" i="1" dirty="0" smtClean="0">
                <a:solidFill>
                  <a:schemeClr val="tx2"/>
                </a:solidFill>
              </a:rPr>
              <a:t>to/from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GTBD. 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832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SCED Pricing Run Methodology Overview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929482"/>
            <a:ext cx="8534400" cy="5242718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1800" y="1524000"/>
            <a:ext cx="8534400" cy="4533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Perform the 2-step SCED process with the modified inputs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The Real-Time On-Line Reliability Deployment Price Adder </a:t>
            </a:r>
            <a:r>
              <a:rPr lang="en-US" sz="2000" dirty="0" smtClean="0">
                <a:solidFill>
                  <a:schemeClr val="tx2"/>
                </a:solidFill>
              </a:rPr>
              <a:t>is the minimum of: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VOLL - </a:t>
            </a:r>
            <a:r>
              <a:rPr lang="en-US" sz="1800" dirty="0">
                <a:solidFill>
                  <a:schemeClr val="tx2"/>
                </a:solidFill>
              </a:rPr>
              <a:t>DispatchSCED_Systemlambda_Step2 – </a:t>
            </a:r>
            <a:r>
              <a:rPr lang="en-US" sz="1800" dirty="0" smtClean="0">
                <a:solidFill>
                  <a:schemeClr val="tx2"/>
                </a:solidFill>
              </a:rPr>
              <a:t>RTORPA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Max (0, PricingSCED_Systemlambda_Step2 – </a:t>
            </a:r>
            <a:r>
              <a:rPr lang="en-US" sz="1800" dirty="0" smtClean="0">
                <a:solidFill>
                  <a:schemeClr val="tx2"/>
                </a:solidFill>
              </a:rPr>
              <a:t>DispatchSCED_Systemlambda_Step2)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8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 of the Pricing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696" y="1066800"/>
            <a:ext cx="8534400" cy="4624633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Focusing on RUCs, the intent of the pricing run is to account for the “price-taking” energy of the Resource instructed on-line by ERCOT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Looking back at the business case from NPRR626: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“This </a:t>
            </a:r>
            <a:r>
              <a:rPr lang="en-US" sz="1600" dirty="0">
                <a:solidFill>
                  <a:schemeClr val="tx2"/>
                </a:solidFill>
              </a:rPr>
              <a:t>NPRR will address the price-reversal impacts of deployment of the following Resources, which do not currently set price</a:t>
            </a:r>
            <a:r>
              <a:rPr lang="en-US" sz="1600" dirty="0" smtClean="0">
                <a:solidFill>
                  <a:schemeClr val="tx2"/>
                </a:solidFill>
              </a:rPr>
              <a:t>: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ERS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Reliability Must-Run (RMR) committed units, including units committed for capacity through paragraph (2) of Section 6.5.1.1, ERCOT Control Area Authority (zero – Low Sustained Limit (LSL))</a:t>
            </a:r>
          </a:p>
          <a:p>
            <a:pPr lvl="2"/>
            <a:r>
              <a:rPr lang="en-US" sz="1400" u="sng" dirty="0">
                <a:solidFill>
                  <a:schemeClr val="tx2"/>
                </a:solidFill>
              </a:rPr>
              <a:t>RUC Committed Units (zero – LSL)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Deployed MW from Load Resources other than Controllable Load Resources</a:t>
            </a:r>
            <a:r>
              <a:rPr lang="en-US" sz="1400" dirty="0" smtClean="0">
                <a:solidFill>
                  <a:schemeClr val="tx2"/>
                </a:solidFill>
              </a:rPr>
              <a:t>.”</a:t>
            </a:r>
          </a:p>
          <a:p>
            <a:pPr lvl="2"/>
            <a:endParaRPr lang="en-US" sz="12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As a result, generally expect to have </a:t>
            </a:r>
          </a:p>
          <a:p>
            <a:pPr lvl="1"/>
            <a:r>
              <a:rPr lang="en-US" sz="1600" u="sng" dirty="0" smtClean="0">
                <a:solidFill>
                  <a:schemeClr val="tx2"/>
                </a:solidFill>
              </a:rPr>
              <a:t>Non-zero</a:t>
            </a:r>
            <a:r>
              <a:rPr lang="en-US" sz="1600" dirty="0" smtClean="0">
                <a:solidFill>
                  <a:schemeClr val="tx2"/>
                </a:solidFill>
              </a:rPr>
              <a:t> adder values when the RUC-instructed Resource is dispatched </a:t>
            </a:r>
            <a:r>
              <a:rPr lang="en-US" sz="1600" u="sng" dirty="0" smtClean="0">
                <a:solidFill>
                  <a:schemeClr val="tx2"/>
                </a:solidFill>
              </a:rPr>
              <a:t>at its LDL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en-US" sz="1600" u="sng" dirty="0" smtClean="0">
                <a:solidFill>
                  <a:schemeClr val="tx2"/>
                </a:solidFill>
              </a:rPr>
              <a:t>Zero</a:t>
            </a:r>
            <a:r>
              <a:rPr lang="en-US" sz="1600" dirty="0" smtClean="0">
                <a:solidFill>
                  <a:schemeClr val="tx2"/>
                </a:solidFill>
              </a:rPr>
              <a:t> adder values when the RUC-instructed Resource is dispatched </a:t>
            </a:r>
            <a:r>
              <a:rPr lang="en-US" sz="1600" u="sng" dirty="0" smtClean="0">
                <a:solidFill>
                  <a:schemeClr val="tx2"/>
                </a:solidFill>
              </a:rPr>
              <a:t>above its LDL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4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Non-Intuitive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77033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There are some reasons why the results may not necessarily fall into this simple expectation 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These cases are related to the relaxation of HDLs and LDLs of the Resources that were not RUC-instructed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The relaxation is intended to avoid ramp limitations that would tend to exaggerate the pricing impacts of the out-of-market action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Descriptions and examples of these are included in the next few slides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Non-Zero Adders with RUC Resource above LDL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77033"/>
          </a:xfrm>
        </p:spPr>
        <p:txBody>
          <a:bodyPr/>
          <a:lstStyle/>
          <a:p>
            <a:r>
              <a:rPr lang="en-US" sz="2200" dirty="0" smtClean="0">
                <a:solidFill>
                  <a:schemeClr val="tx2"/>
                </a:solidFill>
              </a:rPr>
              <a:t>Can be a function of the </a:t>
            </a:r>
            <a:r>
              <a:rPr lang="en-US" sz="2200" u="sng" dirty="0" smtClean="0">
                <a:solidFill>
                  <a:schemeClr val="tx2"/>
                </a:solidFill>
              </a:rPr>
              <a:t>LDL</a:t>
            </a:r>
            <a:r>
              <a:rPr lang="en-US" sz="2200" dirty="0" smtClean="0">
                <a:solidFill>
                  <a:schemeClr val="tx2"/>
                </a:solidFill>
              </a:rPr>
              <a:t> relaxation of other Resources with limiting ramp rates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200" dirty="0">
                <a:solidFill>
                  <a:schemeClr val="tx2"/>
                </a:solidFill>
              </a:rPr>
              <a:t>The dispatch engine has additional </a:t>
            </a:r>
            <a:r>
              <a:rPr lang="en-US" sz="2200" dirty="0" smtClean="0">
                <a:solidFill>
                  <a:schemeClr val="tx2"/>
                </a:solidFill>
              </a:rPr>
              <a:t>flexibility to dispatch down non-economic capacity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>
                <a:solidFill>
                  <a:schemeClr val="tx2"/>
                </a:solidFill>
              </a:rPr>
              <a:t>Some of the “price-taking” energy of the Resources that were not RUC-instructed is no longer “price taking</a:t>
            </a:r>
            <a:r>
              <a:rPr lang="en-US" sz="2200" dirty="0" smtClean="0">
                <a:solidFill>
                  <a:schemeClr val="tx2"/>
                </a:solidFill>
              </a:rPr>
              <a:t>” due to additional ramp range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This </a:t>
            </a:r>
            <a:r>
              <a:rPr lang="en-US" sz="2200" dirty="0">
                <a:solidFill>
                  <a:schemeClr val="tx2"/>
                </a:solidFill>
              </a:rPr>
              <a:t>can lead to </a:t>
            </a:r>
            <a:r>
              <a:rPr lang="en-US" sz="2200" dirty="0" smtClean="0">
                <a:solidFill>
                  <a:schemeClr val="tx2"/>
                </a:solidFill>
              </a:rPr>
              <a:t>higher </a:t>
            </a:r>
            <a:r>
              <a:rPr lang="en-US" sz="2200" dirty="0">
                <a:solidFill>
                  <a:schemeClr val="tx2"/>
                </a:solidFill>
              </a:rPr>
              <a:t>system lambdas in the pricing run than were observed in the dispatch run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Adders with RUC Resource at LDL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6152"/>
            <a:ext cx="8534400" cy="4709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2"/>
                </a:solidFill>
              </a:rPr>
              <a:t>Can be a function of the </a:t>
            </a:r>
            <a:r>
              <a:rPr lang="en-US" sz="2200" u="sng" dirty="0" smtClean="0">
                <a:solidFill>
                  <a:schemeClr val="tx2"/>
                </a:solidFill>
              </a:rPr>
              <a:t>HDL</a:t>
            </a:r>
            <a:r>
              <a:rPr lang="en-US" sz="2200" dirty="0" smtClean="0">
                <a:solidFill>
                  <a:schemeClr val="tx2"/>
                </a:solidFill>
              </a:rPr>
              <a:t> relaxation of other Resources with limiting ramp rates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The dispatch engine has additional economic capacity for dispatch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This can lead to lower system lambdas in the pricing run than were observed in the dispatch run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The price adder is floored at $0/MWh to mitigate this effect</a:t>
            </a:r>
          </a:p>
          <a:p>
            <a:pPr lvl="1"/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As an additional note, RUC-instructed Resources can also be mitigated for SCED Step 2 in both the dispatch and pricing run</a:t>
            </a:r>
          </a:p>
          <a:p>
            <a:pPr lvl="1"/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7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11500</TotalTime>
  <Words>1417</Words>
  <Application>Microsoft Office PowerPoint</Application>
  <PresentationFormat>On-screen Show (4:3)</PresentationFormat>
  <Paragraphs>462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</vt:lpstr>
      <vt:lpstr>SCED Pricing Run Methodology Overview</vt:lpstr>
      <vt:lpstr>SCED Pricing Run Methodology Overview</vt:lpstr>
      <vt:lpstr>SCED Pricing Run Methodology Overview</vt:lpstr>
      <vt:lpstr>Intent of the Pricing Run</vt:lpstr>
      <vt:lpstr>Non-Intuitive Cases</vt:lpstr>
      <vt:lpstr>Non-Zero Adders with RUC Resource above LDL</vt:lpstr>
      <vt:lpstr>Zero Adders with RUC Resource at LDL</vt:lpstr>
      <vt:lpstr>Example 1a – LDL Relaxation </vt:lpstr>
      <vt:lpstr>Example 1b – LDL Relaxation  Only the LDL of G1 Relaxed </vt:lpstr>
      <vt:lpstr>Example 2a – LDL Relaxation with a Lower RUC LDL</vt:lpstr>
      <vt:lpstr>Example 2b – LDL Relaxation with a Lower RUC LDL Only the LDL of G1 Relaxed</vt:lpstr>
      <vt:lpstr>Example 3 – HDL Relaxation</vt:lpstr>
      <vt:lpstr>RUC Instructions for 10/4/18</vt:lpstr>
      <vt:lpstr>Reliability Deployment Price Adders for 10/4/18</vt:lpstr>
      <vt:lpstr>Conclusion</vt:lpstr>
      <vt:lpstr>Conclusion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219</cp:revision>
  <cp:lastPrinted>2018-10-31T21:15:45Z</cp:lastPrinted>
  <dcterms:created xsi:type="dcterms:W3CDTF">2016-01-21T15:20:31Z</dcterms:created>
  <dcterms:modified xsi:type="dcterms:W3CDTF">2018-11-08T23:06:25Z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_NewReviewCycle">
    <vt:lpwstr/>
  </property>
</Properties>
</file>