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348" r:id="rId7"/>
    <p:sldId id="331" r:id="rId8"/>
    <p:sldId id="366" r:id="rId9"/>
    <p:sldId id="371" r:id="rId10"/>
    <p:sldId id="367" r:id="rId11"/>
    <p:sldId id="374" r:id="rId12"/>
    <p:sldId id="369" r:id="rId13"/>
    <p:sldId id="373" r:id="rId14"/>
    <p:sldId id="372" r:id="rId15"/>
    <p:sldId id="349" r:id="rId16"/>
    <p:sldId id="370" r:id="rId17"/>
    <p:sldId id="375" r:id="rId18"/>
    <p:sldId id="37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0FAEE99-DAB1-4C64-AB16-3C56E53DFF53}">
          <p14:sldIdLst>
            <p14:sldId id="260"/>
            <p14:sldId id="348"/>
            <p14:sldId id="331"/>
            <p14:sldId id="366"/>
            <p14:sldId id="371"/>
            <p14:sldId id="367"/>
            <p14:sldId id="374"/>
            <p14:sldId id="369"/>
            <p14:sldId id="373"/>
            <p14:sldId id="372"/>
          </p14:sldIdLst>
        </p14:section>
        <p14:section name="Untitled Section" id="{C45346CB-966A-49F8-AA2F-E0ED888726E2}">
          <p14:sldIdLst>
            <p14:sldId id="349"/>
            <p14:sldId id="370"/>
            <p14:sldId id="375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7260" autoAdjust="0"/>
  </p:normalViewPr>
  <p:slideViewPr>
    <p:cSldViewPr showGuides="1">
      <p:cViewPr varScale="1">
        <p:scale>
          <a:sx n="95" d="100"/>
          <a:sy n="95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354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July 26, 2018 HRUC at 10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'20180726 10AM'!$B$22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10AM'!$B$23:$B$32</c:f>
              <c:numCache>
                <c:formatCode>General</c:formatCode>
                <c:ptCount val="10"/>
                <c:pt idx="0">
                  <c:v>1376.1</c:v>
                </c:pt>
                <c:pt idx="1">
                  <c:v>-589</c:v>
                </c:pt>
                <c:pt idx="2">
                  <c:v>-1882.2</c:v>
                </c:pt>
                <c:pt idx="3">
                  <c:v>-2711.3</c:v>
                </c:pt>
                <c:pt idx="4">
                  <c:v>-3113.5</c:v>
                </c:pt>
                <c:pt idx="5">
                  <c:v>-2018.9</c:v>
                </c:pt>
                <c:pt idx="6">
                  <c:v>-1599.3</c:v>
                </c:pt>
                <c:pt idx="7">
                  <c:v>-1449.6</c:v>
                </c:pt>
                <c:pt idx="8">
                  <c:v>-682</c:v>
                </c:pt>
                <c:pt idx="9">
                  <c:v>1949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310989672"/>
        <c:axId val="310989280"/>
      </c:barChart>
      <c:lineChart>
        <c:grouping val="standard"/>
        <c:varyColors val="0"/>
        <c:ser>
          <c:idx val="2"/>
          <c:order val="1"/>
          <c:tx>
            <c:strRef>
              <c:f>'20180726 10AM'!$C$22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10AM'!$C$23:$C$32</c:f>
              <c:numCache>
                <c:formatCode>General</c:formatCode>
                <c:ptCount val="10"/>
                <c:pt idx="0">
                  <c:v>67481</c:v>
                </c:pt>
                <c:pt idx="1">
                  <c:v>69172</c:v>
                </c:pt>
                <c:pt idx="2">
                  <c:v>70646</c:v>
                </c:pt>
                <c:pt idx="3">
                  <c:v>71098</c:v>
                </c:pt>
                <c:pt idx="4">
                  <c:v>71280</c:v>
                </c:pt>
                <c:pt idx="5">
                  <c:v>71704</c:v>
                </c:pt>
                <c:pt idx="6">
                  <c:v>70331</c:v>
                </c:pt>
                <c:pt idx="7">
                  <c:v>68174</c:v>
                </c:pt>
                <c:pt idx="8">
                  <c:v>66091</c:v>
                </c:pt>
                <c:pt idx="9">
                  <c:v>66201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'20180726 10AM'!$D$22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10AM'!$D$23:$D$32</c:f>
              <c:numCache>
                <c:formatCode>General</c:formatCode>
                <c:ptCount val="10"/>
                <c:pt idx="0">
                  <c:v>64784.1</c:v>
                </c:pt>
                <c:pt idx="1">
                  <c:v>66511</c:v>
                </c:pt>
                <c:pt idx="2">
                  <c:v>68029.8</c:v>
                </c:pt>
                <c:pt idx="3">
                  <c:v>68481.7</c:v>
                </c:pt>
                <c:pt idx="4">
                  <c:v>68651.5</c:v>
                </c:pt>
                <c:pt idx="5">
                  <c:v>69090.100000000006</c:v>
                </c:pt>
                <c:pt idx="6">
                  <c:v>67850.7</c:v>
                </c:pt>
                <c:pt idx="7">
                  <c:v>65646.399999999994</c:v>
                </c:pt>
                <c:pt idx="8">
                  <c:v>63585</c:v>
                </c:pt>
                <c:pt idx="9">
                  <c:v>63710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'20180726 10AM'!$E$22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10AM'!$E$23:$E$32</c:f>
              <c:numCache>
                <c:formatCode>General</c:formatCode>
                <c:ptCount val="10"/>
                <c:pt idx="0">
                  <c:v>63408</c:v>
                </c:pt>
                <c:pt idx="1">
                  <c:v>67100</c:v>
                </c:pt>
                <c:pt idx="2">
                  <c:v>69912</c:v>
                </c:pt>
                <c:pt idx="3">
                  <c:v>71193</c:v>
                </c:pt>
                <c:pt idx="4">
                  <c:v>71765</c:v>
                </c:pt>
                <c:pt idx="5">
                  <c:v>71109</c:v>
                </c:pt>
                <c:pt idx="6">
                  <c:v>69450</c:v>
                </c:pt>
                <c:pt idx="7">
                  <c:v>67096</c:v>
                </c:pt>
                <c:pt idx="8">
                  <c:v>64267</c:v>
                </c:pt>
                <c:pt idx="9">
                  <c:v>61761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510944"/>
        <c:axId val="310988888"/>
      </c:lineChart>
      <c:catAx>
        <c:axId val="179510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988888"/>
        <c:crosses val="autoZero"/>
        <c:auto val="1"/>
        <c:lblAlgn val="ctr"/>
        <c:lblOffset val="100"/>
        <c:noMultiLvlLbl val="0"/>
      </c:catAx>
      <c:valAx>
        <c:axId val="310988888"/>
        <c:scaling>
          <c:orientation val="minMax"/>
          <c:max val="72000"/>
          <c:min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10944"/>
        <c:crosses val="autoZero"/>
        <c:crossBetween val="between"/>
      </c:valAx>
      <c:valAx>
        <c:axId val="310989280"/>
        <c:scaling>
          <c:orientation val="minMax"/>
          <c:max val="2000"/>
          <c:min val="-4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989672"/>
        <c:crosses val="max"/>
        <c:crossBetween val="between"/>
      </c:valAx>
      <c:catAx>
        <c:axId val="310989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0989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Forecast Error and Additional Capacity in SCED </a:t>
            </a:r>
          </a:p>
          <a:p>
            <a:pPr>
              <a:defRPr/>
            </a:pPr>
            <a:r>
              <a:rPr lang="en-US"/>
              <a:t>from July 26, 2018 Snapshot at 10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'7-26 10AM'!$E$1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10AM'!$E$16:$E$19</c:f>
              <c:numCache>
                <c:formatCode>0.00</c:formatCode>
                <c:ptCount val="4"/>
                <c:pt idx="0">
                  <c:v>-372.99999999999972</c:v>
                </c:pt>
                <c:pt idx="1">
                  <c:v>-470.3</c:v>
                </c:pt>
                <c:pt idx="2">
                  <c:v>-59.8</c:v>
                </c:pt>
                <c:pt idx="3">
                  <c:v>-223.79999999999998</c:v>
                </c:pt>
              </c:numCache>
            </c:numRef>
          </c:val>
        </c:ser>
        <c:ser>
          <c:idx val="4"/>
          <c:order val="1"/>
          <c:tx>
            <c:strRef>
              <c:f>'7-26 10AM'!$N$1</c:f>
              <c:strCache>
                <c:ptCount val="1"/>
                <c:pt idx="0">
                  <c:v>DC Tie Error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10AM'!$N$16:$N$19</c:f>
              <c:numCache>
                <c:formatCode>0.00</c:formatCode>
                <c:ptCount val="4"/>
                <c:pt idx="0">
                  <c:v>-161.50442723172409</c:v>
                </c:pt>
                <c:pt idx="1">
                  <c:v>-259.33816251557118</c:v>
                </c:pt>
                <c:pt idx="2">
                  <c:v>-259.38417728912714</c:v>
                </c:pt>
                <c:pt idx="3">
                  <c:v>-262.57260291762645</c:v>
                </c:pt>
              </c:numCache>
            </c:numRef>
          </c:val>
        </c:ser>
        <c:ser>
          <c:idx val="7"/>
          <c:order val="2"/>
          <c:tx>
            <c:strRef>
              <c:f>'7-26 10AM'!$P$1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10AM'!$P$16:$P$19</c:f>
              <c:numCache>
                <c:formatCode>0.00</c:formatCode>
                <c:ptCount val="4"/>
                <c:pt idx="0">
                  <c:v>690.8</c:v>
                </c:pt>
                <c:pt idx="1">
                  <c:v>1044.8</c:v>
                </c:pt>
                <c:pt idx="2">
                  <c:v>1499.8</c:v>
                </c:pt>
                <c:pt idx="3">
                  <c:v>1524.3</c:v>
                </c:pt>
              </c:numCache>
            </c:numRef>
          </c:val>
        </c:ser>
        <c:ser>
          <c:idx val="6"/>
          <c:order val="3"/>
          <c:tx>
            <c:strRef>
              <c:f>'7-26 10AM'!$O$1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10AM'!$O$16:$O$19</c:f>
              <c:numCache>
                <c:formatCode>0.00</c:formatCode>
                <c:ptCount val="4"/>
                <c:pt idx="0">
                  <c:v>560.70000000000005</c:v>
                </c:pt>
                <c:pt idx="1">
                  <c:v>566.5</c:v>
                </c:pt>
                <c:pt idx="2">
                  <c:v>567</c:v>
                </c:pt>
                <c:pt idx="3">
                  <c:v>567</c:v>
                </c:pt>
              </c:numCache>
            </c:numRef>
          </c:val>
        </c:ser>
        <c:ser>
          <c:idx val="5"/>
          <c:order val="4"/>
          <c:tx>
            <c:strRef>
              <c:f>'7-26 10AM'!$G$1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10AM'!$G$16:$G$19</c:f>
              <c:numCache>
                <c:formatCode>0.00</c:formatCode>
                <c:ptCount val="4"/>
                <c:pt idx="0">
                  <c:v>194.50000000000003</c:v>
                </c:pt>
                <c:pt idx="1">
                  <c:v>186.40000000000012</c:v>
                </c:pt>
                <c:pt idx="2">
                  <c:v>233.99999999999918</c:v>
                </c:pt>
                <c:pt idx="3">
                  <c:v>85.900000000000034</c:v>
                </c:pt>
              </c:numCache>
            </c:numRef>
          </c:val>
        </c:ser>
        <c:ser>
          <c:idx val="3"/>
          <c:order val="5"/>
          <c:tx>
            <c:strRef>
              <c:f>'7-26 10AM'!$K$1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10AM'!$K$16:$K$19</c:f>
              <c:numCache>
                <c:formatCode>0.00</c:formatCode>
                <c:ptCount val="4"/>
                <c:pt idx="0">
                  <c:v>1699.203125</c:v>
                </c:pt>
                <c:pt idx="1">
                  <c:v>1286.0625</c:v>
                </c:pt>
                <c:pt idx="2">
                  <c:v>1077.3984380000038</c:v>
                </c:pt>
                <c:pt idx="3">
                  <c:v>815.77343800000381</c:v>
                </c:pt>
              </c:numCache>
            </c:numRef>
          </c:val>
        </c:ser>
        <c:ser>
          <c:idx val="2"/>
          <c:order val="6"/>
          <c:tx>
            <c:strRef>
              <c:f>'7-26 10AM'!$H$1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10AM'!$H$16:$H$19</c:f>
              <c:numCache>
                <c:formatCode>0.00</c:formatCode>
                <c:ptCount val="4"/>
                <c:pt idx="0">
                  <c:v>33.9</c:v>
                </c:pt>
                <c:pt idx="1">
                  <c:v>34</c:v>
                </c:pt>
                <c:pt idx="2">
                  <c:v>35</c:v>
                </c:pt>
                <c:pt idx="3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0990456"/>
        <c:axId val="310990848"/>
      </c:barChart>
      <c:lineChart>
        <c:grouping val="standard"/>
        <c:varyColors val="0"/>
        <c:ser>
          <c:idx val="1"/>
          <c:order val="7"/>
          <c:tx>
            <c:strRef>
              <c:f>'7-26 10AM'!$D$1</c:f>
              <c:strCache>
                <c:ptCount val="1"/>
                <c:pt idx="0">
                  <c:v>Combined Reserve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10AM'!$D$16:$D$19</c:f>
              <c:numCache>
                <c:formatCode>0.00</c:formatCode>
                <c:ptCount val="4"/>
                <c:pt idx="0">
                  <c:v>2644.5986977682765</c:v>
                </c:pt>
                <c:pt idx="1">
                  <c:v>2388.1243374844294</c:v>
                </c:pt>
                <c:pt idx="2">
                  <c:v>3094.0142607108764</c:v>
                </c:pt>
                <c:pt idx="3">
                  <c:v>2542.6008350823777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990456"/>
        <c:axId val="310990848"/>
      </c:lineChart>
      <c:catAx>
        <c:axId val="310990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990848"/>
        <c:crosses val="autoZero"/>
        <c:auto val="1"/>
        <c:lblAlgn val="ctr"/>
        <c:lblOffset val="100"/>
        <c:noMultiLvlLbl val="0"/>
      </c:catAx>
      <c:valAx>
        <c:axId val="31099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99045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7365084389576935"/>
          <c:y val="0.18387401574803147"/>
          <c:w val="0.3179739467239962"/>
          <c:h val="0.73315944881889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August 1, 2018 HRUC at 7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'20180801 7AM'!$B$22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'20180801 7AM'!$A$23:$A$30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'20180801 7AM'!$B$23:$B$32</c:f>
              <c:numCache>
                <c:formatCode>General</c:formatCode>
                <c:ptCount val="10"/>
                <c:pt idx="0">
                  <c:v>2445</c:v>
                </c:pt>
                <c:pt idx="1">
                  <c:v>888.30000000000291</c:v>
                </c:pt>
                <c:pt idx="2">
                  <c:v>-1284.3000000000029</c:v>
                </c:pt>
                <c:pt idx="3">
                  <c:v>-2519.6999999999971</c:v>
                </c:pt>
                <c:pt idx="4">
                  <c:v>-4093.3000000000029</c:v>
                </c:pt>
                <c:pt idx="5">
                  <c:v>-3772.4000000000015</c:v>
                </c:pt>
                <c:pt idx="6">
                  <c:v>-2796.5</c:v>
                </c:pt>
                <c:pt idx="7">
                  <c:v>-561.80000000000291</c:v>
                </c:pt>
                <c:pt idx="8">
                  <c:v>964.90000000000146</c:v>
                </c:pt>
                <c:pt idx="9">
                  <c:v>4171.9000000000015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312197648"/>
        <c:axId val="310992416"/>
      </c:barChart>
      <c:lineChart>
        <c:grouping val="standard"/>
        <c:varyColors val="0"/>
        <c:ser>
          <c:idx val="2"/>
          <c:order val="1"/>
          <c:tx>
            <c:strRef>
              <c:f>'20180801 7AM'!$C$22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'20180801 7AM'!$A$23:$A$32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'20180801 7AM'!$C$23:$C$32</c:f>
              <c:numCache>
                <c:formatCode>General</c:formatCode>
                <c:ptCount val="10"/>
                <c:pt idx="0">
                  <c:v>61023</c:v>
                </c:pt>
                <c:pt idx="1">
                  <c:v>62271</c:v>
                </c:pt>
                <c:pt idx="2">
                  <c:v>62625</c:v>
                </c:pt>
                <c:pt idx="3">
                  <c:v>63874</c:v>
                </c:pt>
                <c:pt idx="4">
                  <c:v>64053</c:v>
                </c:pt>
                <c:pt idx="5">
                  <c:v>64331</c:v>
                </c:pt>
                <c:pt idx="6">
                  <c:v>63333</c:v>
                </c:pt>
                <c:pt idx="7">
                  <c:v>62657</c:v>
                </c:pt>
                <c:pt idx="8">
                  <c:v>61941</c:v>
                </c:pt>
                <c:pt idx="9">
                  <c:v>62038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'20180801 7AM'!$D$22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'20180801 7AM'!$A$23:$A$32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'20180801 7AM'!$D$23:$D$32</c:f>
              <c:numCache>
                <c:formatCode>General</c:formatCode>
                <c:ptCount val="10"/>
                <c:pt idx="0">
                  <c:v>58255</c:v>
                </c:pt>
                <c:pt idx="1">
                  <c:v>59524.3</c:v>
                </c:pt>
                <c:pt idx="2">
                  <c:v>60129.7</c:v>
                </c:pt>
                <c:pt idx="3">
                  <c:v>61361.3</c:v>
                </c:pt>
                <c:pt idx="4">
                  <c:v>61571.7</c:v>
                </c:pt>
                <c:pt idx="5">
                  <c:v>61823.6</c:v>
                </c:pt>
                <c:pt idx="6">
                  <c:v>60834.5</c:v>
                </c:pt>
                <c:pt idx="7">
                  <c:v>60182.2</c:v>
                </c:pt>
                <c:pt idx="8">
                  <c:v>59612.9</c:v>
                </c:pt>
                <c:pt idx="9">
                  <c:v>59692.9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'20180801 7AM'!$E$22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'20180801 7AM'!$A$23:$A$32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'20180801 7AM'!$E$23:$E$32</c:f>
              <c:numCache>
                <c:formatCode>General</c:formatCode>
                <c:ptCount val="10"/>
                <c:pt idx="0">
                  <c:v>55810</c:v>
                </c:pt>
                <c:pt idx="1">
                  <c:v>58636</c:v>
                </c:pt>
                <c:pt idx="2">
                  <c:v>61414</c:v>
                </c:pt>
                <c:pt idx="3">
                  <c:v>63881</c:v>
                </c:pt>
                <c:pt idx="4">
                  <c:v>65665</c:v>
                </c:pt>
                <c:pt idx="5">
                  <c:v>65596</c:v>
                </c:pt>
                <c:pt idx="6">
                  <c:v>63631</c:v>
                </c:pt>
                <c:pt idx="7">
                  <c:v>60744</c:v>
                </c:pt>
                <c:pt idx="8">
                  <c:v>58648</c:v>
                </c:pt>
                <c:pt idx="9">
                  <c:v>55521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991632"/>
        <c:axId val="310992024"/>
      </c:lineChart>
      <c:catAx>
        <c:axId val="310991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992024"/>
        <c:crosses val="autoZero"/>
        <c:auto val="1"/>
        <c:lblAlgn val="ctr"/>
        <c:lblOffset val="100"/>
        <c:noMultiLvlLbl val="0"/>
      </c:catAx>
      <c:valAx>
        <c:axId val="310992024"/>
        <c:scaling>
          <c:orientation val="minMax"/>
          <c:max val="68000"/>
          <c:min val="5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991632"/>
        <c:crosses val="autoZero"/>
        <c:crossBetween val="between"/>
      </c:valAx>
      <c:valAx>
        <c:axId val="310992416"/>
        <c:scaling>
          <c:orientation val="minMax"/>
          <c:min val="-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97648"/>
        <c:crosses val="max"/>
        <c:crossBetween val="between"/>
      </c:valAx>
      <c:catAx>
        <c:axId val="312197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09924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Forecast Error and Additional Capacity in SCED </a:t>
            </a:r>
          </a:p>
          <a:p>
            <a:pPr>
              <a:defRPr/>
            </a:pPr>
            <a:r>
              <a:rPr lang="en-US"/>
              <a:t>from August 1, 2018 Snapshot at 7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3"/>
          <c:order val="0"/>
          <c:tx>
            <c:strRef>
              <c:f>'8-1 7AM'!$K$1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7AM'!$K$14:$K$21</c:f>
              <c:numCache>
                <c:formatCode>0.00</c:formatCode>
                <c:ptCount val="8"/>
                <c:pt idx="0">
                  <c:v>-957.12109399999463</c:v>
                </c:pt>
                <c:pt idx="1">
                  <c:v>-1089.5390629999965</c:v>
                </c:pt>
                <c:pt idx="2">
                  <c:v>-909.9804690000019</c:v>
                </c:pt>
                <c:pt idx="3">
                  <c:v>-472.90234300000157</c:v>
                </c:pt>
                <c:pt idx="4">
                  <c:v>104.16406199999619</c:v>
                </c:pt>
                <c:pt idx="5">
                  <c:v>112.11718700000347</c:v>
                </c:pt>
                <c:pt idx="6">
                  <c:v>-473.9492190000019</c:v>
                </c:pt>
                <c:pt idx="7">
                  <c:v>-801.61718700000347</c:v>
                </c:pt>
              </c:numCache>
            </c:numRef>
          </c:val>
        </c:ser>
        <c:ser>
          <c:idx val="5"/>
          <c:order val="1"/>
          <c:tx>
            <c:strRef>
              <c:f>'8-1 7AM'!$G$1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7AM'!$G$14:$G$21</c:f>
              <c:numCache>
                <c:formatCode>0.00</c:formatCode>
                <c:ptCount val="8"/>
                <c:pt idx="0">
                  <c:v>-11.300000000000193</c:v>
                </c:pt>
                <c:pt idx="1">
                  <c:v>-425.1</c:v>
                </c:pt>
                <c:pt idx="2">
                  <c:v>-231.3</c:v>
                </c:pt>
                <c:pt idx="3">
                  <c:v>9.2000000000001521</c:v>
                </c:pt>
                <c:pt idx="4">
                  <c:v>391.59999999999991</c:v>
                </c:pt>
                <c:pt idx="5">
                  <c:v>-220.10000000000045</c:v>
                </c:pt>
                <c:pt idx="6">
                  <c:v>-442.20000000000033</c:v>
                </c:pt>
                <c:pt idx="7">
                  <c:v>-371.20000000000016</c:v>
                </c:pt>
              </c:numCache>
            </c:numRef>
          </c:val>
        </c:ser>
        <c:ser>
          <c:idx val="0"/>
          <c:order val="2"/>
          <c:tx>
            <c:strRef>
              <c:f>'8-1 7AM'!$E$1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7AM'!$E$14:$E$21</c:f>
              <c:numCache>
                <c:formatCode>0.00</c:formatCode>
                <c:ptCount val="8"/>
                <c:pt idx="0">
                  <c:v>-141.00000000000011</c:v>
                </c:pt>
                <c:pt idx="1">
                  <c:v>-225.4</c:v>
                </c:pt>
                <c:pt idx="2">
                  <c:v>-395.50000000000006</c:v>
                </c:pt>
                <c:pt idx="3">
                  <c:v>-336.50000000000006</c:v>
                </c:pt>
                <c:pt idx="4">
                  <c:v>-227.89999999999992</c:v>
                </c:pt>
                <c:pt idx="5">
                  <c:v>-369.39999999999992</c:v>
                </c:pt>
                <c:pt idx="6">
                  <c:v>-149.5</c:v>
                </c:pt>
                <c:pt idx="7">
                  <c:v>-9.1000000000001648</c:v>
                </c:pt>
              </c:numCache>
            </c:numRef>
          </c:val>
        </c:ser>
        <c:ser>
          <c:idx val="4"/>
          <c:order val="3"/>
          <c:tx>
            <c:strRef>
              <c:f>'8-1 7AM'!$N$1</c:f>
              <c:strCache>
                <c:ptCount val="1"/>
                <c:pt idx="0">
                  <c:v>DC Tie Difference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7AM'!$N$14:$N$21</c:f>
              <c:numCache>
                <c:formatCode>0.00</c:formatCode>
                <c:ptCount val="8"/>
                <c:pt idx="0">
                  <c:v>490.20455964869927</c:v>
                </c:pt>
                <c:pt idx="1">
                  <c:v>629.60513825946805</c:v>
                </c:pt>
                <c:pt idx="2">
                  <c:v>635.77897207752278</c:v>
                </c:pt>
                <c:pt idx="3">
                  <c:v>629.71167069588887</c:v>
                </c:pt>
                <c:pt idx="4">
                  <c:v>628.48907080213644</c:v>
                </c:pt>
                <c:pt idx="5">
                  <c:v>635.87155743660196</c:v>
                </c:pt>
                <c:pt idx="6">
                  <c:v>632.77255550499183</c:v>
                </c:pt>
                <c:pt idx="7">
                  <c:v>678.70191002973252</c:v>
                </c:pt>
              </c:numCache>
            </c:numRef>
          </c:val>
        </c:ser>
        <c:ser>
          <c:idx val="7"/>
          <c:order val="4"/>
          <c:tx>
            <c:strRef>
              <c:f>'8-1 7AM'!$P$1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7AM'!$P$14:$P$21</c:f>
              <c:numCache>
                <c:formatCode>0.00</c:formatCode>
                <c:ptCount val="8"/>
                <c:pt idx="0">
                  <c:v>1104.5999999999999</c:v>
                </c:pt>
                <c:pt idx="1">
                  <c:v>1317</c:v>
                </c:pt>
                <c:pt idx="2">
                  <c:v>2454.9</c:v>
                </c:pt>
                <c:pt idx="3">
                  <c:v>2948.9</c:v>
                </c:pt>
                <c:pt idx="4">
                  <c:v>2928.9</c:v>
                </c:pt>
                <c:pt idx="5">
                  <c:v>2942.2</c:v>
                </c:pt>
                <c:pt idx="6">
                  <c:v>3951.9</c:v>
                </c:pt>
                <c:pt idx="7">
                  <c:v>2452.4</c:v>
                </c:pt>
              </c:numCache>
            </c:numRef>
          </c:val>
        </c:ser>
        <c:ser>
          <c:idx val="6"/>
          <c:order val="5"/>
          <c:tx>
            <c:strRef>
              <c:f>'8-1 7AM'!$O$1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7AM'!$O$14:$O$21</c:f>
              <c:numCache>
                <c:formatCode>0.00</c:formatCode>
                <c:ptCount val="8"/>
                <c:pt idx="0">
                  <c:v>-269.7</c:v>
                </c:pt>
                <c:pt idx="1">
                  <c:v>393.5</c:v>
                </c:pt>
                <c:pt idx="2">
                  <c:v>517.70000000000005</c:v>
                </c:pt>
                <c:pt idx="3">
                  <c:v>585.6</c:v>
                </c:pt>
                <c:pt idx="4">
                  <c:v>105.2</c:v>
                </c:pt>
                <c:pt idx="5">
                  <c:v>595.9</c:v>
                </c:pt>
                <c:pt idx="6">
                  <c:v>601.20000000000005</c:v>
                </c:pt>
                <c:pt idx="7">
                  <c:v>753.6</c:v>
                </c:pt>
              </c:numCache>
            </c:numRef>
          </c:val>
        </c:ser>
        <c:ser>
          <c:idx val="2"/>
          <c:order val="6"/>
          <c:tx>
            <c:strRef>
              <c:f>'8-1 7AM'!$H$1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7AM'!$H$14:$H$21</c:f>
              <c:numCache>
                <c:formatCode>0.00</c:formatCode>
                <c:ptCount val="8"/>
                <c:pt idx="0">
                  <c:v>0</c:v>
                </c:pt>
                <c:pt idx="1">
                  <c:v>232.89999999999998</c:v>
                </c:pt>
                <c:pt idx="2">
                  <c:v>788</c:v>
                </c:pt>
                <c:pt idx="3">
                  <c:v>788</c:v>
                </c:pt>
                <c:pt idx="4">
                  <c:v>788</c:v>
                </c:pt>
                <c:pt idx="5">
                  <c:v>788</c:v>
                </c:pt>
                <c:pt idx="6">
                  <c:v>788</c:v>
                </c:pt>
                <c:pt idx="7">
                  <c:v>395.9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2198432"/>
        <c:axId val="312198824"/>
      </c:barChart>
      <c:lineChart>
        <c:grouping val="standard"/>
        <c:varyColors val="0"/>
        <c:ser>
          <c:idx val="1"/>
          <c:order val="7"/>
          <c:tx>
            <c:strRef>
              <c:f>'8-1 7AM'!$D$1</c:f>
              <c:strCache>
                <c:ptCount val="1"/>
                <c:pt idx="0">
                  <c:v>Combined MW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7AM'!$D$14:$D$21</c:f>
              <c:numCache>
                <c:formatCode>0.00</c:formatCode>
                <c:ptCount val="8"/>
                <c:pt idx="0">
                  <c:v>492.89999999999969</c:v>
                </c:pt>
                <c:pt idx="1">
                  <c:v>1771.4</c:v>
                </c:pt>
                <c:pt idx="2">
                  <c:v>3741.5</c:v>
                </c:pt>
                <c:pt idx="3">
                  <c:v>4670.8</c:v>
                </c:pt>
                <c:pt idx="4">
                  <c:v>4230.9999999999991</c:v>
                </c:pt>
                <c:pt idx="5">
                  <c:v>4422.5</c:v>
                </c:pt>
                <c:pt idx="6">
                  <c:v>5440.6000000000013</c:v>
                </c:pt>
                <c:pt idx="7">
                  <c:v>3865.1999999999994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198432"/>
        <c:axId val="312198824"/>
      </c:lineChart>
      <c:catAx>
        <c:axId val="3121984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98824"/>
        <c:crosses val="autoZero"/>
        <c:auto val="1"/>
        <c:lblAlgn val="ctr"/>
        <c:lblOffset val="100"/>
        <c:noMultiLvlLbl val="0"/>
      </c:catAx>
      <c:valAx>
        <c:axId val="312198824"/>
        <c:scaling>
          <c:orientation val="minMax"/>
          <c:max val="6000"/>
          <c:min val="-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9843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8220177165354334"/>
          <c:y val="0.18291418118189773"/>
          <c:w val="0.30946489501312335"/>
          <c:h val="0.73053527399984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August 2, 2018 HRUC at 9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'20180802 9AM'!$B$22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'20180802 9AM'!$A$23:$A$30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'20180802 9AM'!$B$23:$B$32</c:f>
              <c:numCache>
                <c:formatCode>General</c:formatCode>
                <c:ptCount val="10"/>
                <c:pt idx="0">
                  <c:v>77</c:v>
                </c:pt>
                <c:pt idx="1">
                  <c:v>-1574.0999999999985</c:v>
                </c:pt>
                <c:pt idx="2">
                  <c:v>-2908.3000000000029</c:v>
                </c:pt>
                <c:pt idx="3">
                  <c:v>-3313.5999999999985</c:v>
                </c:pt>
                <c:pt idx="4">
                  <c:v>-4142.3000000000029</c:v>
                </c:pt>
                <c:pt idx="5">
                  <c:v>-3698.5999999999985</c:v>
                </c:pt>
                <c:pt idx="6">
                  <c:v>-2365.4000000000015</c:v>
                </c:pt>
                <c:pt idx="7">
                  <c:v>-466.90000000000146</c:v>
                </c:pt>
                <c:pt idx="8">
                  <c:v>1112</c:v>
                </c:pt>
                <c:pt idx="9">
                  <c:v>3870.5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312200784"/>
        <c:axId val="312200392"/>
      </c:barChart>
      <c:lineChart>
        <c:grouping val="standard"/>
        <c:varyColors val="0"/>
        <c:ser>
          <c:idx val="2"/>
          <c:order val="1"/>
          <c:tx>
            <c:strRef>
              <c:f>'20180802 9AM'!$C$22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'20180802 9AM'!$A$23:$A$32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9AM'!$C$23:$C$32</c:f>
              <c:numCache>
                <c:formatCode>General</c:formatCode>
                <c:ptCount val="10"/>
                <c:pt idx="0">
                  <c:v>61334</c:v>
                </c:pt>
                <c:pt idx="1">
                  <c:v>62664</c:v>
                </c:pt>
                <c:pt idx="2">
                  <c:v>63523</c:v>
                </c:pt>
                <c:pt idx="3">
                  <c:v>65014</c:v>
                </c:pt>
                <c:pt idx="4">
                  <c:v>65374</c:v>
                </c:pt>
                <c:pt idx="5">
                  <c:v>65449</c:v>
                </c:pt>
                <c:pt idx="6">
                  <c:v>64806</c:v>
                </c:pt>
                <c:pt idx="7">
                  <c:v>63872</c:v>
                </c:pt>
                <c:pt idx="8">
                  <c:v>63201</c:v>
                </c:pt>
                <c:pt idx="9">
                  <c:v>62971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'20180802 9AM'!$D$22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'20180802 9AM'!$A$23:$A$32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9AM'!$D$23:$D$32</c:f>
              <c:numCache>
                <c:formatCode>General</c:formatCode>
                <c:ptCount val="10"/>
                <c:pt idx="0">
                  <c:v>58563</c:v>
                </c:pt>
                <c:pt idx="1">
                  <c:v>59825.9</c:v>
                </c:pt>
                <c:pt idx="2">
                  <c:v>61024.7</c:v>
                </c:pt>
                <c:pt idx="3">
                  <c:v>62536.4</c:v>
                </c:pt>
                <c:pt idx="4">
                  <c:v>62965.7</c:v>
                </c:pt>
                <c:pt idx="5">
                  <c:v>62979.4</c:v>
                </c:pt>
                <c:pt idx="6">
                  <c:v>62380.6</c:v>
                </c:pt>
                <c:pt idx="7">
                  <c:v>61455.1</c:v>
                </c:pt>
                <c:pt idx="8">
                  <c:v>60855</c:v>
                </c:pt>
                <c:pt idx="9">
                  <c:v>60671.5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'20180802 9AM'!$E$22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'20180802 9AM'!$A$23:$A$32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9AM'!$E$23:$E$32</c:f>
              <c:numCache>
                <c:formatCode>General</c:formatCode>
                <c:ptCount val="10"/>
                <c:pt idx="0">
                  <c:v>58486</c:v>
                </c:pt>
                <c:pt idx="1">
                  <c:v>61400</c:v>
                </c:pt>
                <c:pt idx="2">
                  <c:v>63933</c:v>
                </c:pt>
                <c:pt idx="3">
                  <c:v>65850</c:v>
                </c:pt>
                <c:pt idx="4">
                  <c:v>67108</c:v>
                </c:pt>
                <c:pt idx="5">
                  <c:v>66678</c:v>
                </c:pt>
                <c:pt idx="6">
                  <c:v>64746</c:v>
                </c:pt>
                <c:pt idx="7">
                  <c:v>61922</c:v>
                </c:pt>
                <c:pt idx="8">
                  <c:v>59743</c:v>
                </c:pt>
                <c:pt idx="9">
                  <c:v>56801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199608"/>
        <c:axId val="312200000"/>
      </c:lineChart>
      <c:catAx>
        <c:axId val="3121996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00000"/>
        <c:crosses val="autoZero"/>
        <c:auto val="1"/>
        <c:lblAlgn val="ctr"/>
        <c:lblOffset val="100"/>
        <c:noMultiLvlLbl val="0"/>
      </c:catAx>
      <c:valAx>
        <c:axId val="312200000"/>
        <c:scaling>
          <c:orientation val="minMax"/>
          <c:max val="70000"/>
          <c:min val="5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99608"/>
        <c:crosses val="autoZero"/>
        <c:crossBetween val="between"/>
      </c:valAx>
      <c:valAx>
        <c:axId val="312200392"/>
        <c:scaling>
          <c:orientation val="minMax"/>
          <c:max val="4000"/>
          <c:min val="-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00784"/>
        <c:crosses val="max"/>
        <c:crossBetween val="between"/>
      </c:valAx>
      <c:catAx>
        <c:axId val="31220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22003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Forecast Error and Additional Capacity in SCED </a:t>
            </a:r>
          </a:p>
          <a:p>
            <a:pPr>
              <a:defRPr/>
            </a:pPr>
            <a:r>
              <a:rPr lang="en-US"/>
              <a:t>from August 2, 2018 Snapshot at 9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'8-2 9AM'!$N$1</c:f>
              <c:strCache>
                <c:ptCount val="1"/>
                <c:pt idx="0">
                  <c:v>DC Tie Difference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9AM'!$N$14:$N$21</c:f>
              <c:numCache>
                <c:formatCode>0.00</c:formatCode>
                <c:ptCount val="8"/>
                <c:pt idx="0">
                  <c:v>-3.6688929816086784</c:v>
                </c:pt>
                <c:pt idx="1">
                  <c:v>-3.3974848611983361</c:v>
                </c:pt>
                <c:pt idx="2">
                  <c:v>-4.2690927495539199</c:v>
                </c:pt>
                <c:pt idx="3">
                  <c:v>-3.3777516122121369</c:v>
                </c:pt>
                <c:pt idx="4">
                  <c:v>-4.7629692176315075</c:v>
                </c:pt>
                <c:pt idx="5">
                  <c:v>-7.0074007542576737</c:v>
                </c:pt>
                <c:pt idx="6">
                  <c:v>-7.3569389468844975</c:v>
                </c:pt>
                <c:pt idx="7">
                  <c:v>-0.96660053520565725</c:v>
                </c:pt>
              </c:numCache>
            </c:numRef>
          </c:val>
        </c:ser>
        <c:ser>
          <c:idx val="0"/>
          <c:order val="1"/>
          <c:tx>
            <c:strRef>
              <c:f>'8-2 9AM'!$E$1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9AM'!$E$14:$E$21</c:f>
              <c:numCache>
                <c:formatCode>0.00</c:formatCode>
                <c:ptCount val="8"/>
                <c:pt idx="0">
                  <c:v>-472.7000000000001</c:v>
                </c:pt>
                <c:pt idx="1">
                  <c:v>-304.09999999999991</c:v>
                </c:pt>
                <c:pt idx="2">
                  <c:v>-353.1</c:v>
                </c:pt>
                <c:pt idx="3">
                  <c:v>-383.49999999999989</c:v>
                </c:pt>
                <c:pt idx="4">
                  <c:v>-570.00000000000023</c:v>
                </c:pt>
                <c:pt idx="5">
                  <c:v>-415.9000000000002</c:v>
                </c:pt>
                <c:pt idx="6">
                  <c:v>-488.19999999999987</c:v>
                </c:pt>
                <c:pt idx="7">
                  <c:v>-459.90000000000026</c:v>
                </c:pt>
              </c:numCache>
            </c:numRef>
          </c:val>
        </c:ser>
        <c:ser>
          <c:idx val="5"/>
          <c:order val="2"/>
          <c:tx>
            <c:strRef>
              <c:f>'8-2 9AM'!$G$1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9AM'!$G$14:$G$21</c:f>
              <c:numCache>
                <c:formatCode>0.00</c:formatCode>
                <c:ptCount val="8"/>
                <c:pt idx="0">
                  <c:v>7.1999999999998643</c:v>
                </c:pt>
                <c:pt idx="1">
                  <c:v>-295.39999999999992</c:v>
                </c:pt>
                <c:pt idx="2">
                  <c:v>46.500000000000199</c:v>
                </c:pt>
                <c:pt idx="3">
                  <c:v>327.39999999999981</c:v>
                </c:pt>
                <c:pt idx="4">
                  <c:v>178.09999999999985</c:v>
                </c:pt>
                <c:pt idx="5">
                  <c:v>-68.500000000000043</c:v>
                </c:pt>
                <c:pt idx="6">
                  <c:v>-147.10000000000019</c:v>
                </c:pt>
                <c:pt idx="7">
                  <c:v>356.69999999999959</c:v>
                </c:pt>
              </c:numCache>
            </c:numRef>
          </c:val>
        </c:ser>
        <c:ser>
          <c:idx val="3"/>
          <c:order val="3"/>
          <c:tx>
            <c:strRef>
              <c:f>'8-2 9AM'!$K$1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9AM'!$K$14:$K$21</c:f>
              <c:numCache>
                <c:formatCode>0.00</c:formatCode>
                <c:ptCount val="8"/>
                <c:pt idx="0">
                  <c:v>656.2695309999981</c:v>
                </c:pt>
                <c:pt idx="1">
                  <c:v>342.44140699999843</c:v>
                </c:pt>
                <c:pt idx="2">
                  <c:v>382.3125</c:v>
                </c:pt>
                <c:pt idx="3">
                  <c:v>495.68750000000728</c:v>
                </c:pt>
                <c:pt idx="4">
                  <c:v>984.44531300000381</c:v>
                </c:pt>
                <c:pt idx="5">
                  <c:v>979.71093699999619</c:v>
                </c:pt>
                <c:pt idx="6">
                  <c:v>519.0625</c:v>
                </c:pt>
                <c:pt idx="7">
                  <c:v>285.84375</c:v>
                </c:pt>
              </c:numCache>
            </c:numRef>
          </c:val>
        </c:ser>
        <c:ser>
          <c:idx val="7"/>
          <c:order val="4"/>
          <c:tx>
            <c:strRef>
              <c:f>'8-2 9AM'!$P$1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9AM'!$P$14:$P$21</c:f>
              <c:numCache>
                <c:formatCode>0.00</c:formatCode>
                <c:ptCount val="8"/>
                <c:pt idx="0">
                  <c:v>305.39999999999998</c:v>
                </c:pt>
                <c:pt idx="1">
                  <c:v>1084.5</c:v>
                </c:pt>
                <c:pt idx="2">
                  <c:v>2122</c:v>
                </c:pt>
                <c:pt idx="3">
                  <c:v>2175.3000000000002</c:v>
                </c:pt>
                <c:pt idx="4">
                  <c:v>2719.2</c:v>
                </c:pt>
                <c:pt idx="5">
                  <c:v>2860.6</c:v>
                </c:pt>
                <c:pt idx="6">
                  <c:v>3001.6</c:v>
                </c:pt>
                <c:pt idx="7">
                  <c:v>1579.4</c:v>
                </c:pt>
              </c:numCache>
            </c:numRef>
          </c:val>
        </c:ser>
        <c:ser>
          <c:idx val="6"/>
          <c:order val="5"/>
          <c:tx>
            <c:strRef>
              <c:f>'8-2 9AM'!$O$1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9AM'!$O$14:$O$21</c:f>
              <c:numCache>
                <c:formatCode>0.00</c:formatCode>
                <c:ptCount val="8"/>
                <c:pt idx="0">
                  <c:v>440.9</c:v>
                </c:pt>
                <c:pt idx="1">
                  <c:v>712.6</c:v>
                </c:pt>
                <c:pt idx="2">
                  <c:v>730.5</c:v>
                </c:pt>
                <c:pt idx="3">
                  <c:v>734.4</c:v>
                </c:pt>
                <c:pt idx="4">
                  <c:v>742.5</c:v>
                </c:pt>
                <c:pt idx="5">
                  <c:v>747.7</c:v>
                </c:pt>
                <c:pt idx="6">
                  <c:v>786.9</c:v>
                </c:pt>
                <c:pt idx="7">
                  <c:v>731.6</c:v>
                </c:pt>
              </c:numCache>
            </c:numRef>
          </c:val>
        </c:ser>
        <c:ser>
          <c:idx val="2"/>
          <c:order val="6"/>
          <c:tx>
            <c:strRef>
              <c:f>'8-2 9AM'!$H$1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9AM'!$H$14:$H$21</c:f>
              <c:numCache>
                <c:formatCode>0.00</c:formatCode>
                <c:ptCount val="8"/>
                <c:pt idx="0">
                  <c:v>657.3</c:v>
                </c:pt>
                <c:pt idx="1">
                  <c:v>994.3</c:v>
                </c:pt>
                <c:pt idx="2">
                  <c:v>1474</c:v>
                </c:pt>
                <c:pt idx="3">
                  <c:v>993</c:v>
                </c:pt>
                <c:pt idx="4">
                  <c:v>1209</c:v>
                </c:pt>
                <c:pt idx="5">
                  <c:v>1009.7</c:v>
                </c:pt>
                <c:pt idx="6">
                  <c:v>1175.9000000000001</c:v>
                </c:pt>
                <c:pt idx="7">
                  <c:v>567.20000000000005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2004728"/>
        <c:axId val="312005120"/>
      </c:barChart>
      <c:lineChart>
        <c:grouping val="standard"/>
        <c:varyColors val="0"/>
        <c:ser>
          <c:idx val="1"/>
          <c:order val="7"/>
          <c:tx>
            <c:strRef>
              <c:f>'8-2 9AM'!$D$1</c:f>
              <c:strCache>
                <c:ptCount val="1"/>
                <c:pt idx="0">
                  <c:v>Combined MW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9AM'!$D$14:$D$21</c:f>
              <c:numCache>
                <c:formatCode>0.00</c:formatCode>
                <c:ptCount val="8"/>
                <c:pt idx="0">
                  <c:v>1590.7006380183893</c:v>
                </c:pt>
                <c:pt idx="1">
                  <c:v>2530.9439221388006</c:v>
                </c:pt>
                <c:pt idx="2">
                  <c:v>4397.9434072504455</c:v>
                </c:pt>
                <c:pt idx="3">
                  <c:v>4338.9097483877949</c:v>
                </c:pt>
                <c:pt idx="4">
                  <c:v>5258.4823437823716</c:v>
                </c:pt>
                <c:pt idx="5">
                  <c:v>5106.3035362457376</c:v>
                </c:pt>
                <c:pt idx="6">
                  <c:v>4840.8055610531137</c:v>
                </c:pt>
                <c:pt idx="7">
                  <c:v>3059.8771494647945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004728"/>
        <c:axId val="312005120"/>
      </c:lineChart>
      <c:catAx>
        <c:axId val="312004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05120"/>
        <c:crosses val="autoZero"/>
        <c:auto val="1"/>
        <c:lblAlgn val="ctr"/>
        <c:lblOffset val="100"/>
        <c:noMultiLvlLbl val="0"/>
      </c:catAx>
      <c:valAx>
        <c:axId val="312005120"/>
        <c:scaling>
          <c:orientation val="minMax"/>
          <c:max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0472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6207895888014001"/>
          <c:y val="0.16592539568917522"/>
          <c:w val="0.32958770778652668"/>
          <c:h val="0.76703809751053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August 2, 2018 HRUC at 10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'20180802 10AM'!$B$21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'20180802 10AM'!$A$22:$A$29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'20180802 10AM'!$B$22:$B$31</c:f>
              <c:numCache>
                <c:formatCode>General</c:formatCode>
                <c:ptCount val="10"/>
                <c:pt idx="0">
                  <c:v>460</c:v>
                </c:pt>
                <c:pt idx="1">
                  <c:v>-719.09999999999854</c:v>
                </c:pt>
                <c:pt idx="2">
                  <c:v>-1190.3000000000029</c:v>
                </c:pt>
                <c:pt idx="3">
                  <c:v>-1544.5999999999985</c:v>
                </c:pt>
                <c:pt idx="4">
                  <c:v>-2377.3000000000029</c:v>
                </c:pt>
                <c:pt idx="5">
                  <c:v>-1638.5999999999985</c:v>
                </c:pt>
                <c:pt idx="6">
                  <c:v>-1486.4000000000015</c:v>
                </c:pt>
                <c:pt idx="7">
                  <c:v>32.099999999998545</c:v>
                </c:pt>
                <c:pt idx="8">
                  <c:v>1134</c:v>
                </c:pt>
                <c:pt idx="9">
                  <c:v>3813.5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312007080"/>
        <c:axId val="312006688"/>
      </c:barChart>
      <c:lineChart>
        <c:grouping val="standard"/>
        <c:varyColors val="0"/>
        <c:ser>
          <c:idx val="2"/>
          <c:order val="1"/>
          <c:tx>
            <c:strRef>
              <c:f>'20180802 10AM'!$C$21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'20180802 10AM'!$A$22:$A$31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10AM'!$C$22:$C$31</c:f>
              <c:numCache>
                <c:formatCode>General</c:formatCode>
                <c:ptCount val="10"/>
                <c:pt idx="0">
                  <c:v>61559</c:v>
                </c:pt>
                <c:pt idx="1">
                  <c:v>63560</c:v>
                </c:pt>
                <c:pt idx="2">
                  <c:v>65260</c:v>
                </c:pt>
                <c:pt idx="3">
                  <c:v>66800</c:v>
                </c:pt>
                <c:pt idx="4">
                  <c:v>67183</c:v>
                </c:pt>
                <c:pt idx="5">
                  <c:v>67536</c:v>
                </c:pt>
                <c:pt idx="6">
                  <c:v>65717</c:v>
                </c:pt>
                <c:pt idx="7">
                  <c:v>64414</c:v>
                </c:pt>
                <c:pt idx="8">
                  <c:v>63278</c:v>
                </c:pt>
                <c:pt idx="9">
                  <c:v>62971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'20180802 10AM'!$D$21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'20180802 10AM'!$A$22:$A$31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10AM'!$D$22:$D$31</c:f>
              <c:numCache>
                <c:formatCode>General</c:formatCode>
                <c:ptCount val="10"/>
                <c:pt idx="0">
                  <c:v>58780</c:v>
                </c:pt>
                <c:pt idx="1">
                  <c:v>60722.9</c:v>
                </c:pt>
                <c:pt idx="2">
                  <c:v>62761.7</c:v>
                </c:pt>
                <c:pt idx="3">
                  <c:v>64323.4</c:v>
                </c:pt>
                <c:pt idx="4">
                  <c:v>64721.7</c:v>
                </c:pt>
                <c:pt idx="5">
                  <c:v>65067.4</c:v>
                </c:pt>
                <c:pt idx="6">
                  <c:v>63291.6</c:v>
                </c:pt>
                <c:pt idx="7">
                  <c:v>61998.1</c:v>
                </c:pt>
                <c:pt idx="8">
                  <c:v>60931</c:v>
                </c:pt>
                <c:pt idx="9">
                  <c:v>60671.5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'20180802 10AM'!$E$21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'20180802 10AM'!$A$22:$A$31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10AM'!$E$22:$E$31</c:f>
              <c:numCache>
                <c:formatCode>General</c:formatCode>
                <c:ptCount val="10"/>
                <c:pt idx="0">
                  <c:v>58320</c:v>
                </c:pt>
                <c:pt idx="1">
                  <c:v>61442</c:v>
                </c:pt>
                <c:pt idx="2">
                  <c:v>63952</c:v>
                </c:pt>
                <c:pt idx="3">
                  <c:v>65868</c:v>
                </c:pt>
                <c:pt idx="4">
                  <c:v>67099</c:v>
                </c:pt>
                <c:pt idx="5">
                  <c:v>66706</c:v>
                </c:pt>
                <c:pt idx="6">
                  <c:v>64778</c:v>
                </c:pt>
                <c:pt idx="7">
                  <c:v>61966</c:v>
                </c:pt>
                <c:pt idx="8">
                  <c:v>59797</c:v>
                </c:pt>
                <c:pt idx="9">
                  <c:v>56858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005904"/>
        <c:axId val="312006296"/>
      </c:lineChart>
      <c:catAx>
        <c:axId val="312005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06296"/>
        <c:crosses val="autoZero"/>
        <c:auto val="1"/>
        <c:lblAlgn val="ctr"/>
        <c:lblOffset val="100"/>
        <c:noMultiLvlLbl val="0"/>
      </c:catAx>
      <c:valAx>
        <c:axId val="312006296"/>
        <c:scaling>
          <c:orientation val="minMax"/>
          <c:max val="70000"/>
          <c:min val="5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05904"/>
        <c:crosses val="autoZero"/>
        <c:crossBetween val="between"/>
      </c:valAx>
      <c:valAx>
        <c:axId val="312006688"/>
        <c:scaling>
          <c:orientation val="minMax"/>
          <c:max val="4000"/>
          <c:min val="-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07080"/>
        <c:crosses val="max"/>
        <c:crossBetween val="between"/>
      </c:valAx>
      <c:catAx>
        <c:axId val="312007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20066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Forecast Error and Additional Capacity in SCED </a:t>
            </a:r>
          </a:p>
          <a:p>
            <a:pPr>
              <a:defRPr/>
            </a:pPr>
            <a:r>
              <a:rPr lang="en-US" dirty="0"/>
              <a:t>from </a:t>
            </a:r>
            <a:r>
              <a:rPr lang="en-US" dirty="0" smtClean="0"/>
              <a:t>August</a:t>
            </a:r>
            <a:r>
              <a:rPr lang="en-US" baseline="0" dirty="0" smtClean="0"/>
              <a:t> 2</a:t>
            </a:r>
            <a:r>
              <a:rPr lang="en-US" dirty="0" smtClean="0"/>
              <a:t>, </a:t>
            </a:r>
            <a:r>
              <a:rPr lang="en-US" dirty="0"/>
              <a:t>2018 Snapshot at 10 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'8-2 10AM'!$N$1</c:f>
              <c:strCache>
                <c:ptCount val="1"/>
                <c:pt idx="0">
                  <c:v>DC Tie Difference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10AM'!$N$16:$N$20</c:f>
              <c:numCache>
                <c:formatCode>0.00</c:formatCode>
                <c:ptCount val="5"/>
                <c:pt idx="0">
                  <c:v>-4.2690927495539199</c:v>
                </c:pt>
                <c:pt idx="1">
                  <c:v>-3.3777516122121369</c:v>
                </c:pt>
                <c:pt idx="2">
                  <c:v>-4.7629692176315075</c:v>
                </c:pt>
                <c:pt idx="3">
                  <c:v>-7.0074007542576737</c:v>
                </c:pt>
                <c:pt idx="4">
                  <c:v>-7.3569389468844975</c:v>
                </c:pt>
              </c:numCache>
            </c:numRef>
          </c:val>
        </c:ser>
        <c:ser>
          <c:idx val="0"/>
          <c:order val="1"/>
          <c:tx>
            <c:strRef>
              <c:f>'8-2 10AM'!$E$1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10AM'!$E$16:$E$20</c:f>
              <c:numCache>
                <c:formatCode>0.00</c:formatCode>
                <c:ptCount val="5"/>
                <c:pt idx="0">
                  <c:v>-223.1</c:v>
                </c:pt>
                <c:pt idx="1">
                  <c:v>-304.89999999999998</c:v>
                </c:pt>
                <c:pt idx="2">
                  <c:v>-514.29999999999995</c:v>
                </c:pt>
                <c:pt idx="3">
                  <c:v>-639.30000000000041</c:v>
                </c:pt>
                <c:pt idx="4">
                  <c:v>-490.79999999999973</c:v>
                </c:pt>
              </c:numCache>
            </c:numRef>
          </c:val>
        </c:ser>
        <c:ser>
          <c:idx val="7"/>
          <c:order val="2"/>
          <c:tx>
            <c:strRef>
              <c:f>'8-2 10AM'!$P$1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10AM'!$P$16:$P$20</c:f>
              <c:numCache>
                <c:formatCode>0.00</c:formatCode>
                <c:ptCount val="5"/>
                <c:pt idx="0">
                  <c:v>1380</c:v>
                </c:pt>
                <c:pt idx="1">
                  <c:v>1433.7</c:v>
                </c:pt>
                <c:pt idx="2">
                  <c:v>2039</c:v>
                </c:pt>
                <c:pt idx="3">
                  <c:v>2123.6</c:v>
                </c:pt>
                <c:pt idx="4">
                  <c:v>2787.6</c:v>
                </c:pt>
              </c:numCache>
            </c:numRef>
          </c:val>
        </c:ser>
        <c:ser>
          <c:idx val="6"/>
          <c:order val="3"/>
          <c:tx>
            <c:strRef>
              <c:f>'8-2 10AM'!$O$1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10AM'!$O$16:$O$20</c:f>
              <c:numCache>
                <c:formatCode>0.00</c:formatCode>
                <c:ptCount val="5"/>
                <c:pt idx="0">
                  <c:v>25.7</c:v>
                </c:pt>
                <c:pt idx="1">
                  <c:v>25.7</c:v>
                </c:pt>
                <c:pt idx="2">
                  <c:v>25.7</c:v>
                </c:pt>
                <c:pt idx="3">
                  <c:v>25.7</c:v>
                </c:pt>
                <c:pt idx="4">
                  <c:v>75.7</c:v>
                </c:pt>
              </c:numCache>
            </c:numRef>
          </c:val>
        </c:ser>
        <c:ser>
          <c:idx val="5"/>
          <c:order val="4"/>
          <c:tx>
            <c:strRef>
              <c:f>'8-2 10AM'!$G$1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10AM'!$G$16:$G$20</c:f>
              <c:numCache>
                <c:formatCode>0.00</c:formatCode>
                <c:ptCount val="5"/>
                <c:pt idx="0">
                  <c:v>598.29999999999995</c:v>
                </c:pt>
                <c:pt idx="1">
                  <c:v>884.69999999999993</c:v>
                </c:pt>
                <c:pt idx="2">
                  <c:v>682.09999999999968</c:v>
                </c:pt>
                <c:pt idx="3">
                  <c:v>498.50000000000028</c:v>
                </c:pt>
                <c:pt idx="4">
                  <c:v>406.10000000000008</c:v>
                </c:pt>
              </c:numCache>
            </c:numRef>
          </c:val>
        </c:ser>
        <c:ser>
          <c:idx val="3"/>
          <c:order val="5"/>
          <c:tx>
            <c:strRef>
              <c:f>'8-2 10AM'!$K$1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10AM'!$K$16:$K$20</c:f>
              <c:numCache>
                <c:formatCode>0.00</c:formatCode>
                <c:ptCount val="5"/>
                <c:pt idx="0">
                  <c:v>400.90625</c:v>
                </c:pt>
                <c:pt idx="1">
                  <c:v>513.84375000000728</c:v>
                </c:pt>
                <c:pt idx="2">
                  <c:v>975.99218800000381</c:v>
                </c:pt>
                <c:pt idx="3">
                  <c:v>1008.0625</c:v>
                </c:pt>
                <c:pt idx="4">
                  <c:v>550.47656199999619</c:v>
                </c:pt>
              </c:numCache>
            </c:numRef>
          </c:val>
        </c:ser>
        <c:ser>
          <c:idx val="2"/>
          <c:order val="6"/>
          <c:tx>
            <c:strRef>
              <c:f>'8-2 10AM'!$H$1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10AM'!$H$16:$H$20</c:f>
              <c:numCache>
                <c:formatCode>0.00</c:formatCode>
                <c:ptCount val="5"/>
                <c:pt idx="0">
                  <c:v>502</c:v>
                </c:pt>
                <c:pt idx="1">
                  <c:v>21</c:v>
                </c:pt>
                <c:pt idx="2">
                  <c:v>237</c:v>
                </c:pt>
                <c:pt idx="3">
                  <c:v>37.700000000000003</c:v>
                </c:pt>
                <c:pt idx="4">
                  <c:v>638.9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2007864"/>
        <c:axId val="312008256"/>
      </c:barChart>
      <c:lineChart>
        <c:grouping val="standard"/>
        <c:varyColors val="0"/>
        <c:ser>
          <c:idx val="1"/>
          <c:order val="7"/>
          <c:tx>
            <c:strRef>
              <c:f>'8-2 10AM'!$D$1</c:f>
              <c:strCache>
                <c:ptCount val="1"/>
                <c:pt idx="0">
                  <c:v>Combined MW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10AM'!$D$16:$D$20</c:f>
              <c:numCache>
                <c:formatCode>0.00</c:formatCode>
                <c:ptCount val="5"/>
                <c:pt idx="0">
                  <c:v>2679.5371572504455</c:v>
                </c:pt>
                <c:pt idx="1">
                  <c:v>2570.6659983877948</c:v>
                </c:pt>
                <c:pt idx="2">
                  <c:v>3440.7292187823718</c:v>
                </c:pt>
                <c:pt idx="3">
                  <c:v>3047.2550992457423</c:v>
                </c:pt>
                <c:pt idx="4">
                  <c:v>3960.6196230531127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007864"/>
        <c:axId val="312008256"/>
      </c:lineChart>
      <c:catAx>
        <c:axId val="312007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08256"/>
        <c:crosses val="autoZero"/>
        <c:auto val="1"/>
        <c:lblAlgn val="ctr"/>
        <c:lblOffset val="100"/>
        <c:noMultiLvlLbl val="0"/>
      </c:catAx>
      <c:valAx>
        <c:axId val="31200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00786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6207895888014001"/>
          <c:y val="0.16592539568917522"/>
          <c:w val="0.32958770778652668"/>
          <c:h val="0.76703809751053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0.32639</cdr:x>
      <cdr:y>0.14063</cdr:y>
    </cdr:from>
    <cdr:to>
      <cdr:x>0.5625</cdr:x>
      <cdr:y>0.84375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765835" y="685800"/>
          <a:ext cx="1277403" cy="34290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ysClr val="windowText" lastClr="000000"/>
              </a:solidFill>
            </a:rPr>
            <a:t>RUC Commitment Period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0.1985</cdr:x>
      <cdr:y>0.14286</cdr:y>
    </cdr:from>
    <cdr:to>
      <cdr:x>0.68229</cdr:x>
      <cdr:y>0.84127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089050" y="685800"/>
          <a:ext cx="2654266" cy="33528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chemeClr val="accent2"/>
              </a:solidFill>
            </a:rPr>
            <a:t>RUC Commitment Period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0.19444</cdr:x>
      <cdr:y>0.14063</cdr:y>
    </cdr:from>
    <cdr:to>
      <cdr:x>0.625</cdr:x>
      <cdr:y>0.84375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066800" y="685824"/>
          <a:ext cx="2362200" cy="3428976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6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ysClr val="windowText" lastClr="000000"/>
              </a:solidFill>
            </a:rPr>
            <a:t>RUC Commitment Period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0.32697</cdr:x>
      <cdr:y>0.14516</cdr:y>
    </cdr:from>
    <cdr:to>
      <cdr:x>0.63079</cdr:x>
      <cdr:y>0.83871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793888" y="685800"/>
          <a:ext cx="1666878" cy="32766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ysClr val="windowText" lastClr="000000"/>
              </a:solidFill>
            </a:rPr>
            <a:t>RUC Commitment Period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8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77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6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71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27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94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0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8/10/15/144527-QMW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95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Follow-up to WMS Review of July and August Reliability Unit Commitments for Capacity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Market Analysis</a:t>
            </a: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November 12, 2018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2</a:t>
            </a:r>
            <a:r>
              <a:rPr lang="en-US" baseline="30000" dirty="0"/>
              <a:t>nd</a:t>
            </a:r>
            <a:r>
              <a:rPr lang="en-US" dirty="0"/>
              <a:t> RT Reserve Capacity vs. </a:t>
            </a:r>
            <a:r>
              <a:rPr lang="en-US" dirty="0" smtClean="0"/>
              <a:t>10 </a:t>
            </a:r>
            <a:r>
              <a:rPr lang="en-US" dirty="0"/>
              <a:t>AM RUC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79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864 HRUC Re-Runs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71600"/>
            <a:ext cx="8534400" cy="5052221"/>
          </a:xfrm>
        </p:spPr>
        <p:txBody>
          <a:bodyPr/>
          <a:lstStyle/>
          <a:p>
            <a:r>
              <a:rPr lang="en-US" dirty="0" smtClean="0"/>
              <a:t>HRUC Re-Runs were conducted mimicking the implementation of NPRR 864</a:t>
            </a:r>
          </a:p>
          <a:p>
            <a:r>
              <a:rPr lang="en-US" dirty="0" smtClean="0"/>
              <a:t>Resources with cold start time less than or equal to 1 hour had Start Up and Min Gen costs </a:t>
            </a:r>
            <a:r>
              <a:rPr lang="en-US" dirty="0"/>
              <a:t>reduced to </a:t>
            </a:r>
            <a:r>
              <a:rPr lang="en-US" dirty="0" smtClean="0"/>
              <a:t>20% of verifiable or generic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11941"/>
              </p:ext>
            </p:extLst>
          </p:nvPr>
        </p:nvGraphicFramePr>
        <p:xfrm>
          <a:off x="228600" y="3733800"/>
          <a:ext cx="8763000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905000"/>
                <a:gridCol w="20574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HRUC Case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RUC Count (</a:t>
                      </a:r>
                      <a:r>
                        <a:rPr lang="en-US" sz="1600" dirty="0" err="1" smtClean="0"/>
                        <a:t>Original→Rerun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RUC HSL MWh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Original→Rerun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Committed Resource(s)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7/26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43→39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8,561→8,572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Still recommended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8/1 7AM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42→44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17,277→17,111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Still recommended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9AM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31→37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15,569→15,335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Still recommended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26→36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5,039→4,661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 longer recommended. Decisions on</a:t>
                      </a:r>
                      <a:r>
                        <a:rPr lang="en-US" sz="1400" baseline="0" dirty="0" smtClean="0"/>
                        <a:t> a</a:t>
                      </a:r>
                      <a:r>
                        <a:rPr lang="en-US" sz="1400" dirty="0" smtClean="0"/>
                        <a:t>lternative</a:t>
                      </a:r>
                      <a:r>
                        <a:rPr lang="en-US" sz="1400" baseline="0" dirty="0" smtClean="0"/>
                        <a:t> recommendations could have been deferred.</a:t>
                      </a:r>
                      <a:endParaRPr 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01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Questions Related to NPRR 864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How much additional capacity was available from online Combined Cycle Resources that could transition to a larger configuration?</a:t>
            </a:r>
          </a:p>
          <a:p>
            <a:pPr lvl="1"/>
            <a:r>
              <a:rPr lang="en-US" dirty="0" smtClean="0"/>
              <a:t>During periods of RUC commitments no additional capacity was available from CCs transitioning to larger configurations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18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Questions Related to NPRR 864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Was there capacity with CST &gt;1 that was in a warm or hot state and had a start time &lt;=1 hour?</a:t>
            </a:r>
          </a:p>
          <a:p>
            <a:r>
              <a:rPr lang="en-US" dirty="0" smtClean="0"/>
              <a:t>Capacity from Resources that are:</a:t>
            </a:r>
          </a:p>
          <a:p>
            <a:pPr lvl="1"/>
            <a:r>
              <a:rPr lang="en-US" dirty="0" smtClean="0"/>
              <a:t>Available for RUC recommendation</a:t>
            </a:r>
          </a:p>
          <a:p>
            <a:pPr lvl="1"/>
            <a:r>
              <a:rPr lang="en-US" dirty="0" smtClean="0"/>
              <a:t>Cold start time &gt;1 hour</a:t>
            </a:r>
          </a:p>
          <a:p>
            <a:pPr lvl="1"/>
            <a:r>
              <a:rPr lang="en-US" dirty="0" smtClean="0"/>
              <a:t>Hot or warm state with related startup time &lt;= 1 hour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354647"/>
              </p:ext>
            </p:extLst>
          </p:nvPr>
        </p:nvGraphicFramePr>
        <p:xfrm>
          <a:off x="1981200" y="3860525"/>
          <a:ext cx="5105401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807"/>
                <a:gridCol w="1994297"/>
                <a:gridCol w="19942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HRUC Case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Sum of HSL (MW)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Already</a:t>
                      </a:r>
                      <a:r>
                        <a:rPr lang="en-US" sz="1600" baseline="0" dirty="0" smtClean="0"/>
                        <a:t> Recommended?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7/26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8/1 7AM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9AM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90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COP Information for July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There was a request to post more COP information for the month of July for stakeholders</a:t>
            </a:r>
          </a:p>
          <a:p>
            <a:endParaRPr lang="en-US" dirty="0" smtClean="0"/>
          </a:p>
          <a:p>
            <a:r>
              <a:rPr lang="en-US" dirty="0"/>
              <a:t>Now posted at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www.ercot.com/calendar/2018/10/15/144527-QMWG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COPs use Point-In-Time </a:t>
            </a:r>
            <a:r>
              <a:rPr lang="en-US" dirty="0"/>
              <a:t>(PIT) </a:t>
            </a:r>
            <a:r>
              <a:rPr lang="en-US" dirty="0" smtClean="0"/>
              <a:t>logic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each row of the data, the PIT_START indicates when the COP data was submitted to ERCOT, and the PIT_STOP indicates when it was either replaced by a subsequent COP submission or was removed from the production system several days after the operating day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3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ERCOT presented details of the July 26</a:t>
            </a:r>
            <a:r>
              <a:rPr lang="en-US" baseline="30000" dirty="0" smtClean="0"/>
              <a:t>th</a:t>
            </a:r>
            <a:r>
              <a:rPr lang="en-US" dirty="0" smtClean="0"/>
              <a:t> and August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RUCs for capacity at the October 10, 2018 WMS meeting</a:t>
            </a:r>
          </a:p>
          <a:p>
            <a:endParaRPr lang="en-US" dirty="0" smtClean="0"/>
          </a:p>
          <a:p>
            <a:r>
              <a:rPr lang="en-US" dirty="0" smtClean="0"/>
              <a:t>Stakeholders requested ERCOT provide certain additional details, which are contained in this presentation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RUC for </a:t>
            </a:r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3886200" cy="4800600"/>
          </a:xfrm>
        </p:spPr>
        <p:txBody>
          <a:bodyPr/>
          <a:lstStyle/>
          <a:p>
            <a:r>
              <a:rPr lang="en-US" sz="1800" dirty="0" smtClean="0"/>
              <a:t>ERCOT was projecting a reserve capacity shortage and issued an OCN at 9:06 AM</a:t>
            </a:r>
          </a:p>
          <a:p>
            <a:endParaRPr lang="en-US" sz="1800" dirty="0" smtClean="0"/>
          </a:p>
          <a:p>
            <a:r>
              <a:rPr lang="en-US" sz="1800" dirty="0" smtClean="0"/>
              <a:t>10 AM HRUC showed 3,114 MW short for HE 17 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dirty="0"/>
              <a:t>Resource </a:t>
            </a:r>
            <a:r>
              <a:rPr lang="en-US" sz="1600" dirty="0" smtClean="0"/>
              <a:t>committed (36 MW)</a:t>
            </a:r>
          </a:p>
          <a:p>
            <a:pPr lvl="1"/>
            <a:r>
              <a:rPr lang="en-US" sz="1600" dirty="0" smtClean="0"/>
              <a:t>42 Resources deferred</a:t>
            </a:r>
          </a:p>
          <a:p>
            <a:endParaRPr lang="en-US" sz="1800" dirty="0" smtClean="0"/>
          </a:p>
          <a:p>
            <a:r>
              <a:rPr lang="en-US" sz="1800" dirty="0" smtClean="0"/>
              <a:t>1,669 </a:t>
            </a:r>
            <a:r>
              <a:rPr lang="en-US" sz="1800" dirty="0"/>
              <a:t>MW of Resources with start-up times &lt; 1 hour were showed at OFF </a:t>
            </a:r>
            <a:r>
              <a:rPr lang="en-US" sz="1800" dirty="0" smtClean="0"/>
              <a:t>for HE </a:t>
            </a:r>
            <a:r>
              <a:rPr lang="en-US" sz="1800" dirty="0"/>
              <a:t>17</a:t>
            </a:r>
          </a:p>
          <a:p>
            <a:pPr lvl="1"/>
            <a:r>
              <a:rPr lang="en-US" sz="1600" dirty="0" smtClean="0"/>
              <a:t>Excludes Combined-Cycle Resources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430183"/>
              </p:ext>
            </p:extLst>
          </p:nvPr>
        </p:nvGraphicFramePr>
        <p:xfrm>
          <a:off x="3733800" y="990600"/>
          <a:ext cx="5410200" cy="487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214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26</a:t>
            </a:r>
            <a:r>
              <a:rPr lang="en-US" baseline="30000" dirty="0" smtClean="0"/>
              <a:t>th</a:t>
            </a:r>
            <a:r>
              <a:rPr lang="en-US" dirty="0" smtClean="0"/>
              <a:t> RT Reserve Capacity vs. 10 AM RUC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870622"/>
              </p:ext>
            </p:extLst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098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1</a:t>
            </a:r>
            <a:r>
              <a:rPr lang="en-US" baseline="30000" dirty="0" smtClean="0"/>
              <a:t>st</a:t>
            </a:r>
            <a:r>
              <a:rPr lang="en-US" dirty="0"/>
              <a:t> RUC for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3810000" cy="46482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ERCOT was projecting a reserve capacity shortage and issued an OCN at 2:36 AM.</a:t>
            </a:r>
          </a:p>
          <a:p>
            <a:endParaRPr lang="en-US" sz="1800" dirty="0" smtClean="0"/>
          </a:p>
          <a:p>
            <a:r>
              <a:rPr lang="en-US" sz="1800" dirty="0" smtClean="0"/>
              <a:t>7 AM HRUC showed 4,093 MW short for HE 17</a:t>
            </a:r>
          </a:p>
          <a:p>
            <a:pPr lvl="1"/>
            <a:r>
              <a:rPr lang="en-US" sz="1600" dirty="0" smtClean="0"/>
              <a:t>2 Resources committed (788 MW)</a:t>
            </a:r>
          </a:p>
          <a:p>
            <a:pPr lvl="1"/>
            <a:r>
              <a:rPr lang="en-US" sz="1600" dirty="0" smtClean="0"/>
              <a:t>40 Resources deferred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2,138 </a:t>
            </a:r>
            <a:r>
              <a:rPr lang="en-US" sz="1800" dirty="0"/>
              <a:t>MW of Resources with start-up times &lt; 1 hour were showed at </a:t>
            </a:r>
            <a:r>
              <a:rPr lang="en-US" sz="1800" dirty="0" smtClean="0"/>
              <a:t>OFF for HE 17</a:t>
            </a:r>
            <a:endParaRPr lang="en-US" sz="1800" dirty="0"/>
          </a:p>
          <a:p>
            <a:pPr lvl="1"/>
            <a:r>
              <a:rPr lang="en-US" sz="1600" dirty="0"/>
              <a:t>Excludes Combined-Cycle Resources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3657600" y="1143000"/>
          <a:ext cx="5486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3488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1</a:t>
            </a:r>
            <a:r>
              <a:rPr lang="en-US" baseline="30000" dirty="0" smtClean="0"/>
              <a:t>st</a:t>
            </a:r>
            <a:r>
              <a:rPr lang="en-US" dirty="0" smtClean="0"/>
              <a:t> RT Reserve </a:t>
            </a:r>
            <a:r>
              <a:rPr lang="en-US" dirty="0"/>
              <a:t>Capacity vs. </a:t>
            </a:r>
            <a:r>
              <a:rPr lang="en-US" dirty="0" smtClean="0"/>
              <a:t>7 </a:t>
            </a:r>
            <a:r>
              <a:rPr lang="en-US" dirty="0"/>
              <a:t>AM RUC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796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9 AM </a:t>
            </a:r>
            <a:r>
              <a:rPr lang="en-US" dirty="0"/>
              <a:t>RUC for </a:t>
            </a:r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07" y="1066799"/>
            <a:ext cx="3962400" cy="4845127"/>
          </a:xfrm>
        </p:spPr>
        <p:txBody>
          <a:bodyPr/>
          <a:lstStyle/>
          <a:p>
            <a:r>
              <a:rPr lang="en-US" sz="1800" dirty="0" smtClean="0"/>
              <a:t>ERCOT was projecting a reserve capacity shortage and issued an OCN on 8/1/18 9:59 PM.</a:t>
            </a:r>
          </a:p>
          <a:p>
            <a:endParaRPr lang="en-US" sz="1800" dirty="0" smtClean="0"/>
          </a:p>
          <a:p>
            <a:r>
              <a:rPr lang="en-US" sz="1800" dirty="0" smtClean="0"/>
              <a:t>9 AM HRUC showed 4,142 MW short for HE 17</a:t>
            </a:r>
          </a:p>
          <a:p>
            <a:pPr lvl="1"/>
            <a:r>
              <a:rPr lang="en-US" sz="1600" dirty="0" smtClean="0"/>
              <a:t>3 Resources committed (972 MW)</a:t>
            </a:r>
          </a:p>
          <a:p>
            <a:pPr lvl="1"/>
            <a:r>
              <a:rPr lang="en-US" sz="1600" dirty="0" smtClean="0"/>
              <a:t>28 Resources deferred</a:t>
            </a:r>
          </a:p>
          <a:p>
            <a:endParaRPr lang="en-US" sz="1800" dirty="0" smtClean="0"/>
          </a:p>
          <a:p>
            <a:r>
              <a:rPr lang="en-US" sz="1800" dirty="0" smtClean="0"/>
              <a:t>1,842 </a:t>
            </a:r>
            <a:r>
              <a:rPr lang="en-US" sz="1800" dirty="0"/>
              <a:t>MW of Resources with start-up times &lt; 1 hour were showed at </a:t>
            </a:r>
            <a:r>
              <a:rPr lang="en-US" sz="1800" dirty="0" smtClean="0"/>
              <a:t>OFF for HE 17</a:t>
            </a:r>
            <a:endParaRPr lang="en-US" sz="1800" dirty="0"/>
          </a:p>
          <a:p>
            <a:pPr lvl="1"/>
            <a:r>
              <a:rPr lang="en-US" sz="1600" dirty="0"/>
              <a:t>Excludes Combined-Cycle Resources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3657600" y="1066800"/>
          <a:ext cx="5486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6128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2</a:t>
            </a:r>
            <a:r>
              <a:rPr lang="en-US" baseline="30000" dirty="0" smtClean="0"/>
              <a:t>nd</a:t>
            </a:r>
            <a:r>
              <a:rPr lang="en-US" dirty="0" smtClean="0"/>
              <a:t> RT </a:t>
            </a:r>
            <a:r>
              <a:rPr lang="en-US" dirty="0"/>
              <a:t>Reserve Capacity vs. </a:t>
            </a:r>
            <a:r>
              <a:rPr lang="en-US" dirty="0" smtClean="0"/>
              <a:t>9 </a:t>
            </a:r>
            <a:r>
              <a:rPr lang="en-US" dirty="0"/>
              <a:t>AM RUC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6147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smtClean="0"/>
              <a:t>10 </a:t>
            </a:r>
            <a:r>
              <a:rPr lang="en-US" dirty="0"/>
              <a:t>AM RUC for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3886200" cy="5029200"/>
          </a:xfrm>
        </p:spPr>
        <p:txBody>
          <a:bodyPr/>
          <a:lstStyle/>
          <a:p>
            <a:r>
              <a:rPr lang="en-US" sz="1800" dirty="0" smtClean="0"/>
              <a:t>OCN from </a:t>
            </a:r>
            <a:r>
              <a:rPr lang="en-US" sz="1800" dirty="0"/>
              <a:t>8/1/18 9:59 </a:t>
            </a:r>
            <a:r>
              <a:rPr lang="en-US" sz="1800" dirty="0" smtClean="0"/>
              <a:t>PM still in effect</a:t>
            </a:r>
          </a:p>
          <a:p>
            <a:endParaRPr lang="en-US" sz="1800" dirty="0"/>
          </a:p>
          <a:p>
            <a:r>
              <a:rPr lang="en-US" sz="1800" dirty="0" smtClean="0"/>
              <a:t>10 AM HRUC showed 2,377 MW short for HE 17</a:t>
            </a:r>
          </a:p>
          <a:p>
            <a:pPr lvl="1"/>
            <a:r>
              <a:rPr lang="en-US" sz="1600" dirty="0" smtClean="0"/>
              <a:t>2 </a:t>
            </a:r>
            <a:r>
              <a:rPr lang="en-US" sz="1600" dirty="0"/>
              <a:t>Resources </a:t>
            </a:r>
            <a:r>
              <a:rPr lang="en-US" sz="1600" dirty="0" smtClean="0"/>
              <a:t>committed (</a:t>
            </a:r>
            <a:r>
              <a:rPr lang="en-US" sz="1600" dirty="0"/>
              <a:t>739 </a:t>
            </a:r>
            <a:r>
              <a:rPr lang="en-US" sz="1600" dirty="0" smtClean="0"/>
              <a:t>MW)</a:t>
            </a:r>
          </a:p>
          <a:p>
            <a:pPr lvl="1"/>
            <a:r>
              <a:rPr lang="en-US" sz="1600" dirty="0" smtClean="0"/>
              <a:t>24 Resources deferred</a:t>
            </a:r>
          </a:p>
          <a:p>
            <a:endParaRPr lang="en-US" sz="1800" dirty="0" smtClean="0"/>
          </a:p>
          <a:p>
            <a:r>
              <a:rPr lang="en-US" sz="1800" dirty="0" smtClean="0"/>
              <a:t>1,898 </a:t>
            </a:r>
            <a:r>
              <a:rPr lang="en-US" sz="1800" dirty="0"/>
              <a:t>MW of Resources with start-up times &lt; 1 hour were showed at OFF </a:t>
            </a:r>
            <a:r>
              <a:rPr lang="en-US" sz="1800" dirty="0" smtClean="0"/>
              <a:t>for HE 17</a:t>
            </a:r>
            <a:endParaRPr lang="en-US" sz="1800" dirty="0"/>
          </a:p>
          <a:p>
            <a:pPr lvl="1"/>
            <a:r>
              <a:rPr lang="en-US" sz="1600" dirty="0"/>
              <a:t>Excludes Combined-Cycle Resources</a:t>
            </a:r>
          </a:p>
          <a:p>
            <a:endParaRPr lang="en-US" sz="1800" dirty="0" smtClean="0"/>
          </a:p>
          <a:p>
            <a:r>
              <a:rPr lang="en-US" sz="1800" dirty="0" smtClean="0"/>
              <a:t>Total </a:t>
            </a:r>
            <a:r>
              <a:rPr lang="en-US" sz="1800" dirty="0"/>
              <a:t>of 1,209 MW committed at </a:t>
            </a:r>
            <a:r>
              <a:rPr lang="en-US" sz="1800" dirty="0" smtClean="0"/>
              <a:t>HE 17 </a:t>
            </a:r>
            <a:r>
              <a:rPr lang="en-US" sz="1800" dirty="0"/>
              <a:t>in 9 AM and 10 AM RUCs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3657600" y="990600"/>
          <a:ext cx="5486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55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19170</TotalTime>
  <Words>911</Words>
  <Application>Microsoft Office PowerPoint</Application>
  <PresentationFormat>On-screen Show (4:3)</PresentationFormat>
  <Paragraphs>228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PowerPoint Presentation</vt:lpstr>
      <vt:lpstr>Introduction</vt:lpstr>
      <vt:lpstr>July 26th RUC for Capacity</vt:lpstr>
      <vt:lpstr>July 26th RT Reserve Capacity vs. 10 AM RUC</vt:lpstr>
      <vt:lpstr>August 1st RUC for Capacity</vt:lpstr>
      <vt:lpstr>August 1st RT Reserve Capacity vs. 7 AM RUC</vt:lpstr>
      <vt:lpstr>August 2nd 9 AM RUC for Capacity</vt:lpstr>
      <vt:lpstr>August 2nd RT Reserve Capacity vs. 9 AM RUC</vt:lpstr>
      <vt:lpstr>August 2nd 10 AM RUC for Capacity</vt:lpstr>
      <vt:lpstr>August 2nd RT Reserve Capacity vs. 10 AM RUC</vt:lpstr>
      <vt:lpstr>NPRR 864 HRUC Re-Runs</vt:lpstr>
      <vt:lpstr>Additional Questions Related to NPRR 864</vt:lpstr>
      <vt:lpstr>Additional Questions Related to NPRR 864</vt:lpstr>
      <vt:lpstr>Additional COP Information for July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Repa, Lisa</cp:lastModifiedBy>
  <cp:revision>292</cp:revision>
  <cp:lastPrinted>2016-01-21T20:53:15Z</cp:lastPrinted>
  <dcterms:created xsi:type="dcterms:W3CDTF">2016-01-21T15:20:31Z</dcterms:created>
  <dcterms:modified xsi:type="dcterms:W3CDTF">2018-11-26T18:11:41Z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