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9" r:id="rId7"/>
  </p:sldMasterIdLst>
  <p:notesMasterIdLst>
    <p:notesMasterId r:id="rId22"/>
  </p:notesMasterIdLst>
  <p:handoutMasterIdLst>
    <p:handoutMasterId r:id="rId23"/>
  </p:handoutMasterIdLst>
  <p:sldIdLst>
    <p:sldId id="355" r:id="rId8"/>
    <p:sldId id="621" r:id="rId9"/>
    <p:sldId id="622" r:id="rId10"/>
    <p:sldId id="624" r:id="rId11"/>
    <p:sldId id="627" r:id="rId12"/>
    <p:sldId id="628" r:id="rId13"/>
    <p:sldId id="629" r:id="rId14"/>
    <p:sldId id="632" r:id="rId15"/>
    <p:sldId id="631" r:id="rId16"/>
    <p:sldId id="638" r:id="rId17"/>
    <p:sldId id="637" r:id="rId18"/>
    <p:sldId id="636" r:id="rId19"/>
    <p:sldId id="633" r:id="rId20"/>
    <p:sldId id="635" r:id="rId2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arcy, Robbie" initials="SR" lastIdx="0" clrIdx="0">
    <p:extLst>
      <p:ext uri="{19B8F6BF-5375-455C-9EA6-DF929625EA0E}">
        <p15:presenceInfo xmlns:p15="http://schemas.microsoft.com/office/powerpoint/2012/main" userId="S-1-5-21-639947351-343809578-3807592339-3356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5F82"/>
    <a:srgbClr val="33BED2"/>
    <a:srgbClr val="5B6770"/>
    <a:srgbClr val="FFDA33"/>
    <a:srgbClr val="BDC2C6"/>
    <a:srgbClr val="7C858D"/>
    <a:srgbClr val="6687A1"/>
    <a:srgbClr val="890C58"/>
    <a:srgbClr val="02B050"/>
    <a:srgbClr val="37D8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431" autoAdjust="0"/>
  </p:normalViewPr>
  <p:slideViewPr>
    <p:cSldViewPr showGuides="1">
      <p:cViewPr varScale="1">
        <p:scale>
          <a:sx n="103" d="100"/>
          <a:sy n="103" d="100"/>
        </p:scale>
        <p:origin x="15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40" d="100"/>
        <a:sy n="40" d="100"/>
      </p:scale>
      <p:origin x="0" y="-1862"/>
    </p:cViewPr>
  </p:sorterViewPr>
  <p:notesViewPr>
    <p:cSldViewPr showGuides="1">
      <p:cViewPr varScale="1">
        <p:scale>
          <a:sx n="74" d="100"/>
          <a:sy n="74" d="100"/>
        </p:scale>
        <p:origin x="179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2" y="1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173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2" y="9119173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53" tIns="48327" rIns="96653" bIns="4832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600" baseline="0" dirty="0" smtClean="0"/>
              <a:t>- It should be noted the projections will vary from station to station by year, these are aggregate totals.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 smtClean="0"/>
              <a:t>- More loads have been added since the date of the study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 smtClean="0"/>
              <a:t>- The 2018 total is already greater than </a:t>
            </a:r>
            <a:r>
              <a:rPr lang="en-US" sz="1600" dirty="0" err="1" smtClean="0"/>
              <a:t>Oncor’s</a:t>
            </a:r>
            <a:r>
              <a:rPr lang="en-US" sz="1600" dirty="0" smtClean="0"/>
              <a:t> original</a:t>
            </a:r>
            <a:r>
              <a:rPr lang="en-US" sz="1600" baseline="0" dirty="0" smtClean="0"/>
              <a:t> FWTP submittal (425 MW) for 2021</a:t>
            </a:r>
            <a:endParaRPr lang="en-US" sz="1600" dirty="0" smtClean="0"/>
          </a:p>
          <a:p>
            <a:endParaRPr lang="en-US" sz="16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7F8D5-2277-D641-BB43-4D0CBACC326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307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baseline="0" dirty="0" smtClean="0"/>
          </a:p>
          <a:p>
            <a:endParaRPr lang="en-US" sz="16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7F8D5-2277-D641-BB43-4D0CBACC326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788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793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205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011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4864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764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8280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558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971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36393"/>
            <a:ext cx="533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Proposed Change to the Boundary Percentage for Far West</a:t>
            </a:r>
          </a:p>
          <a:p>
            <a:endParaRPr lang="en-US" sz="1600" dirty="0" smtClean="0">
              <a:solidFill>
                <a:schemeClr val="tx2"/>
              </a:solidFill>
            </a:endParaRPr>
          </a:p>
          <a:p>
            <a:endParaRPr lang="en-US" sz="1600" dirty="0" smtClean="0">
              <a:solidFill>
                <a:schemeClr val="tx2"/>
              </a:solidFill>
            </a:endParaRPr>
          </a:p>
          <a:p>
            <a:r>
              <a:rPr lang="en-US" sz="1600" dirty="0" smtClean="0">
                <a:solidFill>
                  <a:schemeClr val="tx2"/>
                </a:solidFill>
              </a:rPr>
              <a:t>Calvin Opheim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endParaRPr lang="en-US" sz="1600" dirty="0" smtClean="0">
              <a:solidFill>
                <a:schemeClr val="tx2"/>
              </a:solidFill>
            </a:endParaRPr>
          </a:p>
          <a:p>
            <a:r>
              <a:rPr lang="en-US" sz="1600" dirty="0" smtClean="0">
                <a:solidFill>
                  <a:schemeClr val="tx2"/>
                </a:solidFill>
              </a:rPr>
              <a:t>RPG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11/27/2018</a:t>
            </a: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49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Far West Load Forecast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12648" y="987552"/>
            <a:ext cx="7845552" cy="475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60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Far West Load Forecast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12648" y="987552"/>
            <a:ext cx="7845552" cy="475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42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Transmission Planning Load Forecast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777033"/>
          </a:xfrm>
        </p:spPr>
        <p:txBody>
          <a:bodyPr/>
          <a:lstStyle/>
          <a:p>
            <a:pPr marL="0" indent="0">
              <a:buNone/>
            </a:pPr>
            <a:r>
              <a:rPr lang="en-US" sz="1800" b="1" i="1" dirty="0" smtClean="0"/>
              <a:t>Boundary Percentage Increase to 7.5%</a:t>
            </a:r>
            <a:endParaRPr lang="en-US" sz="1600" b="1" i="1" dirty="0" smtClean="0"/>
          </a:p>
          <a:p>
            <a:pPr marL="0" indent="0">
              <a:buNone/>
            </a:pPr>
            <a:endParaRPr lang="en-US" sz="1600" dirty="0"/>
          </a:p>
          <a:p>
            <a:pPr lvl="1"/>
            <a:r>
              <a:rPr lang="en-US" sz="1600" dirty="0" smtClean="0"/>
              <a:t>There have been challenges in keeping up with the load growth in Far West</a:t>
            </a:r>
          </a:p>
          <a:p>
            <a:pPr lvl="1"/>
            <a:r>
              <a:rPr lang="en-US" sz="1600" dirty="0" smtClean="0"/>
              <a:t>The size of the load additions is significant when compared to the overall load for the Far West zone</a:t>
            </a:r>
          </a:p>
          <a:p>
            <a:pPr lvl="1"/>
            <a:r>
              <a:rPr lang="en-US" sz="1600" dirty="0" smtClean="0"/>
              <a:t>Increasing the boundary to 7.5% would support 500 MW of growth per year for 2019 </a:t>
            </a:r>
            <a:r>
              <a:rPr lang="en-US" sz="1600" dirty="0"/>
              <a:t>through 2021 (see slide </a:t>
            </a:r>
            <a:r>
              <a:rPr lang="en-US" sz="1600" dirty="0" smtClean="0"/>
              <a:t>11) without requiring supporting documentation</a:t>
            </a:r>
          </a:p>
          <a:p>
            <a:pPr marL="457200" lvl="1" indent="0">
              <a:buNone/>
            </a:pPr>
            <a:endParaRPr lang="en-US" sz="1200" dirty="0" smtClean="0"/>
          </a:p>
          <a:p>
            <a:pPr marL="457200" lvl="1" indent="0">
              <a:buNone/>
            </a:pPr>
            <a:r>
              <a:rPr lang="en-US" sz="1200" dirty="0" smtClean="0"/>
              <a:t>	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09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ERCOT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777033"/>
          </a:xfrm>
        </p:spPr>
        <p:txBody>
          <a:bodyPr/>
          <a:lstStyle/>
          <a:p>
            <a:pPr marL="0" indent="0">
              <a:buNone/>
            </a:pPr>
            <a:r>
              <a:rPr lang="en-US" sz="1600" b="1" i="1" dirty="0" smtClean="0"/>
              <a:t>3.1.7 Steady </a:t>
            </a:r>
            <a:r>
              <a:rPr lang="en-US" sz="1600" b="1" i="1" dirty="0"/>
              <a:t>State Transmission Planning Load </a:t>
            </a:r>
            <a:r>
              <a:rPr lang="en-US" sz="1600" b="1" i="1" dirty="0" smtClean="0"/>
              <a:t>Forecast (continued)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	(</a:t>
            </a:r>
            <a:r>
              <a:rPr lang="en-US" sz="1600" dirty="0"/>
              <a:t>f)	ERCOT-proposed </a:t>
            </a:r>
            <a:r>
              <a:rPr lang="en-US" sz="1600" dirty="0">
                <a:solidFill>
                  <a:srgbClr val="FF0000"/>
                </a:solidFill>
              </a:rPr>
              <a:t>revisions</a:t>
            </a:r>
            <a:r>
              <a:rPr lang="en-US" sz="1600" dirty="0"/>
              <a:t> to the boundary threshold used to </a:t>
            </a:r>
            <a:r>
              <a:rPr lang="en-US" sz="1600" dirty="0" smtClean="0"/>
              <a:t>			implement </a:t>
            </a:r>
            <a:r>
              <a:rPr lang="en-US" sz="1600" dirty="0"/>
              <a:t>the requirements of this section will be </a:t>
            </a:r>
            <a:r>
              <a:rPr lang="en-US" sz="1600" dirty="0">
                <a:solidFill>
                  <a:srgbClr val="FF0000"/>
                </a:solidFill>
              </a:rPr>
              <a:t>recommended</a:t>
            </a:r>
            <a:r>
              <a:rPr lang="en-US" sz="1600" dirty="0"/>
              <a:t> by the </a:t>
            </a:r>
            <a:r>
              <a:rPr lang="en-US" sz="1600" dirty="0" smtClean="0"/>
              <a:t>		Technical </a:t>
            </a:r>
            <a:r>
              <a:rPr lang="en-US" sz="1600" dirty="0"/>
              <a:t>Advisory Committee (TAC) and </a:t>
            </a:r>
            <a:r>
              <a:rPr lang="en-US" sz="1600" dirty="0">
                <a:solidFill>
                  <a:srgbClr val="FF0000"/>
                </a:solidFill>
              </a:rPr>
              <a:t>approved</a:t>
            </a:r>
            <a:r>
              <a:rPr lang="en-US" sz="1600" dirty="0"/>
              <a:t> by the ERCOT </a:t>
            </a:r>
            <a:r>
              <a:rPr lang="en-US" sz="1600" dirty="0" smtClean="0"/>
              <a:t>			Board</a:t>
            </a:r>
            <a:r>
              <a:rPr lang="en-US" sz="1600" dirty="0"/>
              <a:t>.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endParaRPr lang="en-US" sz="1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600" dirty="0" smtClean="0"/>
              <a:t>ERCOT recommends that the boundary threshold be increased to 7.5% for the Far West weather </a:t>
            </a:r>
            <a:r>
              <a:rPr lang="en-US" sz="1600" dirty="0" smtClean="0"/>
              <a:t>zone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0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797" y="2393155"/>
            <a:ext cx="2018691" cy="3291840"/>
          </a:xfrm>
        </p:spPr>
      </p:pic>
    </p:spTree>
    <p:extLst>
      <p:ext uri="{BB962C8B-B14F-4D97-AF65-F5344CB8AC3E}">
        <p14:creationId xmlns:p14="http://schemas.microsoft.com/office/powerpoint/2010/main" val="153199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762000"/>
            <a:ext cx="8534400" cy="4624632"/>
          </a:xfrm>
        </p:spPr>
        <p:txBody>
          <a:bodyPr/>
          <a:lstStyle/>
          <a:p>
            <a:pPr lvl="0">
              <a:spcBef>
                <a:spcPts val="0"/>
              </a:spcBef>
              <a:tabLst>
                <a:tab pos="457200" algn="l"/>
              </a:tabLst>
            </a:pP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Review Planning Guide 3.1.7</a:t>
            </a:r>
          </a:p>
          <a:p>
            <a:pPr lvl="0">
              <a:spcBef>
                <a:spcPts val="0"/>
              </a:spcBef>
              <a:tabLst>
                <a:tab pos="457200" algn="l"/>
              </a:tabLst>
            </a:pPr>
            <a:endParaRPr lang="en-US" sz="24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tabLst>
                <a:tab pos="457200" algn="l"/>
              </a:tabLst>
            </a:pP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 West Load Forecast Chronology and Observations</a:t>
            </a:r>
          </a:p>
          <a:p>
            <a:pPr lvl="0">
              <a:spcBef>
                <a:spcPts val="0"/>
              </a:spcBef>
              <a:tabLst>
                <a:tab pos="457200" algn="l"/>
              </a:tabLst>
            </a:pP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ERCOT Recommendation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50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 Planning Load Forecast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777033"/>
          </a:xfrm>
        </p:spPr>
        <p:txBody>
          <a:bodyPr/>
          <a:lstStyle/>
          <a:p>
            <a:pPr marL="0" indent="0">
              <a:buNone/>
            </a:pPr>
            <a:r>
              <a:rPr lang="en-US" sz="1600" b="1" i="1" dirty="0" smtClean="0"/>
              <a:t>3.1.7 Steady </a:t>
            </a:r>
            <a:r>
              <a:rPr lang="en-US" sz="1600" b="1" i="1" dirty="0"/>
              <a:t>State Transmission Planning Load </a:t>
            </a:r>
            <a:r>
              <a:rPr lang="en-US" sz="1600" b="1" i="1" dirty="0" smtClean="0"/>
              <a:t>Forecast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	(</a:t>
            </a:r>
            <a:r>
              <a:rPr lang="en-US" sz="1600" dirty="0"/>
              <a:t>a) </a:t>
            </a:r>
            <a:r>
              <a:rPr lang="en-US" sz="1600" dirty="0" smtClean="0"/>
              <a:t>	ERCOT </a:t>
            </a:r>
            <a:r>
              <a:rPr lang="en-US" sz="1600" dirty="0"/>
              <a:t>will compare the ERCOT 90/10 Load forecast with the summed </a:t>
            </a:r>
            <a:r>
              <a:rPr lang="en-US" sz="1600" dirty="0" smtClean="0"/>
              <a:t>		SSWG bus-level </a:t>
            </a:r>
            <a:r>
              <a:rPr lang="en-US" sz="1600" dirty="0"/>
              <a:t>Load forecast for each Weather Zone.</a:t>
            </a:r>
          </a:p>
          <a:p>
            <a:pPr marL="0" indent="0">
              <a:buNone/>
            </a:pPr>
            <a:r>
              <a:rPr lang="en-US" sz="1600" dirty="0" smtClean="0"/>
              <a:t>	(</a:t>
            </a:r>
            <a:r>
              <a:rPr lang="en-US" sz="1600" dirty="0"/>
              <a:t>b)	If the ERCOT 90/10 Load forecast is higher, ERCOT will use this </a:t>
            </a:r>
            <a:r>
              <a:rPr lang="en-US" sz="1600" dirty="0" smtClean="0"/>
              <a:t>			forecast </a:t>
            </a:r>
            <a:r>
              <a:rPr lang="en-US" sz="1600" dirty="0"/>
              <a:t>for the Weather Zone.</a:t>
            </a:r>
          </a:p>
          <a:p>
            <a:pPr marL="0" indent="0">
              <a:buNone/>
            </a:pPr>
            <a:r>
              <a:rPr lang="en-US" sz="1600" dirty="0" smtClean="0"/>
              <a:t>	(</a:t>
            </a:r>
            <a:r>
              <a:rPr lang="en-US" sz="1600" dirty="0"/>
              <a:t>c)	If the SSWG Load forecast is higher than or equal to the ERCOT 90/10 </a:t>
            </a:r>
            <a:r>
              <a:rPr lang="en-US" sz="1600" dirty="0" smtClean="0"/>
              <a:t>		Load </a:t>
            </a:r>
            <a:r>
              <a:rPr lang="en-US" sz="1600" dirty="0"/>
              <a:t>forecast, but below the ERCOT 90/10 Load forecast plus a </a:t>
            </a:r>
            <a:r>
              <a:rPr lang="en-US" sz="1600" dirty="0" smtClean="0"/>
              <a:t>			boundary </a:t>
            </a:r>
            <a:r>
              <a:rPr lang="en-US" sz="1600" dirty="0"/>
              <a:t>threshold determined in accordance with paragraph (f) below, </a:t>
            </a:r>
            <a:r>
              <a:rPr lang="en-US" sz="1600" dirty="0" smtClean="0"/>
              <a:t>		ERCOT </a:t>
            </a:r>
            <a:r>
              <a:rPr lang="en-US" sz="1600" dirty="0"/>
              <a:t>will use the SSWG Load forecast for the Weather Zone.</a:t>
            </a:r>
          </a:p>
          <a:p>
            <a:pPr marL="0" indent="0">
              <a:buNone/>
            </a:pPr>
            <a:r>
              <a:rPr lang="en-US" sz="1600" dirty="0" smtClean="0"/>
              <a:t>	(</a:t>
            </a:r>
            <a:r>
              <a:rPr lang="en-US" sz="1600" dirty="0"/>
              <a:t>d)	If the SSWG Load forecast is higher than or equal to the ERCOT 90/10 </a:t>
            </a:r>
            <a:r>
              <a:rPr lang="en-US" sz="1600" dirty="0" smtClean="0"/>
              <a:t>		Load </a:t>
            </a:r>
            <a:r>
              <a:rPr lang="en-US" sz="1600" dirty="0"/>
              <a:t>forecast plus the boundary threshold, ERCOT will use the ERCOT </a:t>
            </a:r>
            <a:r>
              <a:rPr lang="en-US" sz="1600" dirty="0" smtClean="0"/>
              <a:t>		90/10 </a:t>
            </a:r>
            <a:r>
              <a:rPr lang="en-US" sz="1600" dirty="0"/>
              <a:t>Load forecast plus the boundary threshold for the Weather Zone.</a:t>
            </a:r>
          </a:p>
          <a:p>
            <a:pPr marL="0" indent="0">
              <a:buNone/>
            </a:pPr>
            <a:r>
              <a:rPr lang="en-US" sz="1600" dirty="0" smtClean="0"/>
              <a:t>	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4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Transmission Planning Load Forecast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777033"/>
          </a:xfrm>
        </p:spPr>
        <p:txBody>
          <a:bodyPr/>
          <a:lstStyle/>
          <a:p>
            <a:pPr marL="0" indent="0">
              <a:buNone/>
            </a:pPr>
            <a:r>
              <a:rPr lang="en-US" sz="1600" b="1" i="1" dirty="0" smtClean="0"/>
              <a:t>3.1.7 Steady </a:t>
            </a:r>
            <a:r>
              <a:rPr lang="en-US" sz="1600" b="1" i="1" dirty="0"/>
              <a:t>State Transmission Planning Load </a:t>
            </a:r>
            <a:r>
              <a:rPr lang="en-US" sz="1600" b="1" i="1" dirty="0" smtClean="0"/>
              <a:t>Forecast (continued)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	(e)	If </a:t>
            </a:r>
            <a:r>
              <a:rPr lang="en-US" sz="1600" dirty="0"/>
              <a:t>a TSP(s) believes that the ERCOT 90/10 Load forecast plus the </a:t>
            </a:r>
            <a:r>
              <a:rPr lang="en-US" sz="1600" dirty="0" smtClean="0"/>
              <a:t>			boundary </a:t>
            </a:r>
            <a:r>
              <a:rPr lang="en-US" sz="1600" dirty="0"/>
              <a:t>threshold does not adequately represent the Weather Zone or </a:t>
            </a:r>
            <a:r>
              <a:rPr lang="en-US" sz="1600" dirty="0" smtClean="0"/>
              <a:t>		an </a:t>
            </a:r>
            <a:r>
              <a:rPr lang="en-US" sz="1600" dirty="0"/>
              <a:t>area within the Weather Zone, the TSP(s) may present ERCOT with </a:t>
            </a:r>
            <a:r>
              <a:rPr lang="en-US" sz="1600" dirty="0" smtClean="0"/>
              <a:t>		additional </a:t>
            </a:r>
            <a:r>
              <a:rPr lang="en-US" sz="1600" dirty="0"/>
              <a:t>information to justify using a higher Load forecast, including </a:t>
            </a:r>
            <a:r>
              <a:rPr lang="en-US" sz="1600" dirty="0" smtClean="0"/>
              <a:t>			the </a:t>
            </a:r>
            <a:r>
              <a:rPr lang="en-US" sz="1600" dirty="0"/>
              <a:t>SSWG Load forecast, for that Weather Zone.  ERCOT, in its sole </a:t>
            </a:r>
            <a:r>
              <a:rPr lang="en-US" sz="1600" dirty="0" smtClean="0"/>
              <a:t>			discretion</a:t>
            </a:r>
            <a:r>
              <a:rPr lang="en-US" sz="1600" dirty="0"/>
              <a:t>, may choose to use a higher Load forecast than indicated in </a:t>
            </a:r>
            <a:r>
              <a:rPr lang="en-US" sz="1600" dirty="0" smtClean="0"/>
              <a:t>			paragraph </a:t>
            </a:r>
            <a:r>
              <a:rPr lang="en-US" sz="1600" dirty="0"/>
              <a:t>(d) above if it reasonably determines that the Load forecast </a:t>
            </a:r>
            <a:r>
              <a:rPr lang="en-US" sz="1600" dirty="0" smtClean="0"/>
              <a:t>			indicated </a:t>
            </a:r>
            <a:r>
              <a:rPr lang="en-US" sz="1600" dirty="0"/>
              <a:t>in paragraph (d) above does not adequately represent the </a:t>
            </a:r>
            <a:r>
              <a:rPr lang="en-US" sz="1600" dirty="0" smtClean="0"/>
              <a:t>			Weather </a:t>
            </a:r>
            <a:r>
              <a:rPr lang="en-US" sz="1600" dirty="0"/>
              <a:t>Zone or an area within the Weather Zone.  If ERCOT uses a </a:t>
            </a:r>
            <a:r>
              <a:rPr lang="en-US" sz="1600" dirty="0" smtClean="0"/>
              <a:t>			Load </a:t>
            </a:r>
            <a:r>
              <a:rPr lang="en-US" sz="1600" dirty="0"/>
              <a:t>forecast higher than the ERCOT 90/10 Load forecast plus the </a:t>
            </a:r>
            <a:r>
              <a:rPr lang="en-US" sz="1600" dirty="0" smtClean="0"/>
              <a:t>			boundary </a:t>
            </a:r>
            <a:r>
              <a:rPr lang="en-US" sz="1600" dirty="0"/>
              <a:t>threshold in the evaluation of a Tier 1 project, ERCOT must </a:t>
            </a:r>
            <a:r>
              <a:rPr lang="en-US" sz="1600" dirty="0" smtClean="0"/>
              <a:t>			explain </a:t>
            </a:r>
            <a:r>
              <a:rPr lang="en-US" sz="1600" dirty="0"/>
              <a:t>and document the basis for that choice, using aggregated </a:t>
            </a:r>
            <a:r>
              <a:rPr lang="en-US" sz="1600" dirty="0" smtClean="0"/>
              <a:t>			information </a:t>
            </a:r>
            <a:r>
              <a:rPr lang="en-US" sz="1600" dirty="0"/>
              <a:t>as needed to shield Protected Information, in its </a:t>
            </a:r>
            <a:r>
              <a:rPr lang="en-US" sz="1600" dirty="0" smtClean="0"/>
              <a:t>				independent </a:t>
            </a:r>
            <a:r>
              <a:rPr lang="en-US" sz="1600" dirty="0"/>
              <a:t>review.</a:t>
            </a:r>
          </a:p>
          <a:p>
            <a:pPr marL="0" indent="0">
              <a:buNone/>
            </a:pPr>
            <a:r>
              <a:rPr lang="en-US" sz="1600" dirty="0" smtClean="0"/>
              <a:t>	(</a:t>
            </a:r>
            <a:r>
              <a:rPr lang="en-US" sz="1600" dirty="0"/>
              <a:t>f)	ERCOT-proposed revisions to the boundary threshold used to </a:t>
            </a:r>
            <a:r>
              <a:rPr lang="en-US" sz="1600" dirty="0" smtClean="0"/>
              <a:t>			implement </a:t>
            </a:r>
            <a:r>
              <a:rPr lang="en-US" sz="1600" dirty="0"/>
              <a:t>the requirements of this section will be recommended by the </a:t>
            </a:r>
            <a:r>
              <a:rPr lang="en-US" sz="1600" dirty="0" smtClean="0"/>
              <a:t>		Technical </a:t>
            </a:r>
            <a:r>
              <a:rPr lang="en-US" sz="1600" dirty="0"/>
              <a:t>Advisory Committee (TAC) and approved by the ERCOT </a:t>
            </a:r>
            <a:r>
              <a:rPr lang="en-US" sz="1600" dirty="0" smtClean="0"/>
              <a:t>			Board</a:t>
            </a:r>
            <a:r>
              <a:rPr lang="en-US" sz="1600" dirty="0"/>
              <a:t>. 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41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Forecast Review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33400" y="2811463"/>
            <a:ext cx="914400" cy="29717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ERCOT 90</a:t>
            </a:r>
            <a:r>
              <a:rPr lang="en-US" baseline="30000" dirty="0" smtClean="0"/>
              <a:t>th</a:t>
            </a:r>
            <a:r>
              <a:rPr lang="en-US" dirty="0" smtClean="0"/>
              <a:t> percentile Forecast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676400" y="3200399"/>
            <a:ext cx="914400" cy="2569415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TSP Load Forecast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3581400" y="1828800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5% Bound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3581400" y="2811463"/>
            <a:ext cx="914400" cy="29717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ERCOT 90</a:t>
            </a:r>
            <a:r>
              <a:rPr lang="en-US" baseline="30000" dirty="0" smtClean="0"/>
              <a:t>th</a:t>
            </a:r>
            <a:r>
              <a:rPr lang="en-US" dirty="0" smtClean="0"/>
              <a:t> percentile Forecast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4724400" y="2209801"/>
            <a:ext cx="914400" cy="3560014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TSP Load Forecast</a:t>
            </a:r>
          </a:p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6858000" y="1828800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5% Bound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6858000" y="2811463"/>
            <a:ext cx="914400" cy="29717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ERCOT 90</a:t>
            </a:r>
            <a:r>
              <a:rPr lang="en-US" baseline="30000" dirty="0" smtClean="0"/>
              <a:t>th</a:t>
            </a:r>
            <a:r>
              <a:rPr lang="en-US" dirty="0" smtClean="0"/>
              <a:t> percentile Forecast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8001000" y="1447801"/>
            <a:ext cx="914400" cy="4322014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TSP Load Forecast</a:t>
            </a:r>
            <a:endParaRPr lang="en-US" dirty="0"/>
          </a:p>
        </p:txBody>
      </p:sp>
      <p:sp>
        <p:nvSpPr>
          <p:cNvPr id="23" name="AutoShape 2" descr="Image result for ques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4" name="AutoShape 4" descr="Image result for question"/>
          <p:cNvSpPr>
            <a:spLocks noChangeAspect="1" noChangeArrowheads="1"/>
          </p:cNvSpPr>
          <p:nvPr/>
        </p:nvSpPr>
        <p:spPr bwMode="auto">
          <a:xfrm>
            <a:off x="307974" y="7937"/>
            <a:ext cx="1287459" cy="1287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7162800" y="1257301"/>
            <a:ext cx="729343" cy="5032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659354" y="926068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Justified?</a:t>
            </a:r>
            <a:endParaRPr lang="en-US" dirty="0"/>
          </a:p>
        </p:txBody>
      </p:sp>
      <p:cxnSp>
        <p:nvCxnSpPr>
          <p:cNvPr id="28" name="Straight Arrow Connector 27"/>
          <p:cNvCxnSpPr>
            <a:endCxn id="6" idx="0"/>
          </p:cNvCxnSpPr>
          <p:nvPr/>
        </p:nvCxnSpPr>
        <p:spPr>
          <a:xfrm>
            <a:off x="990600" y="1481931"/>
            <a:ext cx="0" cy="13295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19" idx="0"/>
          </p:cNvCxnSpPr>
          <p:nvPr/>
        </p:nvCxnSpPr>
        <p:spPr>
          <a:xfrm>
            <a:off x="5181600" y="1600200"/>
            <a:ext cx="0" cy="60960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55575" y="1110734"/>
            <a:ext cx="1901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RTP Load Level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230687" y="1139587"/>
            <a:ext cx="1901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RTP Load Level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33400" y="5893891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Regional Transmission Plan (RTP)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12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7" grpId="0"/>
      <p:bldP spid="34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290366" y="4509200"/>
          <a:ext cx="8544555" cy="1483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8911"/>
                <a:gridCol w="1708911"/>
                <a:gridCol w="1708911"/>
                <a:gridCol w="1708911"/>
                <a:gridCol w="1708911"/>
              </a:tblGrid>
              <a:tr h="79897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2018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2019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2020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2021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2022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684832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484 MW</a:t>
                      </a:r>
                      <a:endParaRPr lang="en-US" sz="20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647</a:t>
                      </a: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MW</a:t>
                      </a:r>
                      <a:endParaRPr lang="en-US" sz="20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734</a:t>
                      </a: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MW</a:t>
                      </a:r>
                      <a:endParaRPr lang="en-US" sz="20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762</a:t>
                      </a: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MW</a:t>
                      </a:r>
                      <a:endParaRPr lang="en-US" sz="20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790</a:t>
                      </a: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MW</a:t>
                      </a:r>
                      <a:endParaRPr lang="en-US" sz="20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94996"/>
            <a:ext cx="9125288" cy="3533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0" y="-1"/>
            <a:ext cx="9134340" cy="1408439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Culberson Loop Projected Load Growth</a:t>
            </a:r>
            <a:endParaRPr lang="en-US" dirty="0"/>
          </a:p>
        </p:txBody>
      </p:sp>
      <p:pic>
        <p:nvPicPr>
          <p:cNvPr id="11" name="Picture 2" descr="C:\Users\uw3l\Desktop\201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9052" y="886136"/>
            <a:ext cx="9134340" cy="3543888"/>
          </a:xfrm>
          <a:prstGeom prst="rect">
            <a:avLst/>
          </a:prstGeom>
          <a:noFill/>
        </p:spPr>
      </p:pic>
      <p:sp>
        <p:nvSpPr>
          <p:cNvPr id="13" name="Footer Placeholder 7"/>
          <p:cNvSpPr>
            <a:spLocks noGrp="1"/>
          </p:cNvSpPr>
          <p:nvPr>
            <p:ph type="ftr" sz="quarter" idx="4294967295"/>
          </p:nvPr>
        </p:nvSpPr>
        <p:spPr>
          <a:xfrm>
            <a:off x="2743200" y="6445297"/>
            <a:ext cx="556235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err="1" smtClean="0"/>
              <a:t>Oncor</a:t>
            </a:r>
            <a:r>
              <a:rPr lang="en-US" dirty="0" smtClean="0"/>
              <a:t> Far West Texas DRDs - ERCOT RPG Presentation 1/30/2018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53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50047"/>
              </p:ext>
            </p:extLst>
          </p:nvPr>
        </p:nvGraphicFramePr>
        <p:xfrm>
          <a:off x="299721" y="4038600"/>
          <a:ext cx="8544558" cy="2168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93"/>
                <a:gridCol w="1424093"/>
                <a:gridCol w="1424093"/>
                <a:gridCol w="1424093"/>
                <a:gridCol w="1424093"/>
                <a:gridCol w="1424093"/>
              </a:tblGrid>
              <a:tr h="798972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2018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2019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2020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2021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2022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684832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Confirmed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580 MW</a:t>
                      </a:r>
                      <a:endParaRPr lang="en-US" sz="20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775 MW</a:t>
                      </a:r>
                      <a:endParaRPr lang="en-US" sz="20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893 MW</a:t>
                      </a:r>
                      <a:endParaRPr lang="en-US" sz="20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964 MW</a:t>
                      </a:r>
                      <a:endParaRPr lang="en-US" sz="20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1,013 MW</a:t>
                      </a:r>
                      <a:endParaRPr lang="en-US" sz="20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684832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Potential</a:t>
                      </a:r>
                      <a:endParaRPr lang="en-US" sz="20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670 MW</a:t>
                      </a:r>
                      <a:endParaRPr lang="en-US" sz="20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984</a:t>
                      </a: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MW</a:t>
                      </a:r>
                      <a:endParaRPr lang="en-US" sz="20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1,163 MW</a:t>
                      </a:r>
                      <a:endParaRPr lang="en-US" sz="20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1,292 MW</a:t>
                      </a:r>
                      <a:endParaRPr lang="en-US" sz="20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1,340</a:t>
                      </a: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MW</a:t>
                      </a:r>
                      <a:endParaRPr lang="en-US" sz="20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0" y="-1"/>
            <a:ext cx="9134340" cy="1408439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Culberson Loop Projected Load Growth</a:t>
            </a:r>
            <a:endParaRPr lang="en-US" dirty="0"/>
          </a:p>
        </p:txBody>
      </p:sp>
      <p:pic>
        <p:nvPicPr>
          <p:cNvPr id="11" name="Picture 2" descr="C:\Users\uw3l\Desktop\201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992412"/>
            <a:ext cx="8077200" cy="2932471"/>
          </a:xfrm>
          <a:prstGeom prst="rect">
            <a:avLst/>
          </a:prstGeom>
          <a:noFill/>
        </p:spPr>
      </p:pic>
      <p:sp>
        <p:nvSpPr>
          <p:cNvPr id="16" name="Footer Placeholder 7"/>
          <p:cNvSpPr>
            <a:spLocks noGrp="1"/>
          </p:cNvSpPr>
          <p:nvPr>
            <p:ph type="ftr" sz="quarter" idx="4294967295"/>
          </p:nvPr>
        </p:nvSpPr>
        <p:spPr>
          <a:xfrm>
            <a:off x="2819400" y="6518100"/>
            <a:ext cx="556235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err="1" smtClean="0"/>
              <a:t>Oncor</a:t>
            </a:r>
            <a:r>
              <a:rPr lang="en-US" dirty="0" smtClean="0"/>
              <a:t> Far West Texas 2 - ERCOT RPG Presentation 2/27/2018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71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Transmission Planning Load Forecast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777033"/>
          </a:xfrm>
        </p:spPr>
        <p:txBody>
          <a:bodyPr/>
          <a:lstStyle/>
          <a:p>
            <a:pPr marL="0" indent="0">
              <a:buNone/>
            </a:pPr>
            <a:r>
              <a:rPr lang="en-US" sz="1800" b="1" i="1" dirty="0" smtClean="0"/>
              <a:t>Far West Observations</a:t>
            </a:r>
            <a:endParaRPr lang="en-US" sz="1600" b="1" i="1" dirty="0" smtClean="0"/>
          </a:p>
          <a:p>
            <a:pPr marL="0" indent="0">
              <a:buNone/>
            </a:pPr>
            <a:endParaRPr lang="en-US" sz="1600" dirty="0"/>
          </a:p>
          <a:p>
            <a:pPr lvl="1"/>
            <a:r>
              <a:rPr lang="en-US" sz="1600" dirty="0" smtClean="0"/>
              <a:t>There have been challenges in keeping up with the load growth in Far West</a:t>
            </a:r>
          </a:p>
          <a:p>
            <a:pPr lvl="1"/>
            <a:r>
              <a:rPr lang="en-US" sz="1600" dirty="0" smtClean="0"/>
              <a:t>The size of the load additions is significant when compared to the overall load for the Far West zone</a:t>
            </a:r>
          </a:p>
          <a:p>
            <a:pPr marL="457200" lvl="1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600" b="1" i="1" dirty="0" smtClean="0"/>
          </a:p>
          <a:p>
            <a:pPr marL="0" indent="0">
              <a:buNone/>
            </a:pPr>
            <a:r>
              <a:rPr lang="en-US" sz="1800" b="1" i="1" dirty="0" smtClean="0"/>
              <a:t>Far </a:t>
            </a:r>
            <a:r>
              <a:rPr lang="en-US" sz="1800" b="1" i="1" dirty="0"/>
              <a:t>West </a:t>
            </a:r>
            <a:r>
              <a:rPr lang="en-US" sz="1800" b="1" i="1" dirty="0" smtClean="0"/>
              <a:t>Forecast Changes</a:t>
            </a:r>
            <a:endParaRPr lang="en-US" sz="1600" b="1" i="1" dirty="0"/>
          </a:p>
          <a:p>
            <a:pPr marL="0" indent="0">
              <a:buNone/>
            </a:pPr>
            <a:endParaRPr lang="en-US" sz="1600" dirty="0"/>
          </a:p>
          <a:p>
            <a:pPr lvl="1"/>
            <a:r>
              <a:rPr lang="en-US" sz="1600" dirty="0" smtClean="0"/>
              <a:t>The 2019 ERCOT load forecast includes a 200 MW adjustment in order to try and keep up with the rapid growth in Far West (see slide 10)</a:t>
            </a:r>
          </a:p>
          <a:p>
            <a:pPr lvl="1"/>
            <a:r>
              <a:rPr lang="en-US" sz="1600" dirty="0" smtClean="0"/>
              <a:t>The forecast expects ~500 MW of increase in 2019 as compared to the 2018 actual summer peak</a:t>
            </a:r>
            <a:endParaRPr lang="en-US" sz="1400" dirty="0" smtClean="0"/>
          </a:p>
          <a:p>
            <a:pPr lvl="2"/>
            <a:r>
              <a:rPr lang="en-US" sz="1400" dirty="0" smtClean="0"/>
              <a:t>This is consistent with the ~500 MW increase in 2018 as compared to 2017</a:t>
            </a:r>
            <a:endParaRPr lang="en-US" sz="1400" dirty="0"/>
          </a:p>
          <a:p>
            <a:pPr marL="457200" lvl="1" indent="0">
              <a:buNone/>
            </a:pPr>
            <a:r>
              <a:rPr lang="en-US" sz="1200" dirty="0" smtClean="0"/>
              <a:t>	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00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Far West Load Forecast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12648" y="987552"/>
            <a:ext cx="7845552" cy="475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38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DB1E7B711A9D4BB64117F92D106A87" ma:contentTypeVersion="1" ma:contentTypeDescription="Create a new document." ma:contentTypeScope="" ma:versionID="886bbd2e2298cd1dcd54ea3dd738c16f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1a9ee48c79d2ff885e27998c621344c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526C54-2038-4DDB-9077-84C80FF069E0}">
  <ds:schemaRefs>
    <ds:schemaRef ds:uri="http://purl.org/dc/terms/"/>
    <ds:schemaRef ds:uri="http://www.w3.org/XML/1998/namespace"/>
    <ds:schemaRef ds:uri="http://purl.org/dc/elements/1.1/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27C3C0A7-7E61-4A86-B716-E0FA030544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13096</TotalTime>
  <Words>433</Words>
  <Application>Microsoft Office PowerPoint</Application>
  <PresentationFormat>On-screen Show (4:3)</PresentationFormat>
  <Paragraphs>123</Paragraphs>
  <Slides>14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Times New Roman</vt:lpstr>
      <vt:lpstr>1_Custom Design</vt:lpstr>
      <vt:lpstr>Office Theme</vt:lpstr>
      <vt:lpstr>Custom Design</vt:lpstr>
      <vt:lpstr>2_Custom Design</vt:lpstr>
      <vt:lpstr>PowerPoint Presentation</vt:lpstr>
      <vt:lpstr>Agenda</vt:lpstr>
      <vt:lpstr>Transmission Planning Load Forecast</vt:lpstr>
      <vt:lpstr>Transmission Planning Load Forecast</vt:lpstr>
      <vt:lpstr>Load Forecast Review Process</vt:lpstr>
      <vt:lpstr>     Culberson Loop Projected Load Growth</vt:lpstr>
      <vt:lpstr>     Culberson Loop Projected Load Growth</vt:lpstr>
      <vt:lpstr>Transmission Planning Load Forecast</vt:lpstr>
      <vt:lpstr>Far West Load Forecast Comparison</vt:lpstr>
      <vt:lpstr>Far West Load Forecast Comparison</vt:lpstr>
      <vt:lpstr>Far West Load Forecast Comparison</vt:lpstr>
      <vt:lpstr>Transmission Planning Load Forecast</vt:lpstr>
      <vt:lpstr>ERCOT Recommendation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Opheim, Calvin</cp:lastModifiedBy>
  <cp:revision>450</cp:revision>
  <cp:lastPrinted>2018-03-15T14:48:13Z</cp:lastPrinted>
  <dcterms:created xsi:type="dcterms:W3CDTF">2016-01-21T15:20:31Z</dcterms:created>
  <dcterms:modified xsi:type="dcterms:W3CDTF">2018-11-26T12:52:16Z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0x01010047DB1E7B711A9D4BB64117F92D106A87</vt:lpwstr>
  </property>
</Properties>
</file>