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4"/>
    <p:sldMasterId id="2147483648" r:id="rId5"/>
    <p:sldMasterId id="2147483661" r:id="rId6"/>
  </p:sldMasterIdLst>
  <p:notesMasterIdLst>
    <p:notesMasterId r:id="rId19"/>
  </p:notesMasterIdLst>
  <p:handoutMasterIdLst>
    <p:handoutMasterId r:id="rId20"/>
  </p:handoutMasterIdLst>
  <p:sldIdLst>
    <p:sldId id="260" r:id="rId7"/>
    <p:sldId id="267" r:id="rId8"/>
    <p:sldId id="373" r:id="rId9"/>
    <p:sldId id="372" r:id="rId10"/>
    <p:sldId id="369" r:id="rId11"/>
    <p:sldId id="366" r:id="rId12"/>
    <p:sldId id="367" r:id="rId13"/>
    <p:sldId id="368" r:id="rId14"/>
    <p:sldId id="364" r:id="rId15"/>
    <p:sldId id="365" r:id="rId16"/>
    <p:sldId id="357" r:id="rId17"/>
    <p:sldId id="363"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99" d="100"/>
          <a:sy n="99" d="100"/>
        </p:scale>
        <p:origin x="90" y="20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11/26/2018</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11/26/2018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243682"/>
            <a:ext cx="8382000" cy="518318"/>
          </a:xfrm>
          <a:prstGeom prst="rect">
            <a:avLst/>
          </a:prstGeom>
        </p:spPr>
        <p:txBody>
          <a:bodyPr/>
          <a:lstStyle>
            <a:lvl1pPr algn="l">
              <a:defRPr sz="2000" b="1">
                <a:solidFill>
                  <a:schemeClr val="tx2"/>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066800"/>
            <a:ext cx="8534400" cy="4853233"/>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5"/>
          <p:cNvSpPr>
            <a:spLocks noGrp="1"/>
          </p:cNvSpPr>
          <p:nvPr>
            <p:ph type="sldNum" sz="quarter" idx="4"/>
          </p:nvPr>
        </p:nvSpPr>
        <p:spPr>
          <a:xfrm>
            <a:off x="4343400" y="6569075"/>
            <a:ext cx="457200" cy="212725"/>
          </a:xfrm>
          <a:prstGeom prst="rect">
            <a:avLst/>
          </a:prstGeom>
        </p:spPr>
        <p:txBody>
          <a:bodyPr vert="horz" lIns="91440" tIns="45720" rIns="91440" bIns="45720" rtlCol="0" anchor="ctr"/>
          <a:lstStyle>
            <a:lvl1pPr algn="ctr">
              <a:defRPr sz="11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1D93BD3E-1E9A-4970-A6F7-E7AC52762E0C}" type="slidenum">
              <a:rPr lang="en-US" smtClean="0"/>
              <a:t>‹#›</a:t>
            </a:fld>
            <a:endParaRPr lang="en-US" dirty="0"/>
          </a:p>
        </p:txBody>
      </p:sp>
      <p:sp>
        <p:nvSpPr>
          <p:cNvPr id="4" name="Content Placeholder 2"/>
          <p:cNvSpPr>
            <a:spLocks noGrp="1"/>
          </p:cNvSpPr>
          <p:nvPr>
            <p:ph idx="1"/>
          </p:nvPr>
        </p:nvSpPr>
        <p:spPr>
          <a:xfrm>
            <a:off x="304800" y="304800"/>
            <a:ext cx="5257800" cy="5715000"/>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108174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1"/>
            <a:ext cx="9143999" cy="6857999"/>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
        <p:nvSpPr>
          <p:cNvPr id="5" name="Slide Number Placeholder 5"/>
          <p:cNvSpPr>
            <a:spLocks noGrp="1"/>
          </p:cNvSpPr>
          <p:nvPr>
            <p:ph type="sldNum" sz="quarter" idx="4"/>
          </p:nvPr>
        </p:nvSpPr>
        <p:spPr>
          <a:xfrm>
            <a:off x="4343400" y="6569075"/>
            <a:ext cx="457200" cy="212725"/>
          </a:xfrm>
          <a:prstGeom prst="rect">
            <a:avLst/>
          </a:prstGeom>
        </p:spPr>
        <p:txBody>
          <a:bodyPr vert="horz" lIns="91440" tIns="45720" rIns="91440" bIns="45720" rtlCol="0" anchor="ctr"/>
          <a:lstStyle>
            <a:lvl1pPr algn="ctr">
              <a:defRPr sz="1100">
                <a:solidFill>
                  <a:schemeClr val="tx1">
                    <a:tint val="75000"/>
                  </a:schemeClr>
                </a:solidFill>
              </a:defRPr>
            </a:lvl1pPr>
          </a:lstStyle>
          <a:p>
            <a:fld id="{1D93BD3E-1E9A-4970-A6F7-E7AC52762E0C}" type="slidenum">
              <a:rPr lang="en-US" smtClean="0"/>
              <a:pPr/>
              <a:t>‹#›</a:t>
            </a:fld>
            <a:endParaRPr lang="en-US" dirty="0"/>
          </a:p>
        </p:txBody>
      </p:sp>
      <p:sp>
        <p:nvSpPr>
          <p:cNvPr id="7" name="TextBox 6"/>
          <p:cNvSpPr txBox="1"/>
          <p:nvPr userDrawn="1"/>
        </p:nvSpPr>
        <p:spPr>
          <a:xfrm>
            <a:off x="54675" y="6527884"/>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4457700" y="6569075"/>
            <a:ext cx="228600" cy="212725"/>
          </a:xfrm>
          <a:prstGeom prst="rect">
            <a:avLst/>
          </a:prstGeom>
        </p:spPr>
        <p:txBody>
          <a:bodyPr vert="horz" lIns="91440" tIns="45720" rIns="91440" bIns="45720" rtlCol="0" anchor="ctr"/>
          <a:lstStyle>
            <a:lvl1pPr algn="r">
              <a:defRPr sz="1200">
                <a:solidFill>
                  <a:schemeClr val="tx1">
                    <a:tint val="75000"/>
                  </a:schemeClr>
                </a:solidFill>
              </a:defRPr>
            </a:lvl1pPr>
          </a:lstStyle>
          <a:p>
            <a:fld id="{1D93BD3E-1E9A-4970-A6F7-E7AC52762E0C}" type="slidenum">
              <a:rPr lang="en-US" smtClean="0"/>
              <a:t>‹#›</a:t>
            </a:fld>
            <a:endParaRPr lang="en-US" dirty="0"/>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Tree>
    <p:extLst>
      <p:ext uri="{BB962C8B-B14F-4D97-AF65-F5344CB8AC3E}">
        <p14:creationId xmlns:p14="http://schemas.microsoft.com/office/powerpoint/2010/main" val="4015008231"/>
      </p:ext>
    </p:extLst>
  </p:cSld>
  <p:clrMap bg1="lt1" tx1="dk1" bg2="lt2" tx2="dk2" accent1="accent1" accent2="accent2" accent3="accent3" accent4="accent4" accent5="accent5" accent6="accent6" hlink="hlink" folHlink="folHlink"/>
  <p:sldLayoutIdLst>
    <p:sldLayoutId id="214748366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Sandeep.Borkar@ercot.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97966" y="2438400"/>
            <a:ext cx="5646034" cy="1015663"/>
          </a:xfrm>
          <a:prstGeom prst="rect">
            <a:avLst/>
          </a:prstGeom>
          <a:noFill/>
        </p:spPr>
        <p:txBody>
          <a:bodyPr wrap="square" rtlCol="0">
            <a:spAutoFit/>
          </a:bodyPr>
          <a:lstStyle/>
          <a:p>
            <a:r>
              <a:rPr lang="en-US" sz="2000" b="1" dirty="0" smtClean="0">
                <a:solidFill>
                  <a:schemeClr val="bg1"/>
                </a:solidFill>
              </a:rPr>
              <a:t>Economic Project Evaluations: Methodology</a:t>
            </a:r>
          </a:p>
          <a:p>
            <a:endParaRPr lang="en-US" sz="2000" b="1" dirty="0">
              <a:solidFill>
                <a:schemeClr val="bg1"/>
              </a:solidFill>
            </a:endParaRPr>
          </a:p>
          <a:p>
            <a:r>
              <a:rPr lang="en-US" sz="2000" b="1" dirty="0" smtClean="0">
                <a:solidFill>
                  <a:schemeClr val="bg1"/>
                </a:solidFill>
              </a:rPr>
              <a:t>Sandeep </a:t>
            </a:r>
            <a:r>
              <a:rPr lang="en-US" sz="2000" b="1" dirty="0">
                <a:solidFill>
                  <a:schemeClr val="bg1"/>
                </a:solidFill>
              </a:rPr>
              <a:t>Borkar</a:t>
            </a: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971800"/>
            <a:ext cx="8382000" cy="518318"/>
          </a:xfrm>
        </p:spPr>
        <p:txBody>
          <a:bodyPr/>
          <a:lstStyle/>
          <a:p>
            <a:pPr algn="ctr"/>
            <a:r>
              <a:rPr lang="en-US" sz="3600" dirty="0" smtClean="0"/>
              <a:t>Appendix</a:t>
            </a:r>
            <a:endParaRPr lang="en-US" sz="3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dirty="0"/>
          </a:p>
        </p:txBody>
      </p:sp>
    </p:spTree>
    <p:extLst>
      <p:ext uri="{BB962C8B-B14F-4D97-AF65-F5344CB8AC3E}">
        <p14:creationId xmlns:p14="http://schemas.microsoft.com/office/powerpoint/2010/main" val="33494084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Annual Carrying Cost of a Transmission Project</a:t>
            </a:r>
            <a:endParaRPr lang="en-US" dirty="0"/>
          </a:p>
        </p:txBody>
      </p:sp>
      <p:sp>
        <p:nvSpPr>
          <p:cNvPr id="3" name="Content Placeholder 2"/>
          <p:cNvSpPr>
            <a:spLocks noGrp="1"/>
          </p:cNvSpPr>
          <p:nvPr>
            <p:ph idx="1"/>
          </p:nvPr>
        </p:nvSpPr>
        <p:spPr>
          <a:xfrm>
            <a:off x="304800" y="1066800"/>
            <a:ext cx="4038600" cy="5410200"/>
          </a:xfrm>
        </p:spPr>
        <p:txBody>
          <a:bodyPr/>
          <a:lstStyle/>
          <a:p>
            <a:r>
              <a:rPr lang="en-US" sz="2400" dirty="0" smtClean="0"/>
              <a:t>Capital cost of the project (the price to a TO)</a:t>
            </a:r>
          </a:p>
          <a:p>
            <a:r>
              <a:rPr lang="en-US" sz="2400" dirty="0" smtClean="0"/>
              <a:t>Return on Rate Base</a:t>
            </a:r>
          </a:p>
          <a:p>
            <a:pPr lvl="1"/>
            <a:r>
              <a:rPr lang="en-US" sz="2000" dirty="0" smtClean="0"/>
              <a:t>Cost of debt</a:t>
            </a:r>
          </a:p>
          <a:p>
            <a:pPr lvl="1"/>
            <a:r>
              <a:rPr lang="en-US" sz="2000" dirty="0" smtClean="0"/>
              <a:t>Cost of equity</a:t>
            </a:r>
            <a:endParaRPr lang="en-US" sz="2000" dirty="0"/>
          </a:p>
          <a:p>
            <a:r>
              <a:rPr lang="en-US" sz="2400" dirty="0" smtClean="0"/>
              <a:t>Taxes</a:t>
            </a:r>
          </a:p>
          <a:p>
            <a:r>
              <a:rPr lang="en-US" sz="2400" dirty="0" smtClean="0"/>
              <a:t>Incremental Operations and Maintenance expenses (O&amp;M)</a:t>
            </a: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598694067"/>
              </p:ext>
            </p:extLst>
          </p:nvPr>
        </p:nvGraphicFramePr>
        <p:xfrm>
          <a:off x="4343400" y="1094772"/>
          <a:ext cx="4495800" cy="4417650"/>
        </p:xfrm>
        <a:graphic>
          <a:graphicData uri="http://schemas.openxmlformats.org/drawingml/2006/table">
            <a:tbl>
              <a:tblPr firstRow="1">
                <a:tableStyleId>{5C22544A-7EE6-4342-B048-85BDC9FD1C3A}</a:tableStyleId>
              </a:tblPr>
              <a:tblGrid>
                <a:gridCol w="3029509"/>
                <a:gridCol w="1466291"/>
              </a:tblGrid>
              <a:tr h="383853">
                <a:tc>
                  <a:txBody>
                    <a:bodyPr/>
                    <a:lstStyle/>
                    <a:p>
                      <a:pPr algn="l" fontAlgn="b"/>
                      <a:r>
                        <a:rPr lang="en-US" sz="1600" b="1" u="none" strike="noStrike" kern="1200" dirty="0" smtClean="0">
                          <a:solidFill>
                            <a:schemeClr val="lt1"/>
                          </a:solidFill>
                          <a:effectLst/>
                          <a:latin typeface="+mn-lt"/>
                          <a:ea typeface="+mn-ea"/>
                          <a:cs typeface="+mn-cs"/>
                        </a:rPr>
                        <a:t>   Item</a:t>
                      </a:r>
                      <a:endParaRPr lang="en-US" sz="1600" b="1" u="none" strike="noStrike" kern="1200" dirty="0">
                        <a:solidFill>
                          <a:schemeClr val="lt1"/>
                        </a:solidFill>
                        <a:effectLst/>
                        <a:latin typeface="+mn-lt"/>
                        <a:ea typeface="+mn-ea"/>
                        <a:cs typeface="+mn-cs"/>
                      </a:endParaRP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fontAlgn="b"/>
                      <a:r>
                        <a:rPr lang="en-US" sz="1600" u="none" strike="noStrike" dirty="0" smtClean="0">
                          <a:effectLst/>
                        </a:rPr>
                        <a:t>Year 1</a:t>
                      </a:r>
                      <a:endParaRPr lang="en-US" sz="1600" b="0" i="0" u="none" strike="noStrike" dirty="0">
                        <a:effectLst/>
                        <a:latin typeface="Arial" panose="020B0604020202020204" pitchFamily="34" charset="0"/>
                      </a:endParaRP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tcPr>
                </a:tc>
              </a:tr>
              <a:tr h="383853">
                <a:tc>
                  <a:txBody>
                    <a:bodyPr/>
                    <a:lstStyle/>
                    <a:p>
                      <a:pPr algn="l" fontAlgn="b"/>
                      <a:r>
                        <a:rPr lang="en-US" sz="1600" b="0" i="0" u="none" strike="noStrike" kern="1200" dirty="0">
                          <a:solidFill>
                            <a:schemeClr val="dk1"/>
                          </a:solidFill>
                          <a:effectLst/>
                          <a:latin typeface="Arial" panose="020B0604020202020204" pitchFamily="34" charset="0"/>
                          <a:ea typeface="+mn-ea"/>
                          <a:cs typeface="+mn-cs"/>
                        </a:rPr>
                        <a:t> Return on Rate Base </a:t>
                      </a:r>
                    </a:p>
                  </a:txBody>
                  <a:tcPr anchor="b">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r" fontAlgn="b"/>
                      <a:r>
                        <a:rPr lang="en-US" sz="1600" b="0" i="0" u="none" strike="noStrike" kern="1200" dirty="0">
                          <a:solidFill>
                            <a:schemeClr val="dk1"/>
                          </a:solidFill>
                          <a:effectLst/>
                          <a:latin typeface="Arial" panose="020B0604020202020204" pitchFamily="34" charset="0"/>
                          <a:ea typeface="+mn-ea"/>
                          <a:cs typeface="+mn-cs"/>
                        </a:rPr>
                        <a:t> </a:t>
                      </a:r>
                      <a:r>
                        <a:rPr lang="en-US" sz="1600" b="0" i="0" u="none" strike="noStrike" kern="1200" dirty="0" smtClean="0">
                          <a:solidFill>
                            <a:schemeClr val="dk1"/>
                          </a:solidFill>
                          <a:effectLst/>
                          <a:latin typeface="Arial" panose="020B0604020202020204" pitchFamily="34" charset="0"/>
                          <a:ea typeface="+mn-ea"/>
                          <a:cs typeface="+mn-cs"/>
                        </a:rPr>
                        <a:t>$</a:t>
                      </a:r>
                      <a:r>
                        <a:rPr lang="en-US" sz="1600" b="0" i="0" u="none" strike="noStrike" kern="1200" baseline="0" dirty="0" smtClean="0">
                          <a:solidFill>
                            <a:schemeClr val="dk1"/>
                          </a:solidFill>
                          <a:effectLst/>
                          <a:latin typeface="Arial" panose="020B0604020202020204" pitchFamily="34" charset="0"/>
                          <a:ea typeface="+mn-ea"/>
                          <a:cs typeface="+mn-cs"/>
                        </a:rPr>
                        <a:t> </a:t>
                      </a:r>
                      <a:r>
                        <a:rPr lang="en-US" sz="1600" b="0" i="0" u="none" strike="noStrike" kern="1200" dirty="0" smtClean="0">
                          <a:solidFill>
                            <a:schemeClr val="dk1"/>
                          </a:solidFill>
                          <a:effectLst/>
                          <a:latin typeface="Arial" panose="020B0604020202020204" pitchFamily="34" charset="0"/>
                          <a:ea typeface="+mn-ea"/>
                          <a:cs typeface="+mn-cs"/>
                        </a:rPr>
                        <a:t>19,509 </a:t>
                      </a:r>
                      <a:endParaRPr lang="en-US" sz="1600" b="0" i="0" u="none" strike="noStrike" kern="1200" dirty="0">
                        <a:solidFill>
                          <a:schemeClr val="dk1"/>
                        </a:solidFill>
                        <a:effectLst/>
                        <a:latin typeface="Arial" panose="020B0604020202020204" pitchFamily="34" charset="0"/>
                        <a:ea typeface="+mn-ea"/>
                        <a:cs typeface="+mn-cs"/>
                      </a:endParaRPr>
                    </a:p>
                  </a:txBody>
                  <a:tcPr marL="0" marR="0" marT="0" marB="0" anchor="b">
                    <a:lnL w="12700" cmpd="sng">
                      <a:noFill/>
                    </a:lnL>
                    <a:lnR w="12700" cmpd="sng">
                      <a:noFill/>
                    </a:lnR>
                    <a:lnT w="38100" cmpd="sng">
                      <a:noFill/>
                    </a:lnT>
                    <a:lnB w="12700" cmpd="sng">
                      <a:noFill/>
                    </a:lnB>
                    <a:lnTlToBr w="12700" cmpd="sng">
                      <a:noFill/>
                      <a:prstDash val="solid"/>
                    </a:lnTlToBr>
                    <a:lnBlToTr w="12700" cmpd="sng">
                      <a:noFill/>
                      <a:prstDash val="solid"/>
                    </a:lnBlToTr>
                  </a:tcPr>
                </a:tc>
              </a:tr>
              <a:tr h="383853">
                <a:tc>
                  <a:txBody>
                    <a:bodyPr/>
                    <a:lstStyle/>
                    <a:p>
                      <a:pPr algn="l" fontAlgn="b"/>
                      <a:r>
                        <a:rPr lang="en-US" sz="1600" b="0" i="0" u="none" strike="noStrike" kern="1200" dirty="0">
                          <a:solidFill>
                            <a:schemeClr val="dk1"/>
                          </a:solidFill>
                          <a:effectLst/>
                          <a:latin typeface="Arial" panose="020B0604020202020204" pitchFamily="34" charset="0"/>
                          <a:ea typeface="+mn-ea"/>
                          <a:cs typeface="+mn-cs"/>
                        </a:rPr>
                        <a:t> Depreciation </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US" sz="1600" b="0" i="0" u="none" strike="noStrike" kern="1200" dirty="0">
                          <a:solidFill>
                            <a:schemeClr val="dk1"/>
                          </a:solidFill>
                          <a:effectLst/>
                          <a:latin typeface="Arial" panose="020B0604020202020204" pitchFamily="34" charset="0"/>
                          <a:ea typeface="+mn-ea"/>
                          <a:cs typeface="+mn-cs"/>
                        </a:rPr>
                        <a:t> $ </a:t>
                      </a:r>
                      <a:r>
                        <a:rPr lang="en-US" sz="1600" b="0" i="0" u="none" strike="noStrike" kern="1200" dirty="0" smtClean="0">
                          <a:solidFill>
                            <a:schemeClr val="dk1"/>
                          </a:solidFill>
                          <a:effectLst/>
                          <a:latin typeface="Arial" panose="020B0604020202020204" pitchFamily="34" charset="0"/>
                          <a:ea typeface="+mn-ea"/>
                          <a:cs typeface="+mn-cs"/>
                        </a:rPr>
                        <a:t>8,798 </a:t>
                      </a:r>
                      <a:endParaRPr lang="en-US" sz="1600" b="0" i="0" u="none" strike="noStrike" kern="1200" dirty="0">
                        <a:solidFill>
                          <a:schemeClr val="dk1"/>
                        </a:solidFill>
                        <a:effectLst/>
                        <a:latin typeface="Arial" panose="020B0604020202020204" pitchFamily="34" charset="0"/>
                        <a:ea typeface="+mn-ea"/>
                        <a:cs typeface="+mn-cs"/>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r>
              <a:tr h="383853">
                <a:tc>
                  <a:txBody>
                    <a:bodyPr/>
                    <a:lstStyle/>
                    <a:p>
                      <a:pPr algn="l" fontAlgn="b"/>
                      <a:r>
                        <a:rPr lang="en-US" sz="1600" b="0" i="0" u="none" strike="noStrike" kern="1200" dirty="0">
                          <a:solidFill>
                            <a:schemeClr val="dk1"/>
                          </a:solidFill>
                          <a:effectLst/>
                          <a:latin typeface="Arial" panose="020B0604020202020204" pitchFamily="34" charset="0"/>
                          <a:ea typeface="+mn-ea"/>
                          <a:cs typeface="+mn-cs"/>
                        </a:rPr>
                        <a:t> Fixed O&amp;M </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US" sz="1600" b="0" i="0" u="none" strike="noStrike" kern="1200" dirty="0">
                          <a:solidFill>
                            <a:schemeClr val="dk1"/>
                          </a:solidFill>
                          <a:effectLst/>
                          <a:latin typeface="Arial" panose="020B0604020202020204" pitchFamily="34" charset="0"/>
                          <a:ea typeface="+mn-ea"/>
                          <a:cs typeface="+mn-cs"/>
                        </a:rPr>
                        <a:t> $ </a:t>
                      </a:r>
                      <a:r>
                        <a:rPr lang="en-US" sz="1600" b="0" i="0" u="none" strike="noStrike" kern="1200" dirty="0" smtClean="0">
                          <a:solidFill>
                            <a:schemeClr val="dk1"/>
                          </a:solidFill>
                          <a:effectLst/>
                          <a:latin typeface="Arial" panose="020B0604020202020204" pitchFamily="34" charset="0"/>
                          <a:ea typeface="+mn-ea"/>
                          <a:cs typeface="+mn-cs"/>
                        </a:rPr>
                        <a:t>-   </a:t>
                      </a:r>
                      <a:endParaRPr lang="en-US" sz="1600" b="0" i="0" u="none" strike="noStrike" kern="1200" dirty="0">
                        <a:solidFill>
                          <a:schemeClr val="dk1"/>
                        </a:solidFill>
                        <a:effectLst/>
                        <a:latin typeface="Arial" panose="020B0604020202020204" pitchFamily="34" charset="0"/>
                        <a:ea typeface="+mn-ea"/>
                        <a:cs typeface="+mn-cs"/>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r>
              <a:tr h="383853">
                <a:tc>
                  <a:txBody>
                    <a:bodyPr/>
                    <a:lstStyle/>
                    <a:p>
                      <a:pPr algn="l" fontAlgn="b"/>
                      <a:r>
                        <a:rPr lang="en-US" sz="1600" b="0" i="0" u="none" strike="noStrike" kern="1200" dirty="0">
                          <a:solidFill>
                            <a:schemeClr val="dk1"/>
                          </a:solidFill>
                          <a:effectLst/>
                          <a:latin typeface="Arial" panose="020B0604020202020204" pitchFamily="34" charset="0"/>
                          <a:ea typeface="+mn-ea"/>
                          <a:cs typeface="+mn-cs"/>
                        </a:rPr>
                        <a:t> </a:t>
                      </a:r>
                      <a:r>
                        <a:rPr lang="en-US" sz="1600" b="0" i="0" u="none" strike="noStrike" kern="1200" dirty="0" smtClean="0">
                          <a:solidFill>
                            <a:schemeClr val="dk1"/>
                          </a:solidFill>
                          <a:effectLst/>
                          <a:latin typeface="Arial" panose="020B0604020202020204" pitchFamily="34" charset="0"/>
                          <a:ea typeface="+mn-ea"/>
                          <a:cs typeface="+mn-cs"/>
                        </a:rPr>
                        <a:t>Variable </a:t>
                      </a:r>
                      <a:r>
                        <a:rPr lang="en-US" sz="1600" b="0" i="0" u="none" strike="noStrike" kern="1200" dirty="0">
                          <a:solidFill>
                            <a:schemeClr val="dk1"/>
                          </a:solidFill>
                          <a:effectLst/>
                          <a:latin typeface="Arial" panose="020B0604020202020204" pitchFamily="34" charset="0"/>
                          <a:ea typeface="+mn-ea"/>
                          <a:cs typeface="+mn-cs"/>
                        </a:rPr>
                        <a:t>O&amp;M </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US" sz="1600" b="0" i="0" u="none" strike="noStrike" kern="1200" dirty="0">
                          <a:solidFill>
                            <a:schemeClr val="dk1"/>
                          </a:solidFill>
                          <a:effectLst/>
                          <a:latin typeface="Arial" panose="020B0604020202020204" pitchFamily="34" charset="0"/>
                          <a:ea typeface="+mn-ea"/>
                          <a:cs typeface="+mn-cs"/>
                        </a:rPr>
                        <a:t> $ </a:t>
                      </a:r>
                      <a:r>
                        <a:rPr lang="en-US" sz="1600" b="0" i="0" u="none" strike="noStrike" kern="1200" dirty="0" smtClean="0">
                          <a:solidFill>
                            <a:schemeClr val="dk1"/>
                          </a:solidFill>
                          <a:effectLst/>
                          <a:latin typeface="Arial" panose="020B0604020202020204" pitchFamily="34" charset="0"/>
                          <a:ea typeface="+mn-ea"/>
                          <a:cs typeface="+mn-cs"/>
                        </a:rPr>
                        <a:t>2,601 </a:t>
                      </a:r>
                      <a:endParaRPr lang="en-US" sz="1600" b="0" i="0" u="none" strike="noStrike" kern="1200" dirty="0">
                        <a:solidFill>
                          <a:schemeClr val="dk1"/>
                        </a:solidFill>
                        <a:effectLst/>
                        <a:latin typeface="Arial" panose="020B0604020202020204" pitchFamily="34" charset="0"/>
                        <a:ea typeface="+mn-ea"/>
                        <a:cs typeface="+mn-cs"/>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r>
              <a:tr h="383853">
                <a:tc>
                  <a:txBody>
                    <a:bodyPr/>
                    <a:lstStyle/>
                    <a:p>
                      <a:pPr algn="l" fontAlgn="b"/>
                      <a:r>
                        <a:rPr lang="en-US" sz="1600" b="0" i="0" u="none" strike="noStrike" kern="1200" dirty="0">
                          <a:solidFill>
                            <a:schemeClr val="dk1"/>
                          </a:solidFill>
                          <a:effectLst/>
                          <a:latin typeface="Arial" panose="020B0604020202020204" pitchFamily="34" charset="0"/>
                          <a:ea typeface="+mn-ea"/>
                          <a:cs typeface="+mn-cs"/>
                        </a:rPr>
                        <a:t> </a:t>
                      </a:r>
                      <a:r>
                        <a:rPr lang="en-US" sz="1600" b="0" i="0" u="none" strike="noStrike" kern="1200" dirty="0" smtClean="0">
                          <a:solidFill>
                            <a:schemeClr val="dk1"/>
                          </a:solidFill>
                          <a:effectLst/>
                          <a:latin typeface="Arial" panose="020B0604020202020204" pitchFamily="34" charset="0"/>
                          <a:ea typeface="+mn-ea"/>
                          <a:cs typeface="+mn-cs"/>
                        </a:rPr>
                        <a:t>Ad Valorem</a:t>
                      </a:r>
                      <a:r>
                        <a:rPr lang="en-US" sz="1600" b="0" i="0" u="none" strike="noStrike" kern="1200" baseline="0" dirty="0" smtClean="0">
                          <a:solidFill>
                            <a:schemeClr val="dk1"/>
                          </a:solidFill>
                          <a:effectLst/>
                          <a:latin typeface="Arial" panose="020B0604020202020204" pitchFamily="34" charset="0"/>
                          <a:ea typeface="+mn-ea"/>
                          <a:cs typeface="+mn-cs"/>
                        </a:rPr>
                        <a:t> Tax</a:t>
                      </a:r>
                      <a:endParaRPr lang="en-US" sz="1600" b="0" i="0" u="none" strike="noStrike" kern="1200" dirty="0">
                        <a:solidFill>
                          <a:schemeClr val="dk1"/>
                        </a:solidFill>
                        <a:effectLst/>
                        <a:latin typeface="Arial" panose="020B0604020202020204" pitchFamily="34" charset="0"/>
                        <a:ea typeface="+mn-ea"/>
                        <a:cs typeface="+mn-cs"/>
                      </a:endParaRP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US" sz="1600" b="0" i="0" u="none" strike="noStrike" kern="1200" dirty="0">
                          <a:solidFill>
                            <a:schemeClr val="dk1"/>
                          </a:solidFill>
                          <a:effectLst/>
                          <a:latin typeface="Arial" panose="020B0604020202020204" pitchFamily="34" charset="0"/>
                          <a:ea typeface="+mn-ea"/>
                          <a:cs typeface="+mn-cs"/>
                        </a:rPr>
                        <a:t> $ </a:t>
                      </a:r>
                      <a:r>
                        <a:rPr lang="en-US" sz="1600" b="0" i="0" u="none" strike="noStrike" kern="1200" dirty="0" smtClean="0">
                          <a:solidFill>
                            <a:schemeClr val="dk1"/>
                          </a:solidFill>
                          <a:effectLst/>
                          <a:latin typeface="Arial" panose="020B0604020202020204" pitchFamily="34" charset="0"/>
                          <a:ea typeface="+mn-ea"/>
                          <a:cs typeface="+mn-cs"/>
                        </a:rPr>
                        <a:t>2,621 </a:t>
                      </a:r>
                      <a:endParaRPr lang="en-US" sz="1600" b="0" i="0" u="none" strike="noStrike" kern="1200" dirty="0">
                        <a:solidFill>
                          <a:schemeClr val="dk1"/>
                        </a:solidFill>
                        <a:effectLst/>
                        <a:latin typeface="Arial" panose="020B0604020202020204" pitchFamily="34" charset="0"/>
                        <a:ea typeface="+mn-ea"/>
                        <a:cs typeface="+mn-cs"/>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r>
              <a:tr h="383853">
                <a:tc>
                  <a:txBody>
                    <a:bodyPr/>
                    <a:lstStyle/>
                    <a:p>
                      <a:pPr algn="l" fontAlgn="b"/>
                      <a:r>
                        <a:rPr lang="en-US" sz="1600" b="0" i="0" u="none" strike="noStrike" kern="1200" dirty="0">
                          <a:solidFill>
                            <a:schemeClr val="dk1"/>
                          </a:solidFill>
                          <a:effectLst/>
                          <a:latin typeface="Arial" panose="020B0604020202020204" pitchFamily="34" charset="0"/>
                          <a:ea typeface="+mn-ea"/>
                          <a:cs typeface="+mn-cs"/>
                        </a:rPr>
                        <a:t> </a:t>
                      </a:r>
                      <a:r>
                        <a:rPr lang="en-US" sz="1600" b="0" i="0" u="none" strike="noStrike" kern="1200" dirty="0" smtClean="0">
                          <a:solidFill>
                            <a:schemeClr val="dk1"/>
                          </a:solidFill>
                          <a:effectLst/>
                          <a:latin typeface="Arial" panose="020B0604020202020204" pitchFamily="34" charset="0"/>
                          <a:ea typeface="+mn-ea"/>
                          <a:cs typeface="+mn-cs"/>
                        </a:rPr>
                        <a:t>Federal Income Tax </a:t>
                      </a:r>
                      <a:endParaRPr lang="en-US" sz="1600" b="0" i="0" u="none" strike="noStrike" kern="1200" dirty="0">
                        <a:solidFill>
                          <a:schemeClr val="dk1"/>
                        </a:solidFill>
                        <a:effectLst/>
                        <a:latin typeface="Arial" panose="020B0604020202020204" pitchFamily="34" charset="0"/>
                        <a:ea typeface="+mn-ea"/>
                        <a:cs typeface="+mn-cs"/>
                      </a:endParaRP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US" sz="1600" b="0" i="0" u="none" strike="noStrike" kern="1200" dirty="0">
                          <a:solidFill>
                            <a:schemeClr val="dk1"/>
                          </a:solidFill>
                          <a:effectLst/>
                          <a:latin typeface="Arial" panose="020B0604020202020204" pitchFamily="34" charset="0"/>
                          <a:ea typeface="+mn-ea"/>
                          <a:cs typeface="+mn-cs"/>
                        </a:rPr>
                        <a:t> $ </a:t>
                      </a:r>
                      <a:r>
                        <a:rPr lang="en-US" sz="1600" b="0" i="0" u="none" strike="noStrike" kern="1200" dirty="0" smtClean="0">
                          <a:solidFill>
                            <a:schemeClr val="dk1"/>
                          </a:solidFill>
                          <a:effectLst/>
                          <a:latin typeface="Arial" panose="020B0604020202020204" pitchFamily="34" charset="0"/>
                          <a:ea typeface="+mn-ea"/>
                          <a:cs typeface="+mn-cs"/>
                        </a:rPr>
                        <a:t>1,112 </a:t>
                      </a:r>
                      <a:endParaRPr lang="en-US" sz="1600" b="0" i="0" u="none" strike="noStrike" kern="1200" dirty="0">
                        <a:solidFill>
                          <a:schemeClr val="dk1"/>
                        </a:solidFill>
                        <a:effectLst/>
                        <a:latin typeface="Arial" panose="020B0604020202020204" pitchFamily="34" charset="0"/>
                        <a:ea typeface="+mn-ea"/>
                        <a:cs typeface="+mn-cs"/>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r>
              <a:tr h="383853">
                <a:tc>
                  <a:txBody>
                    <a:bodyPr/>
                    <a:lstStyle/>
                    <a:p>
                      <a:pPr algn="l" fontAlgn="b"/>
                      <a:r>
                        <a:rPr lang="en-US" sz="1600" b="0" i="0" u="none" strike="noStrike" kern="1200" dirty="0" smtClean="0">
                          <a:solidFill>
                            <a:schemeClr val="dk1"/>
                          </a:solidFill>
                          <a:effectLst/>
                          <a:latin typeface="Arial" panose="020B0604020202020204" pitchFamily="34" charset="0"/>
                          <a:ea typeface="+mn-ea"/>
                          <a:cs typeface="+mn-cs"/>
                        </a:rPr>
                        <a:t> Annual Revenue Req</a:t>
                      </a:r>
                      <a:endParaRPr lang="en-US" sz="1600" b="0" i="0" u="none" strike="noStrike" kern="1200" dirty="0">
                        <a:solidFill>
                          <a:schemeClr val="dk1"/>
                        </a:solidFill>
                        <a:effectLst/>
                        <a:latin typeface="Arial" panose="020B0604020202020204" pitchFamily="34" charset="0"/>
                        <a:ea typeface="+mn-ea"/>
                        <a:cs typeface="+mn-cs"/>
                      </a:endParaRP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US" sz="1600" b="0" i="0" u="none" strike="noStrike" kern="1200" dirty="0">
                          <a:solidFill>
                            <a:schemeClr val="dk1"/>
                          </a:solidFill>
                          <a:effectLst/>
                          <a:latin typeface="Arial" panose="020B0604020202020204" pitchFamily="34" charset="0"/>
                          <a:ea typeface="+mn-ea"/>
                          <a:cs typeface="+mn-cs"/>
                        </a:rPr>
                        <a:t> $ </a:t>
                      </a:r>
                      <a:r>
                        <a:rPr lang="en-US" sz="1600" b="0" i="0" u="none" strike="noStrike" kern="1200" dirty="0" smtClean="0">
                          <a:solidFill>
                            <a:schemeClr val="dk1"/>
                          </a:solidFill>
                          <a:effectLst/>
                          <a:latin typeface="Arial" panose="020B0604020202020204" pitchFamily="34" charset="0"/>
                          <a:ea typeface="+mn-ea"/>
                          <a:cs typeface="+mn-cs"/>
                        </a:rPr>
                        <a:t>34,641 </a:t>
                      </a:r>
                      <a:endParaRPr lang="en-US" sz="1600" b="0" i="0" u="none" strike="noStrike" kern="1200" dirty="0">
                        <a:solidFill>
                          <a:schemeClr val="dk1"/>
                        </a:solidFill>
                        <a:effectLst/>
                        <a:latin typeface="Arial" panose="020B0604020202020204" pitchFamily="34" charset="0"/>
                        <a:ea typeface="+mn-ea"/>
                        <a:cs typeface="+mn-cs"/>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r>
              <a:tr h="383853">
                <a:tc>
                  <a:txBody>
                    <a:bodyPr/>
                    <a:lstStyle/>
                    <a:p>
                      <a:pPr algn="l" fontAlgn="b"/>
                      <a:r>
                        <a:rPr lang="en-US" sz="1600" u="none" strike="noStrike" kern="1200" dirty="0" smtClean="0">
                          <a:solidFill>
                            <a:schemeClr val="dk1"/>
                          </a:solidFill>
                          <a:effectLst/>
                          <a:latin typeface="+mn-lt"/>
                          <a:ea typeface="+mn-ea"/>
                          <a:cs typeface="+mn-cs"/>
                        </a:rPr>
                        <a:t> Capital Cost</a:t>
                      </a:r>
                      <a:endParaRPr lang="en-US" sz="1600" u="none" strike="noStrike" kern="1200" dirty="0">
                        <a:solidFill>
                          <a:schemeClr val="dk1"/>
                        </a:solidFill>
                        <a:effectLst/>
                        <a:latin typeface="+mn-lt"/>
                        <a:ea typeface="+mn-ea"/>
                        <a:cs typeface="+mn-cs"/>
                      </a:endParaRP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US" sz="1600" b="0" i="0" u="none" strike="noStrike" dirty="0" smtClean="0">
                          <a:effectLst/>
                          <a:latin typeface="Arial" panose="020B0604020202020204" pitchFamily="34" charset="0"/>
                        </a:rPr>
                        <a:t>$ 250,000 </a:t>
                      </a:r>
                      <a:endParaRPr lang="en-US" sz="1600" b="0" i="0" u="none" strike="noStrike" dirty="0">
                        <a:effectLst/>
                        <a:latin typeface="Arial" panose="020B0604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r h="383853">
                <a:tc>
                  <a:txBody>
                    <a:bodyPr/>
                    <a:lstStyle/>
                    <a:p>
                      <a:pPr algn="l" fontAlgn="b"/>
                      <a:r>
                        <a:rPr lang="en-US" sz="1600" u="none" strike="noStrike" dirty="0" smtClean="0">
                          <a:effectLst/>
                        </a:rPr>
                        <a:t> PV of Total Revenue Req</a:t>
                      </a:r>
                      <a:endParaRPr lang="en-US" sz="1600" b="0" i="0" u="none" strike="noStrike" dirty="0">
                        <a:effectLst/>
                        <a:latin typeface="Arial" panose="020B0604020202020204" pitchFamily="34" charset="0"/>
                      </a:endParaRP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US" sz="1600" u="none" strike="noStrike" dirty="0" smtClean="0">
                          <a:effectLst/>
                        </a:rPr>
                        <a:t>$ 554,410</a:t>
                      </a:r>
                      <a:endParaRPr lang="en-US" sz="1600" b="0" i="0" u="none" strike="noStrike" dirty="0">
                        <a:effectLst/>
                        <a:latin typeface="Arial" panose="020B0604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r h="383853">
                <a:tc>
                  <a:txBody>
                    <a:bodyPr/>
                    <a:lstStyle/>
                    <a:p>
                      <a:pPr algn="l" fontAlgn="b"/>
                      <a:r>
                        <a:rPr lang="en-US" sz="1600" u="none" strike="noStrike" dirty="0" smtClean="0">
                          <a:effectLst/>
                        </a:rPr>
                        <a:t> PV of Total Revenue Req                                  (ignoring</a:t>
                      </a:r>
                      <a:r>
                        <a:rPr lang="en-US" sz="1600" u="none" strike="noStrike" baseline="0" dirty="0" smtClean="0">
                          <a:effectLst/>
                        </a:rPr>
                        <a:t> taxes)</a:t>
                      </a:r>
                      <a:endParaRPr lang="en-US" sz="1600" b="0" i="0" u="none" strike="noStrike" dirty="0">
                        <a:effectLst/>
                        <a:latin typeface="Arial" panose="020B0604020202020204" pitchFamily="34" charset="0"/>
                      </a:endParaRP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en-US" sz="1600" u="none" strike="noStrike" dirty="0" smtClean="0">
                          <a:effectLst/>
                        </a:rPr>
                        <a:t>$ 440,324</a:t>
                      </a:r>
                      <a:endParaRPr lang="en-US" sz="1600" b="0" i="0" u="none" strike="noStrike" dirty="0">
                        <a:effectLst/>
                        <a:latin typeface="Arial" panose="020B0604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5" name="TextBox 4"/>
          <p:cNvSpPr txBox="1"/>
          <p:nvPr/>
        </p:nvSpPr>
        <p:spPr>
          <a:xfrm>
            <a:off x="5486400" y="762000"/>
            <a:ext cx="3468917" cy="381000"/>
          </a:xfrm>
          <a:prstGeom prst="rect">
            <a:avLst/>
          </a:prstGeom>
          <a:noFill/>
        </p:spPr>
        <p:txBody>
          <a:bodyPr wrap="square" rtlCol="0">
            <a:spAutoFit/>
          </a:bodyPr>
          <a:lstStyle/>
          <a:p>
            <a:r>
              <a:rPr lang="en-US" dirty="0" smtClean="0"/>
              <a:t>For a sample TDSP</a:t>
            </a:r>
            <a:endParaRPr lang="en-US" dirty="0"/>
          </a:p>
        </p:txBody>
      </p:sp>
    </p:spTree>
    <p:extLst>
      <p:ext uri="{BB962C8B-B14F-4D97-AF65-F5344CB8AC3E}">
        <p14:creationId xmlns:p14="http://schemas.microsoft.com/office/powerpoint/2010/main" val="22509219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Revenue requirement snapshot for first three years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206139472"/>
              </p:ext>
            </p:extLst>
          </p:nvPr>
        </p:nvGraphicFramePr>
        <p:xfrm>
          <a:off x="685800" y="990600"/>
          <a:ext cx="8001001" cy="4156360"/>
        </p:xfrm>
        <a:graphic>
          <a:graphicData uri="http://schemas.openxmlformats.org/drawingml/2006/table">
            <a:tbl>
              <a:tblPr/>
              <a:tblGrid>
                <a:gridCol w="3936322"/>
                <a:gridCol w="1354893"/>
                <a:gridCol w="1354893"/>
                <a:gridCol w="1354893"/>
              </a:tblGrid>
              <a:tr h="415636">
                <a:tc>
                  <a:txBody>
                    <a:bodyPr/>
                    <a:lstStyle/>
                    <a:p>
                      <a:pPr algn="l" fontAlgn="b"/>
                      <a:r>
                        <a:rPr lang="en-US" sz="1600" b="1" i="0" u="none" strike="noStrike" dirty="0">
                          <a:solidFill>
                            <a:srgbClr val="FFFFFF"/>
                          </a:solidFill>
                          <a:effectLst/>
                          <a:latin typeface="Arial" panose="020B0604020202020204" pitchFamily="34" charset="0"/>
                        </a:rPr>
                        <a:t>Year (index)</a:t>
                      </a:r>
                    </a:p>
                  </a:txBody>
                  <a:tcPr marL="9525" marR="9525" marT="9525" marB="0" anchor="b">
                    <a:lnL>
                      <a:noFill/>
                    </a:lnL>
                    <a:lnR>
                      <a:noFill/>
                    </a:lnR>
                    <a:lnT>
                      <a:noFill/>
                    </a:lnT>
                    <a:lnB>
                      <a:noFill/>
                    </a:lnB>
                    <a:solidFill>
                      <a:srgbClr val="00AEC7"/>
                    </a:solidFill>
                  </a:tcPr>
                </a:tc>
                <a:tc>
                  <a:txBody>
                    <a:bodyPr/>
                    <a:lstStyle/>
                    <a:p>
                      <a:pPr algn="r" fontAlgn="b"/>
                      <a:r>
                        <a:rPr lang="en-US" sz="1600" b="1" i="0" u="none" strike="noStrike" dirty="0">
                          <a:solidFill>
                            <a:srgbClr val="FFFFFF"/>
                          </a:solidFill>
                          <a:effectLst/>
                          <a:latin typeface="Arial" panose="020B0604020202020204" pitchFamily="34" charset="0"/>
                        </a:rPr>
                        <a:t>1</a:t>
                      </a:r>
                    </a:p>
                  </a:txBody>
                  <a:tcPr marL="9525" marR="9525" marT="9525" marB="0" anchor="ctr">
                    <a:lnL>
                      <a:noFill/>
                    </a:lnL>
                    <a:lnR>
                      <a:noFill/>
                    </a:lnR>
                    <a:lnT>
                      <a:noFill/>
                    </a:lnT>
                    <a:lnB>
                      <a:noFill/>
                    </a:lnB>
                    <a:solidFill>
                      <a:srgbClr val="00AEC7"/>
                    </a:solidFill>
                  </a:tcPr>
                </a:tc>
                <a:tc>
                  <a:txBody>
                    <a:bodyPr/>
                    <a:lstStyle/>
                    <a:p>
                      <a:pPr algn="r" fontAlgn="b"/>
                      <a:r>
                        <a:rPr lang="en-US" sz="1600" b="1" i="0" u="none" strike="noStrike" dirty="0">
                          <a:solidFill>
                            <a:srgbClr val="FFFFFF"/>
                          </a:solidFill>
                          <a:effectLst/>
                          <a:latin typeface="Arial" panose="020B0604020202020204" pitchFamily="34" charset="0"/>
                        </a:rPr>
                        <a:t>2</a:t>
                      </a:r>
                    </a:p>
                  </a:txBody>
                  <a:tcPr marL="9525" marR="9525" marT="9525" marB="0" anchor="ctr">
                    <a:lnL>
                      <a:noFill/>
                    </a:lnL>
                    <a:lnR>
                      <a:noFill/>
                    </a:lnR>
                    <a:lnT>
                      <a:noFill/>
                    </a:lnT>
                    <a:lnB>
                      <a:noFill/>
                    </a:lnB>
                    <a:solidFill>
                      <a:srgbClr val="00AEC7"/>
                    </a:solidFill>
                  </a:tcPr>
                </a:tc>
                <a:tc>
                  <a:txBody>
                    <a:bodyPr/>
                    <a:lstStyle/>
                    <a:p>
                      <a:pPr algn="r" fontAlgn="b"/>
                      <a:r>
                        <a:rPr lang="en-US" sz="1600" b="1" i="0" u="none" strike="noStrike" dirty="0">
                          <a:solidFill>
                            <a:srgbClr val="FFFFFF"/>
                          </a:solidFill>
                          <a:effectLst/>
                          <a:latin typeface="Arial" panose="020B0604020202020204" pitchFamily="34" charset="0"/>
                        </a:rPr>
                        <a:t>3</a:t>
                      </a:r>
                    </a:p>
                  </a:txBody>
                  <a:tcPr marL="9525" marR="9525" marT="9525" marB="0" anchor="ctr">
                    <a:lnL>
                      <a:noFill/>
                    </a:lnL>
                    <a:lnR>
                      <a:noFill/>
                    </a:lnR>
                    <a:lnT>
                      <a:noFill/>
                    </a:lnT>
                    <a:lnB>
                      <a:noFill/>
                    </a:lnB>
                    <a:solidFill>
                      <a:srgbClr val="00AEC7"/>
                    </a:solidFill>
                  </a:tcPr>
                </a:tc>
              </a:tr>
              <a:tr h="415636">
                <a:tc>
                  <a:txBody>
                    <a:bodyPr/>
                    <a:lstStyle/>
                    <a:p>
                      <a:pPr algn="l" fontAlgn="b"/>
                      <a:r>
                        <a:rPr lang="en-US" sz="1600" b="1" i="0" u="none" strike="noStrike" dirty="0">
                          <a:solidFill>
                            <a:srgbClr val="FFFFFF"/>
                          </a:solidFill>
                          <a:effectLst/>
                          <a:latin typeface="Arial" panose="020B0604020202020204" pitchFamily="34" charset="0"/>
                        </a:rPr>
                        <a:t>Year</a:t>
                      </a:r>
                    </a:p>
                  </a:txBody>
                  <a:tcPr marL="9525" marR="9525" marT="9525" marB="0" anchor="b">
                    <a:lnL>
                      <a:noFill/>
                    </a:lnL>
                    <a:lnR>
                      <a:noFill/>
                    </a:lnR>
                    <a:lnT>
                      <a:noFill/>
                    </a:lnT>
                    <a:lnB>
                      <a:noFill/>
                    </a:lnB>
                    <a:solidFill>
                      <a:srgbClr val="00AEC7"/>
                    </a:solidFill>
                  </a:tcPr>
                </a:tc>
                <a:tc>
                  <a:txBody>
                    <a:bodyPr/>
                    <a:lstStyle/>
                    <a:p>
                      <a:pPr algn="r" fontAlgn="b"/>
                      <a:r>
                        <a:rPr lang="en-US" sz="1600" b="1" i="0" u="none" strike="noStrike" dirty="0">
                          <a:solidFill>
                            <a:srgbClr val="FFFFFF"/>
                          </a:solidFill>
                          <a:effectLst/>
                          <a:latin typeface="Arial" panose="020B0604020202020204" pitchFamily="34" charset="0"/>
                        </a:rPr>
                        <a:t>2022</a:t>
                      </a:r>
                    </a:p>
                  </a:txBody>
                  <a:tcPr marL="9525" marR="9525" marT="9525" marB="0" anchor="ctr">
                    <a:lnL>
                      <a:noFill/>
                    </a:lnL>
                    <a:lnR>
                      <a:noFill/>
                    </a:lnR>
                    <a:lnT>
                      <a:noFill/>
                    </a:lnT>
                    <a:lnB>
                      <a:noFill/>
                    </a:lnB>
                    <a:solidFill>
                      <a:srgbClr val="00AEC7"/>
                    </a:solidFill>
                  </a:tcPr>
                </a:tc>
                <a:tc>
                  <a:txBody>
                    <a:bodyPr/>
                    <a:lstStyle/>
                    <a:p>
                      <a:pPr algn="r" fontAlgn="b"/>
                      <a:r>
                        <a:rPr lang="en-US" sz="1600" b="1" i="0" u="none" strike="noStrike" dirty="0">
                          <a:solidFill>
                            <a:srgbClr val="FFFFFF"/>
                          </a:solidFill>
                          <a:effectLst/>
                          <a:latin typeface="Arial" panose="020B0604020202020204" pitchFamily="34" charset="0"/>
                        </a:rPr>
                        <a:t>2023</a:t>
                      </a:r>
                    </a:p>
                  </a:txBody>
                  <a:tcPr marL="9525" marR="9525" marT="9525" marB="0" anchor="ctr">
                    <a:lnL>
                      <a:noFill/>
                    </a:lnL>
                    <a:lnR>
                      <a:noFill/>
                    </a:lnR>
                    <a:lnT>
                      <a:noFill/>
                    </a:lnT>
                    <a:lnB>
                      <a:noFill/>
                    </a:lnB>
                    <a:solidFill>
                      <a:srgbClr val="00AEC7"/>
                    </a:solidFill>
                  </a:tcPr>
                </a:tc>
                <a:tc>
                  <a:txBody>
                    <a:bodyPr/>
                    <a:lstStyle/>
                    <a:p>
                      <a:pPr algn="r" fontAlgn="b"/>
                      <a:r>
                        <a:rPr lang="en-US" sz="1600" b="1" i="0" u="none" strike="noStrike" dirty="0">
                          <a:solidFill>
                            <a:srgbClr val="FFFFFF"/>
                          </a:solidFill>
                          <a:effectLst/>
                          <a:latin typeface="Arial" panose="020B0604020202020204" pitchFamily="34" charset="0"/>
                        </a:rPr>
                        <a:t>2024</a:t>
                      </a:r>
                    </a:p>
                  </a:txBody>
                  <a:tcPr marL="9525" marR="9525" marT="9525" marB="0" anchor="ctr">
                    <a:lnL>
                      <a:noFill/>
                    </a:lnL>
                    <a:lnR>
                      <a:noFill/>
                    </a:lnR>
                    <a:lnT>
                      <a:noFill/>
                    </a:lnT>
                    <a:lnB>
                      <a:noFill/>
                    </a:lnB>
                    <a:solidFill>
                      <a:srgbClr val="00AEC7"/>
                    </a:solidFill>
                  </a:tcPr>
                </a:tc>
              </a:tr>
              <a:tr h="415636">
                <a:tc>
                  <a:txBody>
                    <a:bodyPr/>
                    <a:lstStyle/>
                    <a:p>
                      <a:pPr algn="l" fontAlgn="b"/>
                      <a:r>
                        <a:rPr lang="en-US" sz="1600" b="0" i="0" u="none" strike="noStrike" dirty="0">
                          <a:solidFill>
                            <a:srgbClr val="000000"/>
                          </a:solidFill>
                          <a:effectLst/>
                          <a:latin typeface="Arial" panose="020B0604020202020204" pitchFamily="34" charset="0"/>
                        </a:rPr>
                        <a:t>Return on Rate Base</a:t>
                      </a:r>
                    </a:p>
                  </a:txBody>
                  <a:tcPr marL="9525" marR="9525" marT="9525" marB="0" anchor="b">
                    <a:lnL>
                      <a:noFill/>
                    </a:lnL>
                    <a:lnR>
                      <a:noFill/>
                    </a:lnR>
                    <a:lnT>
                      <a:noFill/>
                    </a:lnT>
                    <a:lnB>
                      <a:noFill/>
                    </a:lnB>
                  </a:tcPr>
                </a:tc>
                <a:tc>
                  <a:txBody>
                    <a:bodyPr/>
                    <a:lstStyle/>
                    <a:p>
                      <a:pPr algn="l" fontAlgn="b"/>
                      <a:r>
                        <a:rPr lang="en-US" sz="1600" b="0" i="0" u="none" strike="noStrike" dirty="0">
                          <a:solidFill>
                            <a:srgbClr val="000000"/>
                          </a:solidFill>
                          <a:effectLst/>
                          <a:latin typeface="Arial" panose="020B0604020202020204" pitchFamily="34" charset="0"/>
                        </a:rPr>
                        <a:t> $  19,509.40 </a:t>
                      </a:r>
                    </a:p>
                  </a:txBody>
                  <a:tcPr marL="9525" marR="9525" marT="9525" marB="0" anchor="ctr">
                    <a:lnL>
                      <a:noFill/>
                    </a:lnL>
                    <a:lnR>
                      <a:noFill/>
                    </a:lnR>
                    <a:lnT>
                      <a:noFill/>
                    </a:lnT>
                    <a:lnB>
                      <a:noFill/>
                    </a:lnB>
                  </a:tcPr>
                </a:tc>
                <a:tc>
                  <a:txBody>
                    <a:bodyPr/>
                    <a:lstStyle/>
                    <a:p>
                      <a:pPr algn="l" fontAlgn="b"/>
                      <a:r>
                        <a:rPr lang="en-US" sz="1600" b="0" i="0" u="none" strike="noStrike" dirty="0">
                          <a:solidFill>
                            <a:srgbClr val="000000"/>
                          </a:solidFill>
                          <a:effectLst/>
                          <a:latin typeface="Arial" panose="020B0604020202020204" pitchFamily="34" charset="0"/>
                        </a:rPr>
                        <a:t> $  18,987.86 </a:t>
                      </a:r>
                    </a:p>
                  </a:txBody>
                  <a:tcPr marL="9525" marR="9525" marT="9525" marB="0" anchor="ctr">
                    <a:lnL>
                      <a:noFill/>
                    </a:lnL>
                    <a:lnR>
                      <a:noFill/>
                    </a:lnR>
                    <a:lnT>
                      <a:noFill/>
                    </a:lnT>
                    <a:lnB>
                      <a:noFill/>
                    </a:lnB>
                  </a:tcPr>
                </a:tc>
                <a:tc>
                  <a:txBody>
                    <a:bodyPr/>
                    <a:lstStyle/>
                    <a:p>
                      <a:pPr algn="l" fontAlgn="b"/>
                      <a:r>
                        <a:rPr lang="en-US" sz="1600" b="0" i="0" u="none" strike="noStrike" dirty="0">
                          <a:solidFill>
                            <a:srgbClr val="000000"/>
                          </a:solidFill>
                          <a:effectLst/>
                          <a:latin typeface="Arial" panose="020B0604020202020204" pitchFamily="34" charset="0"/>
                        </a:rPr>
                        <a:t> $  18,333.11 </a:t>
                      </a:r>
                    </a:p>
                  </a:txBody>
                  <a:tcPr marL="9525" marR="9525" marT="9525" marB="0" anchor="ctr">
                    <a:lnL>
                      <a:noFill/>
                    </a:lnL>
                    <a:lnR>
                      <a:noFill/>
                    </a:lnR>
                    <a:lnT>
                      <a:noFill/>
                    </a:lnT>
                    <a:lnB>
                      <a:noFill/>
                    </a:lnB>
                  </a:tcPr>
                </a:tc>
              </a:tr>
              <a:tr h="415636">
                <a:tc>
                  <a:txBody>
                    <a:bodyPr/>
                    <a:lstStyle/>
                    <a:p>
                      <a:pPr algn="l" fontAlgn="b"/>
                      <a:r>
                        <a:rPr lang="en-US" sz="1600" b="0" i="0" u="none" strike="noStrike" dirty="0">
                          <a:solidFill>
                            <a:srgbClr val="000000"/>
                          </a:solidFill>
                          <a:effectLst/>
                          <a:latin typeface="Arial" panose="020B0604020202020204" pitchFamily="34" charset="0"/>
                        </a:rPr>
                        <a:t>Depreciation</a:t>
                      </a:r>
                    </a:p>
                  </a:txBody>
                  <a:tcPr marL="9525" marR="9525" marT="9525" marB="0" anchor="b">
                    <a:lnL>
                      <a:noFill/>
                    </a:lnL>
                    <a:lnR>
                      <a:noFill/>
                    </a:lnR>
                    <a:lnT>
                      <a:noFill/>
                    </a:lnT>
                    <a:lnB>
                      <a:noFill/>
                    </a:lnB>
                  </a:tcPr>
                </a:tc>
                <a:tc>
                  <a:txBody>
                    <a:bodyPr/>
                    <a:lstStyle/>
                    <a:p>
                      <a:pPr algn="r" fontAlgn="b"/>
                      <a:r>
                        <a:rPr lang="en-US" sz="1600" b="0" i="0" u="none" strike="noStrike" dirty="0">
                          <a:solidFill>
                            <a:srgbClr val="000000"/>
                          </a:solidFill>
                          <a:effectLst/>
                          <a:latin typeface="Arial" panose="020B0604020202020204" pitchFamily="34" charset="0"/>
                        </a:rPr>
                        <a:t>8797.50</a:t>
                      </a:r>
                    </a:p>
                  </a:txBody>
                  <a:tcPr marL="9525" marR="9525" marT="9525" marB="0" anchor="ctr">
                    <a:lnL>
                      <a:noFill/>
                    </a:lnL>
                    <a:lnR>
                      <a:noFill/>
                    </a:lnR>
                    <a:lnT>
                      <a:noFill/>
                    </a:lnT>
                    <a:lnB>
                      <a:noFill/>
                    </a:lnB>
                  </a:tcPr>
                </a:tc>
                <a:tc>
                  <a:txBody>
                    <a:bodyPr/>
                    <a:lstStyle/>
                    <a:p>
                      <a:pPr algn="r" fontAlgn="b"/>
                      <a:r>
                        <a:rPr lang="en-US" sz="1600" b="0" i="0" u="none" strike="noStrike" dirty="0">
                          <a:solidFill>
                            <a:srgbClr val="000000"/>
                          </a:solidFill>
                          <a:effectLst/>
                          <a:latin typeface="Arial" panose="020B0604020202020204" pitchFamily="34" charset="0"/>
                        </a:rPr>
                        <a:t>8797.50</a:t>
                      </a:r>
                    </a:p>
                  </a:txBody>
                  <a:tcPr marL="9525" marR="9525" marT="9525" marB="0" anchor="ctr">
                    <a:lnL>
                      <a:noFill/>
                    </a:lnL>
                    <a:lnR>
                      <a:noFill/>
                    </a:lnR>
                    <a:lnT>
                      <a:noFill/>
                    </a:lnT>
                    <a:lnB>
                      <a:noFill/>
                    </a:lnB>
                  </a:tcPr>
                </a:tc>
                <a:tc>
                  <a:txBody>
                    <a:bodyPr/>
                    <a:lstStyle/>
                    <a:p>
                      <a:pPr algn="r" fontAlgn="b"/>
                      <a:r>
                        <a:rPr lang="en-US" sz="1600" b="0" i="0" u="none" strike="noStrike" dirty="0">
                          <a:solidFill>
                            <a:srgbClr val="000000"/>
                          </a:solidFill>
                          <a:effectLst/>
                          <a:latin typeface="Arial" panose="020B0604020202020204" pitchFamily="34" charset="0"/>
                        </a:rPr>
                        <a:t>8797.50</a:t>
                      </a:r>
                    </a:p>
                  </a:txBody>
                  <a:tcPr marL="9525" marR="9525" marT="9525" marB="0" anchor="ctr">
                    <a:lnL>
                      <a:noFill/>
                    </a:lnL>
                    <a:lnR>
                      <a:noFill/>
                    </a:lnR>
                    <a:lnT>
                      <a:noFill/>
                    </a:lnT>
                    <a:lnB>
                      <a:noFill/>
                    </a:lnB>
                  </a:tcPr>
                </a:tc>
              </a:tr>
              <a:tr h="415636">
                <a:tc>
                  <a:txBody>
                    <a:bodyPr/>
                    <a:lstStyle/>
                    <a:p>
                      <a:pPr algn="l" fontAlgn="b"/>
                      <a:r>
                        <a:rPr lang="en-US" sz="1600" b="0" i="0" u="none" strike="noStrike" dirty="0">
                          <a:solidFill>
                            <a:srgbClr val="000000"/>
                          </a:solidFill>
                          <a:effectLst/>
                          <a:latin typeface="Arial" panose="020B0604020202020204" pitchFamily="34" charset="0"/>
                        </a:rPr>
                        <a:t>Fixed O&amp;M</a:t>
                      </a:r>
                    </a:p>
                  </a:txBody>
                  <a:tcPr marL="9525" marR="9525" marT="9525" marB="0" anchor="b">
                    <a:lnL>
                      <a:noFill/>
                    </a:lnL>
                    <a:lnR>
                      <a:noFill/>
                    </a:lnR>
                    <a:lnT>
                      <a:noFill/>
                    </a:lnT>
                    <a:lnB>
                      <a:noFill/>
                    </a:lnB>
                  </a:tcPr>
                </a:tc>
                <a:tc>
                  <a:txBody>
                    <a:bodyPr/>
                    <a:lstStyle/>
                    <a:p>
                      <a:pPr algn="r" fontAlgn="b"/>
                      <a:r>
                        <a:rPr lang="en-US" sz="1600" b="0" i="0" u="none" strike="noStrike" dirty="0">
                          <a:solidFill>
                            <a:srgbClr val="000000"/>
                          </a:solidFill>
                          <a:effectLst/>
                          <a:latin typeface="Arial" panose="020B0604020202020204" pitchFamily="34" charset="0"/>
                        </a:rPr>
                        <a:t>0.00</a:t>
                      </a:r>
                    </a:p>
                  </a:txBody>
                  <a:tcPr marL="9525" marR="9525" marT="9525" marB="0" anchor="ctr">
                    <a:lnL>
                      <a:noFill/>
                    </a:lnL>
                    <a:lnR>
                      <a:noFill/>
                    </a:lnR>
                    <a:lnT>
                      <a:noFill/>
                    </a:lnT>
                    <a:lnB>
                      <a:noFill/>
                    </a:lnB>
                  </a:tcPr>
                </a:tc>
                <a:tc>
                  <a:txBody>
                    <a:bodyPr/>
                    <a:lstStyle/>
                    <a:p>
                      <a:pPr algn="r" fontAlgn="b"/>
                      <a:r>
                        <a:rPr lang="en-US" sz="1600" b="0" i="0" u="none" strike="noStrike" dirty="0">
                          <a:solidFill>
                            <a:srgbClr val="000000"/>
                          </a:solidFill>
                          <a:effectLst/>
                          <a:latin typeface="Arial" panose="020B0604020202020204" pitchFamily="34" charset="0"/>
                        </a:rPr>
                        <a:t>0.00</a:t>
                      </a:r>
                    </a:p>
                  </a:txBody>
                  <a:tcPr marL="9525" marR="9525" marT="9525" marB="0" anchor="ctr">
                    <a:lnL>
                      <a:noFill/>
                    </a:lnL>
                    <a:lnR>
                      <a:noFill/>
                    </a:lnR>
                    <a:lnT>
                      <a:noFill/>
                    </a:lnT>
                    <a:lnB>
                      <a:noFill/>
                    </a:lnB>
                  </a:tcPr>
                </a:tc>
                <a:tc>
                  <a:txBody>
                    <a:bodyPr/>
                    <a:lstStyle/>
                    <a:p>
                      <a:pPr algn="r" fontAlgn="b"/>
                      <a:r>
                        <a:rPr lang="en-US" sz="1600" b="0" i="0" u="none" strike="noStrike" dirty="0">
                          <a:solidFill>
                            <a:srgbClr val="000000"/>
                          </a:solidFill>
                          <a:effectLst/>
                          <a:latin typeface="Arial" panose="020B0604020202020204" pitchFamily="34" charset="0"/>
                        </a:rPr>
                        <a:t>0.00</a:t>
                      </a:r>
                    </a:p>
                  </a:txBody>
                  <a:tcPr marL="9525" marR="9525" marT="9525" marB="0" anchor="ctr">
                    <a:lnL>
                      <a:noFill/>
                    </a:lnL>
                    <a:lnR>
                      <a:noFill/>
                    </a:lnR>
                    <a:lnT>
                      <a:noFill/>
                    </a:lnT>
                    <a:lnB>
                      <a:noFill/>
                    </a:lnB>
                  </a:tcPr>
                </a:tc>
              </a:tr>
              <a:tr h="415636">
                <a:tc>
                  <a:txBody>
                    <a:bodyPr/>
                    <a:lstStyle/>
                    <a:p>
                      <a:pPr algn="l" fontAlgn="b"/>
                      <a:r>
                        <a:rPr lang="en-US" sz="1600" b="0" i="0" u="none" strike="noStrike" dirty="0">
                          <a:solidFill>
                            <a:srgbClr val="000000"/>
                          </a:solidFill>
                          <a:effectLst/>
                          <a:latin typeface="Arial" panose="020B0604020202020204" pitchFamily="34" charset="0"/>
                        </a:rPr>
                        <a:t>Var O&amp;M</a:t>
                      </a:r>
                    </a:p>
                  </a:txBody>
                  <a:tcPr marL="9525" marR="9525" marT="9525" marB="0" anchor="b">
                    <a:lnL>
                      <a:noFill/>
                    </a:lnL>
                    <a:lnR>
                      <a:noFill/>
                    </a:lnR>
                    <a:lnT>
                      <a:noFill/>
                    </a:lnT>
                    <a:lnB>
                      <a:noFill/>
                    </a:lnB>
                  </a:tcPr>
                </a:tc>
                <a:tc>
                  <a:txBody>
                    <a:bodyPr/>
                    <a:lstStyle/>
                    <a:p>
                      <a:pPr algn="r" fontAlgn="b"/>
                      <a:r>
                        <a:rPr lang="en-US" sz="1600" b="0" i="0" u="none" strike="noStrike" dirty="0">
                          <a:solidFill>
                            <a:srgbClr val="000000"/>
                          </a:solidFill>
                          <a:effectLst/>
                          <a:latin typeface="Arial" panose="020B0604020202020204" pitchFamily="34" charset="0"/>
                        </a:rPr>
                        <a:t>2601.00</a:t>
                      </a:r>
                    </a:p>
                  </a:txBody>
                  <a:tcPr marL="9525" marR="9525" marT="9525" marB="0" anchor="ctr">
                    <a:lnL>
                      <a:noFill/>
                    </a:lnL>
                    <a:lnR>
                      <a:noFill/>
                    </a:lnR>
                    <a:lnT>
                      <a:noFill/>
                    </a:lnT>
                    <a:lnB>
                      <a:noFill/>
                    </a:lnB>
                  </a:tcPr>
                </a:tc>
                <a:tc>
                  <a:txBody>
                    <a:bodyPr/>
                    <a:lstStyle/>
                    <a:p>
                      <a:pPr algn="r" fontAlgn="b"/>
                      <a:r>
                        <a:rPr lang="en-US" sz="1600" b="0" i="0" u="none" strike="noStrike" dirty="0">
                          <a:solidFill>
                            <a:srgbClr val="000000"/>
                          </a:solidFill>
                          <a:effectLst/>
                          <a:latin typeface="Arial" panose="020B0604020202020204" pitchFamily="34" charset="0"/>
                        </a:rPr>
                        <a:t>2653.02</a:t>
                      </a:r>
                    </a:p>
                  </a:txBody>
                  <a:tcPr marL="9525" marR="9525" marT="9525" marB="0" anchor="ctr">
                    <a:lnL>
                      <a:noFill/>
                    </a:lnL>
                    <a:lnR>
                      <a:noFill/>
                    </a:lnR>
                    <a:lnT>
                      <a:noFill/>
                    </a:lnT>
                    <a:lnB>
                      <a:noFill/>
                    </a:lnB>
                  </a:tcPr>
                </a:tc>
                <a:tc>
                  <a:txBody>
                    <a:bodyPr/>
                    <a:lstStyle/>
                    <a:p>
                      <a:pPr algn="r" fontAlgn="b"/>
                      <a:r>
                        <a:rPr lang="en-US" sz="1600" b="0" i="0" u="none" strike="noStrike" dirty="0">
                          <a:solidFill>
                            <a:srgbClr val="000000"/>
                          </a:solidFill>
                          <a:effectLst/>
                          <a:latin typeface="Arial" panose="020B0604020202020204" pitchFamily="34" charset="0"/>
                        </a:rPr>
                        <a:t>2706.08</a:t>
                      </a:r>
                    </a:p>
                  </a:txBody>
                  <a:tcPr marL="9525" marR="9525" marT="9525" marB="0" anchor="ctr">
                    <a:lnL>
                      <a:noFill/>
                    </a:lnL>
                    <a:lnR>
                      <a:noFill/>
                    </a:lnR>
                    <a:lnT>
                      <a:noFill/>
                    </a:lnT>
                    <a:lnB>
                      <a:noFill/>
                    </a:lnB>
                  </a:tcPr>
                </a:tc>
              </a:tr>
              <a:tr h="415636">
                <a:tc>
                  <a:txBody>
                    <a:bodyPr/>
                    <a:lstStyle/>
                    <a:p>
                      <a:pPr algn="l" fontAlgn="b"/>
                      <a:r>
                        <a:rPr lang="en-US" sz="1600" b="0" i="0" u="none" strike="noStrike" dirty="0">
                          <a:solidFill>
                            <a:srgbClr val="000000"/>
                          </a:solidFill>
                          <a:effectLst/>
                          <a:latin typeface="Arial" panose="020B0604020202020204" pitchFamily="34" charset="0"/>
                        </a:rPr>
                        <a:t>Property Taxes</a:t>
                      </a:r>
                    </a:p>
                  </a:txBody>
                  <a:tcPr marL="9525" marR="9525" marT="9525" marB="0" anchor="b">
                    <a:lnL>
                      <a:noFill/>
                    </a:lnL>
                    <a:lnR>
                      <a:noFill/>
                    </a:lnR>
                    <a:lnT>
                      <a:noFill/>
                    </a:lnT>
                    <a:lnB>
                      <a:noFill/>
                    </a:lnB>
                  </a:tcPr>
                </a:tc>
                <a:tc>
                  <a:txBody>
                    <a:bodyPr/>
                    <a:lstStyle/>
                    <a:p>
                      <a:pPr algn="r" fontAlgn="b"/>
                      <a:r>
                        <a:rPr lang="en-US" sz="1600" b="0" i="0" u="none" strike="noStrike" dirty="0">
                          <a:solidFill>
                            <a:srgbClr val="000000"/>
                          </a:solidFill>
                          <a:effectLst/>
                          <a:latin typeface="Arial" panose="020B0604020202020204" pitchFamily="34" charset="0"/>
                        </a:rPr>
                        <a:t>2621.35</a:t>
                      </a:r>
                    </a:p>
                  </a:txBody>
                  <a:tcPr marL="9525" marR="9525" marT="9525" marB="0" anchor="ctr">
                    <a:lnL>
                      <a:noFill/>
                    </a:lnL>
                    <a:lnR>
                      <a:noFill/>
                    </a:lnR>
                    <a:lnT>
                      <a:noFill/>
                    </a:lnT>
                    <a:lnB>
                      <a:noFill/>
                    </a:lnB>
                  </a:tcPr>
                </a:tc>
                <a:tc>
                  <a:txBody>
                    <a:bodyPr/>
                    <a:lstStyle/>
                    <a:p>
                      <a:pPr algn="r" fontAlgn="b"/>
                      <a:r>
                        <a:rPr lang="en-US" sz="1600" b="0" i="0" u="none" strike="noStrike" dirty="0">
                          <a:solidFill>
                            <a:srgbClr val="000000"/>
                          </a:solidFill>
                          <a:effectLst/>
                          <a:latin typeface="Arial" panose="020B0604020202020204" pitchFamily="34" charset="0"/>
                        </a:rPr>
                        <a:t>2551.28</a:t>
                      </a:r>
                    </a:p>
                  </a:txBody>
                  <a:tcPr marL="9525" marR="9525" marT="9525" marB="0" anchor="ctr">
                    <a:lnL>
                      <a:noFill/>
                    </a:lnL>
                    <a:lnR>
                      <a:noFill/>
                    </a:lnR>
                    <a:lnT>
                      <a:noFill/>
                    </a:lnT>
                    <a:lnB>
                      <a:noFill/>
                    </a:lnB>
                  </a:tcPr>
                </a:tc>
                <a:tc>
                  <a:txBody>
                    <a:bodyPr/>
                    <a:lstStyle/>
                    <a:p>
                      <a:pPr algn="r" fontAlgn="b"/>
                      <a:r>
                        <a:rPr lang="en-US" sz="1600" b="0" i="0" u="none" strike="noStrike" dirty="0">
                          <a:solidFill>
                            <a:srgbClr val="000000"/>
                          </a:solidFill>
                          <a:effectLst/>
                          <a:latin typeface="Arial" panose="020B0604020202020204" pitchFamily="34" charset="0"/>
                        </a:rPr>
                        <a:t>2463.30</a:t>
                      </a:r>
                    </a:p>
                  </a:txBody>
                  <a:tcPr marL="9525" marR="9525" marT="9525" marB="0" anchor="ctr">
                    <a:lnL>
                      <a:noFill/>
                    </a:lnL>
                    <a:lnR>
                      <a:noFill/>
                    </a:lnR>
                    <a:lnT>
                      <a:noFill/>
                    </a:lnT>
                    <a:lnB>
                      <a:noFill/>
                    </a:lnB>
                  </a:tcPr>
                </a:tc>
              </a:tr>
              <a:tr h="415636">
                <a:tc>
                  <a:txBody>
                    <a:bodyPr/>
                    <a:lstStyle/>
                    <a:p>
                      <a:pPr algn="l" fontAlgn="b"/>
                      <a:r>
                        <a:rPr lang="en-US" sz="1600" b="0" i="0" u="none" strike="noStrike" dirty="0">
                          <a:solidFill>
                            <a:srgbClr val="000000"/>
                          </a:solidFill>
                          <a:effectLst/>
                          <a:latin typeface="Arial" panose="020B0604020202020204" pitchFamily="34" charset="0"/>
                        </a:rPr>
                        <a:t>FIT</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dirty="0">
                          <a:solidFill>
                            <a:srgbClr val="000000"/>
                          </a:solidFill>
                          <a:effectLst/>
                          <a:latin typeface="Arial" panose="020B0604020202020204" pitchFamily="34" charset="0"/>
                        </a:rPr>
                        <a:t>1112.21</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dirty="0">
                          <a:solidFill>
                            <a:srgbClr val="000000"/>
                          </a:solidFill>
                          <a:effectLst/>
                          <a:latin typeface="Arial" panose="020B0604020202020204" pitchFamily="34" charset="0"/>
                        </a:rPr>
                        <a:t>787.99</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dirty="0">
                          <a:solidFill>
                            <a:srgbClr val="000000"/>
                          </a:solidFill>
                          <a:effectLst/>
                          <a:latin typeface="Arial" panose="020B0604020202020204" pitchFamily="34" charset="0"/>
                        </a:rPr>
                        <a:t>982.12</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r>
              <a:tr h="415636">
                <a:tc>
                  <a:txBody>
                    <a:bodyPr/>
                    <a:lstStyle/>
                    <a:p>
                      <a:pPr algn="l" fontAlgn="b"/>
                      <a:r>
                        <a:rPr lang="en-US" sz="1600" b="0" i="0" u="none" strike="noStrike" dirty="0">
                          <a:solidFill>
                            <a:srgbClr val="000000"/>
                          </a:solidFill>
                          <a:effectLst/>
                          <a:latin typeface="Arial" panose="020B0604020202020204" pitchFamily="34" charset="0"/>
                        </a:rPr>
                        <a:t>Total Revenue Requirement</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600" b="0" i="0" u="none" strike="noStrike" dirty="0">
                          <a:solidFill>
                            <a:srgbClr val="000000"/>
                          </a:solidFill>
                          <a:effectLst/>
                          <a:latin typeface="Arial" panose="020B0604020202020204" pitchFamily="34" charset="0"/>
                        </a:rPr>
                        <a:t> $  34,641.46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600" b="0" i="0" u="none" strike="noStrike" dirty="0">
                          <a:solidFill>
                            <a:srgbClr val="000000"/>
                          </a:solidFill>
                          <a:effectLst/>
                          <a:latin typeface="Arial" panose="020B0604020202020204" pitchFamily="34" charset="0"/>
                        </a:rPr>
                        <a:t> $  33,777.65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600" b="0" i="0" u="none" strike="noStrike" dirty="0">
                          <a:solidFill>
                            <a:srgbClr val="000000"/>
                          </a:solidFill>
                          <a:effectLst/>
                          <a:latin typeface="Arial" panose="020B0604020202020204" pitchFamily="34" charset="0"/>
                        </a:rPr>
                        <a:t> $  33,282.11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r>
              <a:tr h="415636">
                <a:tc>
                  <a:txBody>
                    <a:bodyPr/>
                    <a:lstStyle/>
                    <a:p>
                      <a:pPr algn="l" fontAlgn="b"/>
                      <a:r>
                        <a:rPr lang="en-US" sz="1600" b="0" i="0" u="none" strike="noStrike" dirty="0">
                          <a:solidFill>
                            <a:srgbClr val="000000"/>
                          </a:solidFill>
                          <a:effectLst/>
                          <a:latin typeface="Arial" panose="020B0604020202020204" pitchFamily="34" charset="0"/>
                        </a:rPr>
                        <a:t>Total Revenue Requirement (w/o Taxes)</a:t>
                      </a:r>
                    </a:p>
                  </a:txBody>
                  <a:tcPr marL="9525" marR="9525" marT="9525" marB="0" anchor="b">
                    <a:lnL>
                      <a:noFill/>
                    </a:lnL>
                    <a:lnR>
                      <a:noFill/>
                    </a:lnR>
                    <a:lnT>
                      <a:noFill/>
                    </a:lnT>
                    <a:lnB>
                      <a:noFill/>
                    </a:lnB>
                  </a:tcPr>
                </a:tc>
                <a:tc>
                  <a:txBody>
                    <a:bodyPr/>
                    <a:lstStyle/>
                    <a:p>
                      <a:pPr algn="l" fontAlgn="b"/>
                      <a:r>
                        <a:rPr lang="en-US" sz="1600" b="0" i="0" u="none" strike="noStrike" dirty="0">
                          <a:solidFill>
                            <a:srgbClr val="000000"/>
                          </a:solidFill>
                          <a:effectLst/>
                          <a:latin typeface="Arial" panose="020B0604020202020204" pitchFamily="34" charset="0"/>
                        </a:rPr>
                        <a:t> $  30,907.90 </a:t>
                      </a:r>
                    </a:p>
                  </a:txBody>
                  <a:tcPr marL="9525" marR="9525" marT="9525" marB="0" anchor="ctr">
                    <a:lnL>
                      <a:noFill/>
                    </a:lnL>
                    <a:lnR>
                      <a:noFill/>
                    </a:lnR>
                    <a:lnT>
                      <a:noFill/>
                    </a:lnT>
                    <a:lnB>
                      <a:noFill/>
                    </a:lnB>
                  </a:tcPr>
                </a:tc>
                <a:tc>
                  <a:txBody>
                    <a:bodyPr/>
                    <a:lstStyle/>
                    <a:p>
                      <a:pPr algn="l" fontAlgn="b"/>
                      <a:r>
                        <a:rPr lang="en-US" sz="1600" b="0" i="0" u="none" strike="noStrike" dirty="0">
                          <a:solidFill>
                            <a:srgbClr val="000000"/>
                          </a:solidFill>
                          <a:effectLst/>
                          <a:latin typeface="Arial" panose="020B0604020202020204" pitchFamily="34" charset="0"/>
                        </a:rPr>
                        <a:t> $  30,438.38 </a:t>
                      </a:r>
                    </a:p>
                  </a:txBody>
                  <a:tcPr marL="9525" marR="9525" marT="9525" marB="0" anchor="ctr">
                    <a:lnL>
                      <a:noFill/>
                    </a:lnL>
                    <a:lnR>
                      <a:noFill/>
                    </a:lnR>
                    <a:lnT>
                      <a:noFill/>
                    </a:lnT>
                    <a:lnB>
                      <a:noFill/>
                    </a:lnB>
                  </a:tcPr>
                </a:tc>
                <a:tc>
                  <a:txBody>
                    <a:bodyPr/>
                    <a:lstStyle/>
                    <a:p>
                      <a:pPr algn="l" fontAlgn="b"/>
                      <a:r>
                        <a:rPr lang="en-US" sz="1600" b="0" i="0" u="none" strike="noStrike" dirty="0">
                          <a:solidFill>
                            <a:srgbClr val="000000"/>
                          </a:solidFill>
                          <a:effectLst/>
                          <a:latin typeface="Arial" panose="020B0604020202020204" pitchFamily="34" charset="0"/>
                        </a:rPr>
                        <a:t> $  29,836.69 </a:t>
                      </a:r>
                    </a:p>
                  </a:txBody>
                  <a:tcPr marL="9525" marR="9525" marT="9525" marB="0" anchor="ctr">
                    <a:lnL>
                      <a:noFill/>
                    </a:lnL>
                    <a:lnR>
                      <a:noFill/>
                    </a:lnR>
                    <a:lnT>
                      <a:noFill/>
                    </a:lnT>
                    <a:lnB>
                      <a:noFill/>
                    </a:lnB>
                  </a:tcPr>
                </a:tc>
              </a:tr>
            </a:tbl>
          </a:graphicData>
        </a:graphic>
      </p:graphicFrame>
      <p:sp>
        <p:nvSpPr>
          <p:cNvPr id="7" name="TextBox 6"/>
          <p:cNvSpPr txBox="1"/>
          <p:nvPr/>
        </p:nvSpPr>
        <p:spPr>
          <a:xfrm>
            <a:off x="685800" y="5334000"/>
            <a:ext cx="5258812" cy="1200329"/>
          </a:xfrm>
          <a:prstGeom prst="rect">
            <a:avLst/>
          </a:prstGeom>
          <a:noFill/>
        </p:spPr>
        <p:txBody>
          <a:bodyPr wrap="none" rtlCol="0">
            <a:spAutoFit/>
          </a:bodyPr>
          <a:lstStyle/>
          <a:p>
            <a:r>
              <a:rPr lang="en-US" dirty="0" smtClean="0"/>
              <a:t>Sample capital cost of project : $250M</a:t>
            </a:r>
          </a:p>
          <a:p>
            <a:r>
              <a:rPr lang="en-US" dirty="0" smtClean="0"/>
              <a:t>All $$ expressed in Thousands</a:t>
            </a:r>
          </a:p>
          <a:p>
            <a:r>
              <a:rPr lang="en-US" dirty="0" smtClean="0"/>
              <a:t>SL depreciation over 30 years</a:t>
            </a:r>
          </a:p>
          <a:p>
            <a:r>
              <a:rPr lang="en-US" dirty="0" smtClean="0"/>
              <a:t>FIT determined at 21% and 1% O&amp;M is assumed</a:t>
            </a:r>
            <a:endParaRPr lang="en-US" dirty="0"/>
          </a:p>
        </p:txBody>
      </p:sp>
    </p:spTree>
    <p:extLst>
      <p:ext uri="{BB962C8B-B14F-4D97-AF65-F5344CB8AC3E}">
        <p14:creationId xmlns:p14="http://schemas.microsoft.com/office/powerpoint/2010/main" val="1782875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Why we’re discussing this</a:t>
            </a:r>
            <a:endParaRPr lang="en-US" dirty="0" smtClean="0"/>
          </a:p>
          <a:p>
            <a:r>
              <a:rPr lang="en-US" dirty="0" smtClean="0"/>
              <a:t>NPV Basics</a:t>
            </a:r>
          </a:p>
          <a:p>
            <a:r>
              <a:rPr lang="en-US" dirty="0" smtClean="0"/>
              <a:t>Discussion</a:t>
            </a:r>
            <a:endParaRPr lang="en-US"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
        <p:nvSpPr>
          <p:cNvPr id="5" name="TextBox 4"/>
          <p:cNvSpPr txBox="1"/>
          <p:nvPr/>
        </p:nvSpPr>
        <p:spPr>
          <a:xfrm>
            <a:off x="685800" y="3493416"/>
            <a:ext cx="7620000" cy="1938992"/>
          </a:xfrm>
          <a:prstGeom prst="rect">
            <a:avLst/>
          </a:prstGeom>
          <a:noFill/>
        </p:spPr>
        <p:txBody>
          <a:bodyPr wrap="square" rtlCol="0">
            <a:spAutoFit/>
          </a:bodyPr>
          <a:lstStyle/>
          <a:p>
            <a:r>
              <a:rPr lang="en-US" sz="2400" dirty="0" smtClean="0"/>
              <a:t>Note of caution: This discussion is limited to selecting between multiple project alternatives that have met the economic planning criteria. This discussion is </a:t>
            </a:r>
            <a:r>
              <a:rPr lang="en-US" sz="2400" b="1" u="sng" dirty="0" smtClean="0"/>
              <a:t>NOT</a:t>
            </a:r>
            <a:r>
              <a:rPr lang="en-US" sz="2400" dirty="0" smtClean="0"/>
              <a:t> about the criteria to used to determine if a project is </a:t>
            </a:r>
            <a:r>
              <a:rPr lang="en-US" sz="2400" dirty="0" smtClean="0"/>
              <a:t>economic.</a:t>
            </a:r>
            <a:endParaRPr lang="en-US" sz="2400" dirty="0"/>
          </a:p>
        </p:txBody>
      </p:sp>
    </p:spTree>
    <p:extLst>
      <p:ext uri="{BB962C8B-B14F-4D97-AF65-F5344CB8AC3E}">
        <p14:creationId xmlns:p14="http://schemas.microsoft.com/office/powerpoint/2010/main" val="18336668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Protocol 3.11.2(4)</a:t>
            </a:r>
            <a:endParaRPr lang="en-US" dirty="0"/>
          </a:p>
        </p:txBody>
      </p:sp>
      <p:sp>
        <p:nvSpPr>
          <p:cNvPr id="3" name="Content Placeholder 2"/>
          <p:cNvSpPr>
            <a:spLocks noGrp="1"/>
          </p:cNvSpPr>
          <p:nvPr>
            <p:ph idx="1"/>
          </p:nvPr>
        </p:nvSpPr>
        <p:spPr/>
        <p:txBody>
          <a:bodyPr/>
          <a:lstStyle/>
          <a:p>
            <a:pPr marL="0" indent="0">
              <a:buNone/>
            </a:pPr>
            <a:r>
              <a:rPr lang="en-US" i="1" dirty="0"/>
              <a:t>For economic projects, the net economic benefit of a proposed project, or set of projects, will be assessed over the project’s life based on the net societal benefit that is reasonably expected to accrue from the project.  The project will be recommended if it is reasonably expected to result in positive net societal benefits. </a:t>
            </a:r>
            <a:endParaRPr lang="en-US" i="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1225650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 For Discussion</a:t>
            </a:r>
            <a:endParaRPr lang="en-US" dirty="0"/>
          </a:p>
        </p:txBody>
      </p:sp>
      <p:sp>
        <p:nvSpPr>
          <p:cNvPr id="3" name="Content Placeholder 2"/>
          <p:cNvSpPr>
            <a:spLocks noGrp="1"/>
          </p:cNvSpPr>
          <p:nvPr>
            <p:ph idx="1"/>
          </p:nvPr>
        </p:nvSpPr>
        <p:spPr>
          <a:xfrm>
            <a:off x="304800" y="838200"/>
            <a:ext cx="8534400" cy="4853233"/>
          </a:xfrm>
        </p:spPr>
        <p:txBody>
          <a:bodyPr/>
          <a:lstStyle/>
          <a:p>
            <a:r>
              <a:rPr lang="en-US" sz="2800" dirty="0"/>
              <a:t>An economic project evaluation methodology </a:t>
            </a:r>
            <a:r>
              <a:rPr lang="en-US" sz="2800" dirty="0" smtClean="0"/>
              <a:t>should: </a:t>
            </a:r>
            <a:endParaRPr lang="en-US" sz="2800" dirty="0"/>
          </a:p>
          <a:p>
            <a:pPr lvl="1"/>
            <a:r>
              <a:rPr lang="en-US" sz="2000" dirty="0"/>
              <a:t>Take a societal point of view (consistent with PUCT rules and Protocols)</a:t>
            </a:r>
          </a:p>
          <a:p>
            <a:pPr lvl="1"/>
            <a:r>
              <a:rPr lang="en-US" sz="2000" dirty="0"/>
              <a:t>Include all relevant costs and benefits associated with the project </a:t>
            </a:r>
          </a:p>
          <a:p>
            <a:r>
              <a:rPr lang="en-US" sz="2800" dirty="0" smtClean="0"/>
              <a:t>Transmission assets </a:t>
            </a:r>
            <a:r>
              <a:rPr lang="en-US" sz="2800" dirty="0" smtClean="0"/>
              <a:t>expect to provide benefits to the system over the entire life of the asset (30 years – depreciated life and more)</a:t>
            </a:r>
          </a:p>
          <a:p>
            <a:r>
              <a:rPr lang="en-US" sz="2800" dirty="0" smtClean="0"/>
              <a:t>Society incurs costs which go beyond the initial capital </a:t>
            </a:r>
            <a:r>
              <a:rPr lang="en-US" sz="2800" dirty="0" smtClean="0"/>
              <a:t>cost</a:t>
            </a:r>
            <a:endParaRPr lang="en-US" sz="2800" dirty="0" smtClean="0"/>
          </a:p>
          <a:p>
            <a:r>
              <a:rPr lang="en-US" sz="2800" dirty="0" smtClean="0"/>
              <a:t>Net </a:t>
            </a:r>
            <a:r>
              <a:rPr lang="en-US" sz="2800" dirty="0" smtClean="0"/>
              <a:t>Present Value (NPV) is commonly used for such applications</a:t>
            </a:r>
            <a:endParaRPr lang="en-US" sz="2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25525784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Straight Connector 14"/>
          <p:cNvCxnSpPr>
            <a:stCxn id="13" idx="3"/>
            <a:endCxn id="6" idx="2"/>
          </p:cNvCxnSpPr>
          <p:nvPr/>
        </p:nvCxnSpPr>
        <p:spPr>
          <a:xfrm>
            <a:off x="2162476" y="3745468"/>
            <a:ext cx="504524" cy="3333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Why Not to Consider Only </a:t>
            </a:r>
            <a:r>
              <a:rPr lang="en-US" dirty="0" err="1" smtClean="0"/>
              <a:t>Savings:Cost</a:t>
            </a:r>
            <a:r>
              <a:rPr lang="en-US" dirty="0" smtClean="0"/>
              <a:t> Ratio</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
        <p:nvSpPr>
          <p:cNvPr id="6" name="Rectangle 5"/>
          <p:cNvSpPr/>
          <p:nvPr/>
        </p:nvSpPr>
        <p:spPr>
          <a:xfrm>
            <a:off x="2247900" y="4002603"/>
            <a:ext cx="8382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5847748" y="1600200"/>
            <a:ext cx="838200" cy="24786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333500" y="1144439"/>
            <a:ext cx="6477000" cy="369332"/>
          </a:xfrm>
          <a:prstGeom prst="rect">
            <a:avLst/>
          </a:prstGeom>
          <a:noFill/>
        </p:spPr>
        <p:txBody>
          <a:bodyPr wrap="square" rtlCol="0">
            <a:spAutoFit/>
          </a:bodyPr>
          <a:lstStyle/>
          <a:p>
            <a:pPr algn="ctr"/>
            <a:r>
              <a:rPr lang="en-US" dirty="0" smtClean="0"/>
              <a:t>Example: Comparison of two mutually exclusive projects</a:t>
            </a:r>
            <a:endParaRPr lang="en-US" dirty="0"/>
          </a:p>
        </p:txBody>
      </p:sp>
      <p:sp>
        <p:nvSpPr>
          <p:cNvPr id="10" name="TextBox 9"/>
          <p:cNvSpPr txBox="1"/>
          <p:nvPr/>
        </p:nvSpPr>
        <p:spPr>
          <a:xfrm>
            <a:off x="1104900" y="4495800"/>
            <a:ext cx="3124200" cy="1477328"/>
          </a:xfrm>
          <a:prstGeom prst="rect">
            <a:avLst/>
          </a:prstGeom>
          <a:noFill/>
        </p:spPr>
        <p:txBody>
          <a:bodyPr wrap="square" rtlCol="0">
            <a:spAutoFit/>
          </a:bodyPr>
          <a:lstStyle/>
          <a:p>
            <a:r>
              <a:rPr lang="en-US" b="1" dirty="0" smtClean="0"/>
              <a:t>Project A</a:t>
            </a:r>
            <a:r>
              <a:rPr lang="en-US" dirty="0" smtClean="0"/>
              <a:t>:</a:t>
            </a:r>
          </a:p>
          <a:p>
            <a:r>
              <a:rPr lang="en-US" dirty="0" smtClean="0"/>
              <a:t>Cost = $1</a:t>
            </a:r>
          </a:p>
          <a:p>
            <a:r>
              <a:rPr lang="en-US" dirty="0" smtClean="0"/>
              <a:t>PC Savings = $1,000</a:t>
            </a:r>
          </a:p>
          <a:p>
            <a:r>
              <a:rPr lang="en-US" dirty="0" err="1" smtClean="0"/>
              <a:t>Savings:Cost</a:t>
            </a:r>
            <a:r>
              <a:rPr lang="en-US" dirty="0" smtClean="0"/>
              <a:t> Ratio = 1,000</a:t>
            </a:r>
          </a:p>
          <a:p>
            <a:r>
              <a:rPr lang="en-US" dirty="0" smtClean="0"/>
              <a:t>Net Benefit = $999</a:t>
            </a:r>
          </a:p>
        </p:txBody>
      </p:sp>
      <p:sp>
        <p:nvSpPr>
          <p:cNvPr id="11" name="TextBox 10"/>
          <p:cNvSpPr txBox="1"/>
          <p:nvPr/>
        </p:nvSpPr>
        <p:spPr>
          <a:xfrm>
            <a:off x="4953000" y="4495800"/>
            <a:ext cx="3429000" cy="1477328"/>
          </a:xfrm>
          <a:prstGeom prst="rect">
            <a:avLst/>
          </a:prstGeom>
          <a:noFill/>
        </p:spPr>
        <p:txBody>
          <a:bodyPr wrap="square" rtlCol="0">
            <a:spAutoFit/>
          </a:bodyPr>
          <a:lstStyle/>
          <a:p>
            <a:r>
              <a:rPr lang="en-US" b="1" dirty="0" smtClean="0"/>
              <a:t>Project B</a:t>
            </a:r>
            <a:r>
              <a:rPr lang="en-US" dirty="0" smtClean="0"/>
              <a:t>:</a:t>
            </a:r>
          </a:p>
          <a:p>
            <a:r>
              <a:rPr lang="en-US" dirty="0" smtClean="0"/>
              <a:t>Cost = $1,000,000</a:t>
            </a:r>
          </a:p>
          <a:p>
            <a:r>
              <a:rPr lang="en-US" dirty="0" smtClean="0"/>
              <a:t>PC Savings = $20,000,000</a:t>
            </a:r>
          </a:p>
          <a:p>
            <a:r>
              <a:rPr lang="en-US" dirty="0" err="1" smtClean="0"/>
              <a:t>Savings:Cost</a:t>
            </a:r>
            <a:r>
              <a:rPr lang="en-US" dirty="0" smtClean="0"/>
              <a:t> Ratio = 20</a:t>
            </a:r>
          </a:p>
          <a:p>
            <a:r>
              <a:rPr lang="en-US" dirty="0" smtClean="0"/>
              <a:t>Net Benefit = $19,000,000</a:t>
            </a:r>
          </a:p>
        </p:txBody>
      </p:sp>
      <p:sp>
        <p:nvSpPr>
          <p:cNvPr id="12" name="TextBox 11"/>
          <p:cNvSpPr txBox="1"/>
          <p:nvPr/>
        </p:nvSpPr>
        <p:spPr>
          <a:xfrm>
            <a:off x="3810000" y="2444234"/>
            <a:ext cx="1371600" cy="369332"/>
          </a:xfrm>
          <a:prstGeom prst="rect">
            <a:avLst/>
          </a:prstGeom>
          <a:noFill/>
        </p:spPr>
        <p:txBody>
          <a:bodyPr wrap="square" rtlCol="0">
            <a:spAutoFit/>
          </a:bodyPr>
          <a:lstStyle/>
          <a:p>
            <a:r>
              <a:rPr lang="en-US" dirty="0" smtClean="0"/>
              <a:t>Net Benefit</a:t>
            </a:r>
            <a:endParaRPr lang="en-US" dirty="0"/>
          </a:p>
        </p:txBody>
      </p:sp>
      <p:sp>
        <p:nvSpPr>
          <p:cNvPr id="13" name="TextBox 12"/>
          <p:cNvSpPr txBox="1"/>
          <p:nvPr/>
        </p:nvSpPr>
        <p:spPr>
          <a:xfrm>
            <a:off x="1447800" y="3576191"/>
            <a:ext cx="714676" cy="338554"/>
          </a:xfrm>
          <a:prstGeom prst="rect">
            <a:avLst/>
          </a:prstGeom>
          <a:noFill/>
        </p:spPr>
        <p:txBody>
          <a:bodyPr wrap="square" rtlCol="0">
            <a:spAutoFit/>
          </a:bodyPr>
          <a:lstStyle/>
          <a:p>
            <a:r>
              <a:rPr lang="en-US" sz="1600" dirty="0" smtClean="0"/>
              <a:t>$999</a:t>
            </a:r>
            <a:endParaRPr lang="en-US" sz="1600" dirty="0"/>
          </a:p>
        </p:txBody>
      </p:sp>
      <p:sp>
        <p:nvSpPr>
          <p:cNvPr id="16" name="TextBox 15"/>
          <p:cNvSpPr txBox="1"/>
          <p:nvPr/>
        </p:nvSpPr>
        <p:spPr>
          <a:xfrm>
            <a:off x="5909510" y="2665512"/>
            <a:ext cx="714676" cy="338554"/>
          </a:xfrm>
          <a:prstGeom prst="rect">
            <a:avLst/>
          </a:prstGeom>
          <a:noFill/>
        </p:spPr>
        <p:txBody>
          <a:bodyPr wrap="square" rtlCol="0">
            <a:spAutoFit/>
          </a:bodyPr>
          <a:lstStyle/>
          <a:p>
            <a:pPr algn="ctr"/>
            <a:r>
              <a:rPr lang="en-US" sz="1600" dirty="0" smtClean="0"/>
              <a:t>$19M</a:t>
            </a:r>
            <a:endParaRPr lang="en-US" sz="1600" dirty="0"/>
          </a:p>
        </p:txBody>
      </p:sp>
    </p:spTree>
    <p:extLst>
      <p:ext uri="{BB962C8B-B14F-4D97-AF65-F5344CB8AC3E}">
        <p14:creationId xmlns:p14="http://schemas.microsoft.com/office/powerpoint/2010/main" val="1725241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NPV </a:t>
            </a:r>
            <a:r>
              <a:rPr lang="en-US" dirty="0" smtClean="0"/>
              <a:t>Basics</a:t>
            </a:r>
            <a:endParaRPr lang="en-US" dirty="0"/>
          </a:p>
        </p:txBody>
      </p:sp>
      <p:sp>
        <p:nvSpPr>
          <p:cNvPr id="3" name="Content Placeholder 2"/>
          <p:cNvSpPr>
            <a:spLocks noGrp="1"/>
          </p:cNvSpPr>
          <p:nvPr>
            <p:ph idx="1"/>
          </p:nvPr>
        </p:nvSpPr>
        <p:spPr>
          <a:xfrm>
            <a:off x="304800" y="1066800"/>
            <a:ext cx="4267200" cy="4853233"/>
          </a:xfrm>
        </p:spPr>
        <p:txBody>
          <a:bodyPr/>
          <a:lstStyle/>
          <a:p>
            <a:r>
              <a:rPr lang="en-US" sz="2800" dirty="0" smtClean="0"/>
              <a:t>Net </a:t>
            </a:r>
            <a:r>
              <a:rPr lang="en-US" sz="2800" dirty="0"/>
              <a:t>present value (NPV) is the difference between the </a:t>
            </a:r>
            <a:r>
              <a:rPr lang="en-US" sz="2800" dirty="0">
                <a:solidFill>
                  <a:srgbClr val="FF0000"/>
                </a:solidFill>
              </a:rPr>
              <a:t>present value</a:t>
            </a:r>
            <a:r>
              <a:rPr lang="en-US" sz="2800" dirty="0"/>
              <a:t> of </a:t>
            </a:r>
            <a:r>
              <a:rPr lang="en-US" sz="2800" dirty="0">
                <a:solidFill>
                  <a:srgbClr val="FF0000"/>
                </a:solidFill>
              </a:rPr>
              <a:t>relevant</a:t>
            </a:r>
            <a:r>
              <a:rPr lang="en-US" sz="2800" dirty="0"/>
              <a:t> cash inflows and outflows over a period of </a:t>
            </a:r>
            <a:r>
              <a:rPr lang="en-US" sz="2800" dirty="0">
                <a:solidFill>
                  <a:srgbClr val="FF0000"/>
                </a:solidFill>
              </a:rPr>
              <a:t>time</a:t>
            </a:r>
            <a:r>
              <a:rPr lang="en-US" sz="2800" dirty="0"/>
              <a:t>. </a:t>
            </a:r>
          </a:p>
          <a:p>
            <a:r>
              <a:rPr lang="en-US" sz="2800" dirty="0" smtClean="0"/>
              <a:t>NPV </a:t>
            </a:r>
            <a:r>
              <a:rPr lang="en-US" sz="2800" dirty="0"/>
              <a:t>is used in capital budgeting to analyze the profitability of a projected investment or project. </a:t>
            </a: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
        <p:nvSpPr>
          <p:cNvPr id="5" name="Rectangle 4"/>
          <p:cNvSpPr/>
          <p:nvPr/>
        </p:nvSpPr>
        <p:spPr>
          <a:xfrm>
            <a:off x="4953000" y="2286000"/>
            <a:ext cx="3810000" cy="4401205"/>
          </a:xfrm>
          <a:prstGeom prst="rect">
            <a:avLst/>
          </a:prstGeom>
        </p:spPr>
        <p:txBody>
          <a:bodyPr wrap="square">
            <a:spAutoFit/>
          </a:bodyPr>
          <a:lstStyle/>
          <a:p>
            <a:r>
              <a:rPr lang="en-US" sz="2800" i="1" dirty="0" smtClean="0"/>
              <a:t>C</a:t>
            </a:r>
            <a:r>
              <a:rPr lang="en-US" sz="2800" i="1" baseline="-25000" dirty="0" smtClean="0"/>
              <a:t>t</a:t>
            </a:r>
            <a:r>
              <a:rPr lang="en-US" sz="2800" dirty="0" smtClean="0"/>
              <a:t> </a:t>
            </a:r>
            <a:r>
              <a:rPr lang="en-US" sz="2800" dirty="0"/>
              <a:t>= net cash inflow during the period </a:t>
            </a:r>
            <a:r>
              <a:rPr lang="en-US" sz="2800" i="1" dirty="0" smtClean="0"/>
              <a:t>t</a:t>
            </a:r>
          </a:p>
          <a:p>
            <a:endParaRPr lang="en-US" sz="2800" i="1" dirty="0"/>
          </a:p>
          <a:p>
            <a:r>
              <a:rPr lang="en-US" sz="2800" i="1" dirty="0" smtClean="0"/>
              <a:t>C</a:t>
            </a:r>
            <a:r>
              <a:rPr lang="en-US" sz="2800" i="1" baseline="-25000" dirty="0" smtClean="0"/>
              <a:t>0</a:t>
            </a:r>
            <a:r>
              <a:rPr lang="en-US" sz="2800" dirty="0" smtClean="0"/>
              <a:t> </a:t>
            </a:r>
            <a:r>
              <a:rPr lang="en-US" sz="2800" dirty="0"/>
              <a:t>= total initial investment </a:t>
            </a:r>
            <a:r>
              <a:rPr lang="en-US" sz="2800" dirty="0" smtClean="0"/>
              <a:t>costs</a:t>
            </a:r>
          </a:p>
          <a:p>
            <a:endParaRPr lang="en-US" sz="2800" dirty="0"/>
          </a:p>
          <a:p>
            <a:r>
              <a:rPr lang="en-US" sz="2800" i="1" dirty="0"/>
              <a:t>r</a:t>
            </a:r>
            <a:r>
              <a:rPr lang="en-US" sz="2800" dirty="0"/>
              <a:t> = discount </a:t>
            </a:r>
            <a:r>
              <a:rPr lang="en-US" sz="2800" dirty="0" smtClean="0"/>
              <a:t>rate</a:t>
            </a:r>
            <a:endParaRPr lang="en-US" sz="2800" dirty="0"/>
          </a:p>
          <a:p>
            <a:endParaRPr lang="en-US" sz="2800" dirty="0"/>
          </a:p>
          <a:p>
            <a:r>
              <a:rPr lang="en-US" sz="2800" i="1" dirty="0"/>
              <a:t>t</a:t>
            </a:r>
            <a:r>
              <a:rPr lang="en-US" sz="2800" dirty="0"/>
              <a:t> = number of time periods </a:t>
            </a:r>
          </a:p>
        </p:txBody>
      </p:sp>
      <mc:AlternateContent xmlns:mc="http://schemas.openxmlformats.org/markup-compatibility/2006" xmlns:a14="http://schemas.microsoft.com/office/drawing/2010/main">
        <mc:Choice Requires="a14">
          <p:sp>
            <p:nvSpPr>
              <p:cNvPr id="8" name="TextBox 7"/>
              <p:cNvSpPr txBox="1"/>
              <p:nvPr/>
            </p:nvSpPr>
            <p:spPr>
              <a:xfrm>
                <a:off x="4923099" y="1203242"/>
                <a:ext cx="3701970" cy="1006558"/>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2400" b="1" i="0" smtClean="0">
                          <a:latin typeface="Cambria Math" panose="02040503050406030204" pitchFamily="18" charset="0"/>
                        </a:rPr>
                        <m:t>𝐍𝐏𝐕</m:t>
                      </m:r>
                      <m:r>
                        <a:rPr lang="en-US" sz="2400" b="1" i="0" smtClean="0">
                          <a:latin typeface="Cambria Math" panose="02040503050406030204" pitchFamily="18" charset="0"/>
                        </a:rPr>
                        <m:t>=</m:t>
                      </m:r>
                      <m:sSub>
                        <m:sSubPr>
                          <m:ctrlPr>
                            <a:rPr lang="en-US" sz="2400" b="1" i="1" smtClean="0">
                              <a:latin typeface="Cambria Math" panose="02040503050406030204" pitchFamily="18" charset="0"/>
                            </a:rPr>
                          </m:ctrlPr>
                        </m:sSubPr>
                        <m:e>
                          <m:r>
                            <a:rPr lang="en-US" sz="2400" b="1" i="0" smtClean="0">
                              <a:latin typeface="Cambria Math" panose="02040503050406030204" pitchFamily="18" charset="0"/>
                            </a:rPr>
                            <m:t>−</m:t>
                          </m:r>
                          <m:r>
                            <a:rPr lang="en-US" sz="2400" b="1" i="0" smtClean="0">
                              <a:latin typeface="Cambria Math" panose="02040503050406030204" pitchFamily="18" charset="0"/>
                            </a:rPr>
                            <m:t>𝐂</m:t>
                          </m:r>
                        </m:e>
                        <m:sub>
                          <m:r>
                            <a:rPr lang="en-US" sz="2400" b="1" i="0" smtClean="0">
                              <a:latin typeface="Cambria Math" panose="02040503050406030204" pitchFamily="18" charset="0"/>
                            </a:rPr>
                            <m:t>𝟎</m:t>
                          </m:r>
                          <m:r>
                            <a:rPr lang="en-US" sz="2400" b="1" i="0" smtClean="0">
                              <a:latin typeface="Cambria Math" panose="02040503050406030204" pitchFamily="18" charset="0"/>
                            </a:rPr>
                            <m:t> </m:t>
                          </m:r>
                        </m:sub>
                      </m:sSub>
                      <m:r>
                        <a:rPr lang="en-US" sz="2400" b="1" i="0" smtClean="0">
                          <a:latin typeface="Cambria Math" panose="02040503050406030204" pitchFamily="18" charset="0"/>
                        </a:rPr>
                        <m:t>+</m:t>
                      </m:r>
                      <m:nary>
                        <m:naryPr>
                          <m:chr m:val="∑"/>
                          <m:ctrlPr>
                            <a:rPr lang="en-US" sz="2400" b="1" i="1" smtClean="0">
                              <a:latin typeface="Cambria Math" panose="02040503050406030204" pitchFamily="18" charset="0"/>
                            </a:rPr>
                          </m:ctrlPr>
                        </m:naryPr>
                        <m:sub>
                          <m:r>
                            <a:rPr lang="en-US" sz="2400" b="1" i="0" smtClean="0">
                              <a:latin typeface="Cambria Math" panose="02040503050406030204" pitchFamily="18" charset="0"/>
                            </a:rPr>
                            <m:t>𝐭</m:t>
                          </m:r>
                          <m:r>
                            <a:rPr lang="en-US" sz="2400" b="1" i="0" smtClean="0">
                              <a:latin typeface="Cambria Math" panose="02040503050406030204" pitchFamily="18" charset="0"/>
                            </a:rPr>
                            <m:t>=</m:t>
                          </m:r>
                          <m:r>
                            <a:rPr lang="en-US" sz="2400" b="1" i="0" smtClean="0">
                              <a:latin typeface="Cambria Math" panose="02040503050406030204" pitchFamily="18" charset="0"/>
                            </a:rPr>
                            <m:t>𝟏</m:t>
                          </m:r>
                        </m:sub>
                        <m:sup>
                          <m:r>
                            <a:rPr lang="en-US" sz="2400" b="1" i="0" smtClean="0">
                              <a:latin typeface="Cambria Math" panose="02040503050406030204" pitchFamily="18" charset="0"/>
                            </a:rPr>
                            <m:t>𝐧</m:t>
                          </m:r>
                        </m:sup>
                        <m:e>
                          <m:f>
                            <m:fPr>
                              <m:ctrlPr>
                                <a:rPr lang="en-US" sz="2400" b="1" i="1" smtClean="0">
                                  <a:latin typeface="Cambria Math" panose="02040503050406030204" pitchFamily="18" charset="0"/>
                                </a:rPr>
                              </m:ctrlPr>
                            </m:fPr>
                            <m:num>
                              <m:sSub>
                                <m:sSubPr>
                                  <m:ctrlPr>
                                    <a:rPr lang="en-US" sz="2400" b="1" i="1">
                                      <a:latin typeface="Cambria Math" panose="02040503050406030204" pitchFamily="18" charset="0"/>
                                    </a:rPr>
                                  </m:ctrlPr>
                                </m:sSubPr>
                                <m:e>
                                  <m:r>
                                    <a:rPr lang="en-US" sz="2400" b="1" i="0">
                                      <a:latin typeface="Cambria Math" panose="02040503050406030204" pitchFamily="18" charset="0"/>
                                    </a:rPr>
                                    <m:t>𝐂</m:t>
                                  </m:r>
                                </m:e>
                                <m:sub>
                                  <m:r>
                                    <a:rPr lang="en-US" sz="2400" b="1" i="0">
                                      <a:latin typeface="Cambria Math" panose="02040503050406030204" pitchFamily="18" charset="0"/>
                                    </a:rPr>
                                    <m:t>𝐭</m:t>
                                  </m:r>
                                </m:sub>
                              </m:sSub>
                            </m:num>
                            <m:den>
                              <m:sSup>
                                <m:sSupPr>
                                  <m:ctrlPr>
                                    <a:rPr lang="en-US" sz="2400" b="1" i="1" smtClean="0">
                                      <a:latin typeface="Cambria Math" panose="02040503050406030204" pitchFamily="18" charset="0"/>
                                    </a:rPr>
                                  </m:ctrlPr>
                                </m:sSupPr>
                                <m:e>
                                  <m:d>
                                    <m:dPr>
                                      <m:ctrlPr>
                                        <a:rPr lang="en-US" sz="2400" b="1" i="1" smtClean="0">
                                          <a:latin typeface="Cambria Math" panose="02040503050406030204" pitchFamily="18" charset="0"/>
                                        </a:rPr>
                                      </m:ctrlPr>
                                    </m:dPr>
                                    <m:e>
                                      <m:r>
                                        <a:rPr lang="en-US" sz="2400" b="1" i="0" smtClean="0">
                                          <a:latin typeface="Cambria Math" panose="02040503050406030204" pitchFamily="18" charset="0"/>
                                        </a:rPr>
                                        <m:t>𝟏</m:t>
                                      </m:r>
                                      <m:r>
                                        <a:rPr lang="en-US" sz="2400" b="1" i="0" smtClean="0">
                                          <a:latin typeface="Cambria Math" panose="02040503050406030204" pitchFamily="18" charset="0"/>
                                        </a:rPr>
                                        <m:t>+</m:t>
                                      </m:r>
                                      <m:r>
                                        <a:rPr lang="en-US" sz="2400" b="1" i="0" smtClean="0">
                                          <a:latin typeface="Cambria Math" panose="02040503050406030204" pitchFamily="18" charset="0"/>
                                        </a:rPr>
                                        <m:t>𝐫</m:t>
                                      </m:r>
                                    </m:e>
                                  </m:d>
                                </m:e>
                                <m:sup>
                                  <m:r>
                                    <a:rPr lang="en-US" sz="2400" b="1" i="0" smtClean="0">
                                      <a:latin typeface="Cambria Math" panose="02040503050406030204" pitchFamily="18" charset="0"/>
                                    </a:rPr>
                                    <m:t>𝐭</m:t>
                                  </m:r>
                                </m:sup>
                              </m:sSup>
                            </m:den>
                          </m:f>
                        </m:e>
                      </m:nary>
                    </m:oMath>
                  </m:oMathPara>
                </a14:m>
                <a:endParaRPr lang="en-US" sz="2400" b="1" dirty="0"/>
              </a:p>
            </p:txBody>
          </p:sp>
        </mc:Choice>
        <mc:Fallback xmlns="">
          <p:sp>
            <p:nvSpPr>
              <p:cNvPr id="8" name="TextBox 7"/>
              <p:cNvSpPr txBox="1">
                <a:spLocks noRot="1" noChangeAspect="1" noMove="1" noResize="1" noEditPoints="1" noAdjustHandles="1" noChangeArrowheads="1" noChangeShapeType="1" noTextEdit="1"/>
              </p:cNvSpPr>
              <p:nvPr/>
            </p:nvSpPr>
            <p:spPr>
              <a:xfrm>
                <a:off x="4923099" y="1203242"/>
                <a:ext cx="3701970" cy="1006558"/>
              </a:xfrm>
              <a:prstGeom prst="rect">
                <a:avLst/>
              </a:prstGeom>
              <a:blipFill rotWithShape="0">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1223775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NPV </a:t>
            </a:r>
            <a:r>
              <a:rPr lang="en-US" dirty="0" smtClean="0"/>
              <a:t>Basics – Transmission Investment</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
        <p:nvSpPr>
          <p:cNvPr id="5" name="Rectangle 4"/>
          <p:cNvSpPr/>
          <p:nvPr/>
        </p:nvSpPr>
        <p:spPr>
          <a:xfrm>
            <a:off x="4155312" y="3581400"/>
            <a:ext cx="3280458" cy="523220"/>
          </a:xfrm>
          <a:prstGeom prst="rect">
            <a:avLst/>
          </a:prstGeom>
        </p:spPr>
        <p:txBody>
          <a:bodyPr wrap="square">
            <a:spAutoFit/>
          </a:bodyPr>
          <a:lstStyle/>
          <a:p>
            <a:r>
              <a:rPr lang="en-US" sz="2800" i="1" dirty="0" smtClean="0"/>
              <a:t>None</a:t>
            </a:r>
            <a:endParaRPr lang="en-US" sz="2800" dirty="0" smtClean="0"/>
          </a:p>
        </p:txBody>
      </p:sp>
      <mc:AlternateContent xmlns:mc="http://schemas.openxmlformats.org/markup-compatibility/2006" xmlns:a14="http://schemas.microsoft.com/office/drawing/2010/main">
        <mc:Choice Requires="a14">
          <p:sp>
            <p:nvSpPr>
              <p:cNvPr id="8" name="TextBox 7"/>
              <p:cNvSpPr txBox="1"/>
              <p:nvPr/>
            </p:nvSpPr>
            <p:spPr>
              <a:xfrm>
                <a:off x="2286000" y="822242"/>
                <a:ext cx="3701970" cy="1006558"/>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2400" b="1" i="0" smtClean="0">
                          <a:latin typeface="Cambria Math" panose="02040503050406030204" pitchFamily="18" charset="0"/>
                        </a:rPr>
                        <m:t>𝐍𝐏𝐕</m:t>
                      </m:r>
                      <m:r>
                        <a:rPr lang="en-US" sz="2400" b="1" i="0" smtClean="0">
                          <a:latin typeface="Cambria Math" panose="02040503050406030204" pitchFamily="18" charset="0"/>
                        </a:rPr>
                        <m:t>=</m:t>
                      </m:r>
                      <m:sSub>
                        <m:sSubPr>
                          <m:ctrlPr>
                            <a:rPr lang="en-US" sz="2400" b="1" i="1" smtClean="0">
                              <a:latin typeface="Cambria Math" panose="02040503050406030204" pitchFamily="18" charset="0"/>
                            </a:rPr>
                          </m:ctrlPr>
                        </m:sSubPr>
                        <m:e>
                          <m:r>
                            <a:rPr lang="en-US" sz="2400" b="1" i="0" smtClean="0">
                              <a:latin typeface="Cambria Math" panose="02040503050406030204" pitchFamily="18" charset="0"/>
                            </a:rPr>
                            <m:t>−</m:t>
                          </m:r>
                          <m:r>
                            <a:rPr lang="en-US" sz="2400" b="1" i="0" smtClean="0">
                              <a:latin typeface="Cambria Math" panose="02040503050406030204" pitchFamily="18" charset="0"/>
                            </a:rPr>
                            <m:t>𝐂</m:t>
                          </m:r>
                        </m:e>
                        <m:sub>
                          <m:r>
                            <a:rPr lang="en-US" sz="2400" b="1" i="0" smtClean="0">
                              <a:latin typeface="Cambria Math" panose="02040503050406030204" pitchFamily="18" charset="0"/>
                            </a:rPr>
                            <m:t>𝟎</m:t>
                          </m:r>
                          <m:r>
                            <a:rPr lang="en-US" sz="2400" b="1" i="0" smtClean="0">
                              <a:latin typeface="Cambria Math" panose="02040503050406030204" pitchFamily="18" charset="0"/>
                            </a:rPr>
                            <m:t> </m:t>
                          </m:r>
                        </m:sub>
                      </m:sSub>
                      <m:r>
                        <a:rPr lang="en-US" sz="2400" b="1" i="0" smtClean="0">
                          <a:latin typeface="Cambria Math" panose="02040503050406030204" pitchFamily="18" charset="0"/>
                        </a:rPr>
                        <m:t>+</m:t>
                      </m:r>
                      <m:nary>
                        <m:naryPr>
                          <m:chr m:val="∑"/>
                          <m:ctrlPr>
                            <a:rPr lang="en-US" sz="2400" b="1" i="1" smtClean="0">
                              <a:latin typeface="Cambria Math" panose="02040503050406030204" pitchFamily="18" charset="0"/>
                            </a:rPr>
                          </m:ctrlPr>
                        </m:naryPr>
                        <m:sub>
                          <m:r>
                            <a:rPr lang="en-US" sz="2400" b="1" i="0" smtClean="0">
                              <a:latin typeface="Cambria Math" panose="02040503050406030204" pitchFamily="18" charset="0"/>
                            </a:rPr>
                            <m:t>𝐭</m:t>
                          </m:r>
                          <m:r>
                            <a:rPr lang="en-US" sz="2400" b="1" i="0" smtClean="0">
                              <a:latin typeface="Cambria Math" panose="02040503050406030204" pitchFamily="18" charset="0"/>
                            </a:rPr>
                            <m:t>=</m:t>
                          </m:r>
                          <m:r>
                            <a:rPr lang="en-US" sz="2400" b="1" i="0" smtClean="0">
                              <a:latin typeface="Cambria Math" panose="02040503050406030204" pitchFamily="18" charset="0"/>
                            </a:rPr>
                            <m:t>𝟏</m:t>
                          </m:r>
                        </m:sub>
                        <m:sup>
                          <m:r>
                            <a:rPr lang="en-US" sz="2400" b="1" i="0" smtClean="0">
                              <a:latin typeface="Cambria Math" panose="02040503050406030204" pitchFamily="18" charset="0"/>
                            </a:rPr>
                            <m:t>𝐧</m:t>
                          </m:r>
                        </m:sup>
                        <m:e>
                          <m:f>
                            <m:fPr>
                              <m:ctrlPr>
                                <a:rPr lang="en-US" sz="2400" b="1" i="1" smtClean="0">
                                  <a:latin typeface="Cambria Math" panose="02040503050406030204" pitchFamily="18" charset="0"/>
                                </a:rPr>
                              </m:ctrlPr>
                            </m:fPr>
                            <m:num>
                              <m:sSub>
                                <m:sSubPr>
                                  <m:ctrlPr>
                                    <a:rPr lang="en-US" sz="2400" b="1" i="1">
                                      <a:latin typeface="Cambria Math" panose="02040503050406030204" pitchFamily="18" charset="0"/>
                                    </a:rPr>
                                  </m:ctrlPr>
                                </m:sSubPr>
                                <m:e>
                                  <m:r>
                                    <a:rPr lang="en-US" sz="2400" b="1" i="0">
                                      <a:latin typeface="Cambria Math" panose="02040503050406030204" pitchFamily="18" charset="0"/>
                                    </a:rPr>
                                    <m:t>𝐂</m:t>
                                  </m:r>
                                </m:e>
                                <m:sub>
                                  <m:r>
                                    <a:rPr lang="en-US" sz="2400" b="1" i="0">
                                      <a:latin typeface="Cambria Math" panose="02040503050406030204" pitchFamily="18" charset="0"/>
                                    </a:rPr>
                                    <m:t>𝐭</m:t>
                                  </m:r>
                                </m:sub>
                              </m:sSub>
                            </m:num>
                            <m:den>
                              <m:sSup>
                                <m:sSupPr>
                                  <m:ctrlPr>
                                    <a:rPr lang="en-US" sz="2400" b="1" i="1" smtClean="0">
                                      <a:latin typeface="Cambria Math" panose="02040503050406030204" pitchFamily="18" charset="0"/>
                                    </a:rPr>
                                  </m:ctrlPr>
                                </m:sSupPr>
                                <m:e>
                                  <m:d>
                                    <m:dPr>
                                      <m:ctrlPr>
                                        <a:rPr lang="en-US" sz="2400" b="1" i="1" smtClean="0">
                                          <a:latin typeface="Cambria Math" panose="02040503050406030204" pitchFamily="18" charset="0"/>
                                        </a:rPr>
                                      </m:ctrlPr>
                                    </m:dPr>
                                    <m:e>
                                      <m:r>
                                        <a:rPr lang="en-US" sz="2400" b="1" i="0" smtClean="0">
                                          <a:latin typeface="Cambria Math" panose="02040503050406030204" pitchFamily="18" charset="0"/>
                                        </a:rPr>
                                        <m:t>𝟏</m:t>
                                      </m:r>
                                      <m:r>
                                        <a:rPr lang="en-US" sz="2400" b="1" i="0" smtClean="0">
                                          <a:latin typeface="Cambria Math" panose="02040503050406030204" pitchFamily="18" charset="0"/>
                                        </a:rPr>
                                        <m:t>+</m:t>
                                      </m:r>
                                      <m:r>
                                        <a:rPr lang="en-US" sz="2400" b="1" i="0" smtClean="0">
                                          <a:latin typeface="Cambria Math" panose="02040503050406030204" pitchFamily="18" charset="0"/>
                                        </a:rPr>
                                        <m:t>𝐫</m:t>
                                      </m:r>
                                    </m:e>
                                  </m:d>
                                </m:e>
                                <m:sup>
                                  <m:r>
                                    <a:rPr lang="en-US" sz="2400" b="1" i="0" smtClean="0">
                                      <a:latin typeface="Cambria Math" panose="02040503050406030204" pitchFamily="18" charset="0"/>
                                    </a:rPr>
                                    <m:t>𝐭</m:t>
                                  </m:r>
                                </m:sup>
                              </m:sSup>
                            </m:den>
                          </m:f>
                        </m:e>
                      </m:nary>
                    </m:oMath>
                  </m:oMathPara>
                </a14:m>
                <a:endParaRPr lang="en-US" sz="2400" b="1" dirty="0"/>
              </a:p>
            </p:txBody>
          </p:sp>
        </mc:Choice>
        <mc:Fallback xmlns="">
          <p:sp>
            <p:nvSpPr>
              <p:cNvPr id="8" name="TextBox 7"/>
              <p:cNvSpPr txBox="1">
                <a:spLocks noRot="1" noChangeAspect="1" noMove="1" noResize="1" noEditPoints="1" noAdjustHandles="1" noChangeArrowheads="1" noChangeShapeType="1" noTextEdit="1"/>
              </p:cNvSpPr>
              <p:nvPr/>
            </p:nvSpPr>
            <p:spPr>
              <a:xfrm>
                <a:off x="2286000" y="822242"/>
                <a:ext cx="3701970" cy="1006558"/>
              </a:xfrm>
              <a:prstGeom prst="rect">
                <a:avLst/>
              </a:prstGeom>
              <a:blipFill rotWithShape="0">
                <a:blip r:embed="rId2"/>
                <a:stretch>
                  <a:fillRect/>
                </a:stretch>
              </a:blipFill>
            </p:spPr>
            <p:txBody>
              <a:bodyPr/>
              <a:lstStyle/>
              <a:p>
                <a:r>
                  <a:rPr lang="en-US">
                    <a:noFill/>
                  </a:rPr>
                  <a:t> </a:t>
                </a:r>
              </a:p>
            </p:txBody>
          </p:sp>
        </mc:Fallback>
      </mc:AlternateContent>
      <p:sp>
        <p:nvSpPr>
          <p:cNvPr id="9" name="Rectangle 8"/>
          <p:cNvSpPr/>
          <p:nvPr/>
        </p:nvSpPr>
        <p:spPr>
          <a:xfrm>
            <a:off x="228600" y="2133600"/>
            <a:ext cx="3810000" cy="4401205"/>
          </a:xfrm>
          <a:prstGeom prst="rect">
            <a:avLst/>
          </a:prstGeom>
        </p:spPr>
        <p:txBody>
          <a:bodyPr wrap="square">
            <a:spAutoFit/>
          </a:bodyPr>
          <a:lstStyle/>
          <a:p>
            <a:r>
              <a:rPr lang="en-US" sz="2800" i="1" dirty="0" smtClean="0"/>
              <a:t>C</a:t>
            </a:r>
            <a:r>
              <a:rPr lang="en-US" sz="2800" i="1" baseline="-25000" dirty="0" smtClean="0"/>
              <a:t>t</a:t>
            </a:r>
            <a:r>
              <a:rPr lang="en-US" sz="2800" dirty="0" smtClean="0"/>
              <a:t> </a:t>
            </a:r>
            <a:r>
              <a:rPr lang="en-US" sz="2800" dirty="0"/>
              <a:t>= net cash inflow during the period </a:t>
            </a:r>
            <a:r>
              <a:rPr lang="en-US" sz="2800" i="1" dirty="0" smtClean="0"/>
              <a:t>t</a:t>
            </a:r>
          </a:p>
          <a:p>
            <a:endParaRPr lang="en-US" sz="2800" i="1" dirty="0"/>
          </a:p>
          <a:p>
            <a:r>
              <a:rPr lang="en-US" sz="2800" i="1" dirty="0" smtClean="0"/>
              <a:t>C</a:t>
            </a:r>
            <a:r>
              <a:rPr lang="en-US" sz="2800" i="1" baseline="-25000" dirty="0" smtClean="0"/>
              <a:t>0</a:t>
            </a:r>
            <a:r>
              <a:rPr lang="en-US" sz="2800" dirty="0" smtClean="0"/>
              <a:t> </a:t>
            </a:r>
            <a:r>
              <a:rPr lang="en-US" sz="2800" dirty="0"/>
              <a:t>= total initial investment </a:t>
            </a:r>
            <a:r>
              <a:rPr lang="en-US" sz="2800" dirty="0" smtClean="0"/>
              <a:t>costs</a:t>
            </a:r>
          </a:p>
          <a:p>
            <a:endParaRPr lang="en-US" sz="2800" dirty="0"/>
          </a:p>
          <a:p>
            <a:r>
              <a:rPr lang="en-US" sz="2800" i="1" dirty="0"/>
              <a:t>r</a:t>
            </a:r>
            <a:r>
              <a:rPr lang="en-US" sz="2800" dirty="0"/>
              <a:t> = discount </a:t>
            </a:r>
            <a:r>
              <a:rPr lang="en-US" sz="2800" dirty="0" smtClean="0"/>
              <a:t>rate</a:t>
            </a:r>
            <a:endParaRPr lang="en-US" sz="2800" dirty="0"/>
          </a:p>
          <a:p>
            <a:endParaRPr lang="en-US" sz="2800" dirty="0"/>
          </a:p>
          <a:p>
            <a:r>
              <a:rPr lang="en-US" sz="2800" i="1" dirty="0"/>
              <a:t>t</a:t>
            </a:r>
            <a:r>
              <a:rPr lang="en-US" sz="2800" dirty="0"/>
              <a:t> = number of time periods </a:t>
            </a:r>
          </a:p>
        </p:txBody>
      </p:sp>
      <mc:AlternateContent xmlns:mc="http://schemas.openxmlformats.org/markup-compatibility/2006">
        <mc:Choice xmlns:a14="http://schemas.microsoft.com/office/drawing/2010/main" Requires="a14">
          <p:sp>
            <p:nvSpPr>
              <p:cNvPr id="7" name="Rectangle 6"/>
              <p:cNvSpPr/>
              <p:nvPr/>
            </p:nvSpPr>
            <p:spPr>
              <a:xfrm>
                <a:off x="4114800" y="2209800"/>
                <a:ext cx="3657600" cy="822469"/>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d>
                        <m:dPr>
                          <m:begChr m:val="["/>
                          <m:endChr m:val="]"/>
                          <m:ctrlPr>
                            <a:rPr lang="en-US" sz="2400" b="1" i="1" smtClean="0"/>
                          </m:ctrlPr>
                        </m:dPr>
                        <m:e>
                          <m:r>
                            <a:rPr lang="en-US" sz="2400" b="1" i="1" smtClean="0"/>
                            <m:t>𝑨𝒏𝒏𝒖𝒂𝒍</m:t>
                          </m:r>
                          <m:r>
                            <a:rPr lang="en-US" sz="2400" b="1" i="1" smtClean="0"/>
                            <m:t> </m:t>
                          </m:r>
                          <m:r>
                            <a:rPr lang="en-US" sz="2400" b="1" i="1" smtClean="0"/>
                            <m:t>𝑷𝒓𝒐𝒅𝒖𝒄𝒕𝒊𝒐𝒏</m:t>
                          </m:r>
                          <m:r>
                            <a:rPr lang="en-US" sz="2400" b="1" i="1" smtClean="0"/>
                            <m:t> </m:t>
                          </m:r>
                          <m:r>
                            <a:rPr lang="en-US" sz="2400" b="1" i="1" smtClean="0"/>
                            <m:t>𝑪𝒐𝒔𝒕</m:t>
                          </m:r>
                          <m:r>
                            <a:rPr lang="en-US" sz="2400" b="1" i="1" smtClean="0"/>
                            <m:t> </m:t>
                          </m:r>
                          <m:r>
                            <a:rPr lang="en-US" sz="2400" b="1" i="1" smtClean="0"/>
                            <m:t>𝑺𝒂𝒗𝒊𝒏𝒈</m:t>
                          </m:r>
                        </m:e>
                      </m:d>
                      <m:r>
                        <a:rPr lang="en-US" sz="2400" b="1" i="1" smtClean="0"/>
                        <m:t>−</m:t>
                      </m:r>
                      <m:d>
                        <m:dPr>
                          <m:begChr m:val="["/>
                          <m:endChr m:val="]"/>
                          <m:ctrlPr>
                            <a:rPr lang="en-US" sz="2400" b="1" i="1" smtClean="0"/>
                          </m:ctrlPr>
                        </m:dPr>
                        <m:e>
                          <m:r>
                            <a:rPr lang="en-US" sz="2400" b="1" i="1" smtClean="0"/>
                            <m:t>𝑨𝒏𝒏𝒖𝒂𝒍</m:t>
                          </m:r>
                          <m:r>
                            <a:rPr lang="en-US" sz="2400" b="1" i="1" smtClean="0"/>
                            <m:t> </m:t>
                          </m:r>
                          <m:r>
                            <a:rPr lang="en-US" sz="2400" b="1" i="1" smtClean="0"/>
                            <m:t>𝑪𝒂𝒓𝒓𝒚𝒊𝒏𝒈</m:t>
                          </m:r>
                          <m:r>
                            <a:rPr lang="en-US" sz="2400" b="1" i="1" smtClean="0"/>
                            <m:t> </m:t>
                          </m:r>
                          <m:r>
                            <a:rPr lang="en-US" sz="2400" b="1" i="1" smtClean="0"/>
                            <m:t>𝑪𝒐𝒔𝒕</m:t>
                          </m:r>
                          <m:r>
                            <a:rPr lang="en-US" sz="2400" b="1" i="1" smtClean="0"/>
                            <m:t> </m:t>
                          </m:r>
                        </m:e>
                      </m:d>
                    </m:oMath>
                  </m:oMathPara>
                </a14:m>
                <a:endParaRPr lang="en-US" b="1" i="1" dirty="0"/>
              </a:p>
            </p:txBody>
          </p:sp>
        </mc:Choice>
        <mc:Fallback>
          <p:sp>
            <p:nvSpPr>
              <p:cNvPr id="7" name="Rectangle 6"/>
              <p:cNvSpPr>
                <a:spLocks noRot="1" noChangeAspect="1" noMove="1" noResize="1" noEditPoints="1" noAdjustHandles="1" noChangeArrowheads="1" noChangeShapeType="1" noTextEdit="1"/>
              </p:cNvSpPr>
              <p:nvPr/>
            </p:nvSpPr>
            <p:spPr>
              <a:xfrm>
                <a:off x="4114800" y="2209800"/>
                <a:ext cx="3657600" cy="822469"/>
              </a:xfrm>
              <a:prstGeom prst="rect">
                <a:avLst/>
              </a:prstGeom>
              <a:blipFill rotWithShape="0">
                <a:blip r:embed="rId3"/>
                <a:stretch>
                  <a:fillRect r="-38167" b="-10448"/>
                </a:stretch>
              </a:blipFill>
            </p:spPr>
            <p:txBody>
              <a:bodyPr/>
              <a:lstStyle/>
              <a:p>
                <a:r>
                  <a:rPr lang="en-US">
                    <a:noFill/>
                  </a:rPr>
                  <a:t> </a:t>
                </a:r>
              </a:p>
            </p:txBody>
          </p:sp>
        </mc:Fallback>
      </mc:AlternateContent>
      <p:sp>
        <p:nvSpPr>
          <p:cNvPr id="10" name="Rectangle 9"/>
          <p:cNvSpPr/>
          <p:nvPr/>
        </p:nvSpPr>
        <p:spPr>
          <a:xfrm>
            <a:off x="4166814" y="4678193"/>
            <a:ext cx="3921888" cy="492443"/>
          </a:xfrm>
          <a:prstGeom prst="rect">
            <a:avLst/>
          </a:prstGeom>
        </p:spPr>
        <p:txBody>
          <a:bodyPr wrap="square">
            <a:spAutoFit/>
          </a:bodyPr>
          <a:lstStyle/>
          <a:p>
            <a:r>
              <a:rPr lang="en-US" sz="2600" i="1" dirty="0" smtClean="0">
                <a:ea typeface="Cambria Math" panose="02040503050406030204" pitchFamily="18" charset="0"/>
              </a:rPr>
              <a:t>Investment rate - inflation</a:t>
            </a:r>
            <a:endParaRPr lang="en-US" sz="2600" dirty="0" smtClean="0">
              <a:ea typeface="Cambria Math" panose="02040503050406030204" pitchFamily="18" charset="0"/>
            </a:endParaRPr>
          </a:p>
        </p:txBody>
      </p:sp>
      <p:sp>
        <p:nvSpPr>
          <p:cNvPr id="11" name="Rectangle 10"/>
          <p:cNvSpPr/>
          <p:nvPr/>
        </p:nvSpPr>
        <p:spPr>
          <a:xfrm>
            <a:off x="4173156" y="5562600"/>
            <a:ext cx="4056444" cy="954107"/>
          </a:xfrm>
          <a:prstGeom prst="rect">
            <a:avLst/>
          </a:prstGeom>
        </p:spPr>
        <p:txBody>
          <a:bodyPr wrap="square">
            <a:spAutoFit/>
          </a:bodyPr>
          <a:lstStyle/>
          <a:p>
            <a:r>
              <a:rPr lang="en-US" sz="2800" i="1" dirty="0"/>
              <a:t>30 years – </a:t>
            </a:r>
            <a:r>
              <a:rPr lang="en-US" sz="2800" i="1" dirty="0" smtClean="0"/>
              <a:t>assumed depreciated life</a:t>
            </a:r>
            <a:endParaRPr lang="en-US" sz="2800" i="1" dirty="0" smtClean="0"/>
          </a:p>
        </p:txBody>
      </p:sp>
    </p:spTree>
    <p:extLst>
      <p:ext uri="{BB962C8B-B14F-4D97-AF65-F5344CB8AC3E}">
        <p14:creationId xmlns:p14="http://schemas.microsoft.com/office/powerpoint/2010/main" val="13918459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r>
              <a:rPr lang="en-US" sz="2800" dirty="0" smtClean="0"/>
              <a:t>Application of the assumptions in the previous slide to </a:t>
            </a:r>
            <a:r>
              <a:rPr lang="en-US" sz="2800" dirty="0" smtClean="0"/>
              <a:t>transmission investment decisions (when deciding between multiple projects)</a:t>
            </a:r>
          </a:p>
          <a:p>
            <a:pPr lvl="1"/>
            <a:r>
              <a:rPr lang="en-US" sz="2400" dirty="0" smtClean="0"/>
              <a:t>Since </a:t>
            </a:r>
            <a:r>
              <a:rPr lang="en-US" sz="2400" dirty="0" smtClean="0"/>
              <a:t>the </a:t>
            </a:r>
            <a:r>
              <a:rPr lang="en-US" sz="2400" dirty="0" smtClean="0"/>
              <a:t>NPV is </a:t>
            </a:r>
            <a:r>
              <a:rPr lang="en-US" sz="2400" dirty="0" smtClean="0"/>
              <a:t>a product of set financial assumptions we can use a generic </a:t>
            </a:r>
            <a:r>
              <a:rPr lang="en-US" sz="2400" dirty="0" smtClean="0"/>
              <a:t>NPV multiplier applied to estimated project cost</a:t>
            </a:r>
            <a:endParaRPr lang="en-US" sz="2400" dirty="0" smtClean="0"/>
          </a:p>
          <a:p>
            <a:r>
              <a:rPr lang="en-US" sz="2800" dirty="0" smtClean="0"/>
              <a:t>What </a:t>
            </a:r>
            <a:r>
              <a:rPr lang="en-US" sz="2800" dirty="0" smtClean="0"/>
              <a:t>discount rate should be used to </a:t>
            </a:r>
            <a:r>
              <a:rPr lang="en-US" sz="2800" dirty="0" smtClean="0"/>
              <a:t>discount:</a:t>
            </a:r>
            <a:endParaRPr lang="en-US" sz="2800" dirty="0" smtClean="0"/>
          </a:p>
          <a:p>
            <a:pPr lvl="1"/>
            <a:r>
              <a:rPr lang="en-US" sz="2400" dirty="0" smtClean="0"/>
              <a:t>Production cost savings</a:t>
            </a:r>
            <a:r>
              <a:rPr lang="en-US" sz="2400" dirty="0" smtClean="0"/>
              <a:t>?</a:t>
            </a:r>
          </a:p>
          <a:p>
            <a:pPr lvl="2"/>
            <a:r>
              <a:rPr lang="en-US" sz="2000" dirty="0" smtClean="0"/>
              <a:t>[Alternatively, don’t discount PC savings – calculate/ interpolate from LTSA]</a:t>
            </a:r>
            <a:endParaRPr lang="en-US" sz="2000" dirty="0" smtClean="0"/>
          </a:p>
          <a:p>
            <a:pPr lvl="1"/>
            <a:r>
              <a:rPr lang="en-US" sz="2400" dirty="0" smtClean="0"/>
              <a:t>Annual </a:t>
            </a:r>
            <a:r>
              <a:rPr lang="en-US" sz="2400" dirty="0" smtClean="0"/>
              <a:t>carrying costs?</a:t>
            </a: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spTree>
    <p:extLst>
      <p:ext uri="{BB962C8B-B14F-4D97-AF65-F5344CB8AC3E}">
        <p14:creationId xmlns:p14="http://schemas.microsoft.com/office/powerpoint/2010/main" val="3867102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and Comments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sp>
        <p:nvSpPr>
          <p:cNvPr id="5" name="TextBox 4"/>
          <p:cNvSpPr txBox="1"/>
          <p:nvPr/>
        </p:nvSpPr>
        <p:spPr>
          <a:xfrm>
            <a:off x="533400" y="1828800"/>
            <a:ext cx="4621843" cy="646331"/>
          </a:xfrm>
          <a:prstGeom prst="rect">
            <a:avLst/>
          </a:prstGeom>
          <a:noFill/>
        </p:spPr>
        <p:txBody>
          <a:bodyPr wrap="none" rtlCol="0">
            <a:spAutoFit/>
          </a:bodyPr>
          <a:lstStyle/>
          <a:p>
            <a:r>
              <a:rPr lang="en-US" dirty="0" smtClean="0"/>
              <a:t>Please send comments to Sandeep Borkar.</a:t>
            </a:r>
            <a:endParaRPr lang="en-US" dirty="0"/>
          </a:p>
          <a:p>
            <a:r>
              <a:rPr lang="en-US" dirty="0" smtClean="0">
                <a:hlinkClick r:id="rId2"/>
              </a:rPr>
              <a:t>Sandeep.Borkar@ercot.com</a:t>
            </a:r>
            <a:endParaRPr lang="en-US" dirty="0" smtClean="0"/>
          </a:p>
        </p:txBody>
      </p:sp>
    </p:spTree>
    <p:extLst>
      <p:ext uri="{BB962C8B-B14F-4D97-AF65-F5344CB8AC3E}">
        <p14:creationId xmlns:p14="http://schemas.microsoft.com/office/powerpoint/2010/main" val="76394847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FA625DC4-75AC-4019-A9C6-4DC532EFDC28}">
  <ds:schemaRefs>
    <ds:schemaRef ds:uri="http://schemas.microsoft.com/sharepoint/v3/contenttype/forms"/>
  </ds:schemaRefs>
</ds:datastoreItem>
</file>

<file path=customXml/itemProps2.xml><?xml version="1.0" encoding="utf-8"?>
<ds:datastoreItem xmlns:ds="http://schemas.openxmlformats.org/officeDocument/2006/customXml" ds:itemID="{6C215A72-787F-41D3-8B2A-EB6708CB3E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E7D44DB-2AE0-4249-B147-A7557EC862F7}">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21074</TotalTime>
  <Words>691</Words>
  <Application>Microsoft Office PowerPoint</Application>
  <PresentationFormat>On-screen Show (4:3)</PresentationFormat>
  <Paragraphs>153</Paragraphs>
  <Slides>12</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12</vt:i4>
      </vt:variant>
    </vt:vector>
  </HeadingPairs>
  <TitlesOfParts>
    <vt:vector size="18" baseType="lpstr">
      <vt:lpstr>Arial</vt:lpstr>
      <vt:lpstr>Calibri</vt:lpstr>
      <vt:lpstr>Cambria Math</vt:lpstr>
      <vt:lpstr>1_Custom Design</vt:lpstr>
      <vt:lpstr>Office Theme</vt:lpstr>
      <vt:lpstr>Custom Design</vt:lpstr>
      <vt:lpstr>PowerPoint Presentation</vt:lpstr>
      <vt:lpstr>Agenda</vt:lpstr>
      <vt:lpstr>Protocol 3.11.2(4)</vt:lpstr>
      <vt:lpstr>Reason For Discussion</vt:lpstr>
      <vt:lpstr>Why Not to Consider Only Savings:Cost Ratio</vt:lpstr>
      <vt:lpstr>NPV Basics</vt:lpstr>
      <vt:lpstr>NPV Basics – Transmission Investment</vt:lpstr>
      <vt:lpstr>Discussion</vt:lpstr>
      <vt:lpstr>Questions and Comments</vt:lpstr>
      <vt:lpstr>Appendix</vt:lpstr>
      <vt:lpstr>Annual Carrying Cost of a Transmission Project</vt:lpstr>
      <vt:lpstr>Revenue requirement snapshot for first three years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Billo, Jeffrey</cp:lastModifiedBy>
  <cp:revision>268</cp:revision>
  <cp:lastPrinted>2016-01-21T20:53:15Z</cp:lastPrinted>
  <dcterms:created xsi:type="dcterms:W3CDTF">2016-01-21T15:20:31Z</dcterms:created>
  <dcterms:modified xsi:type="dcterms:W3CDTF">2018-11-26T20:16:58Z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