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12" r:id="rId7"/>
    <p:sldId id="306" r:id="rId8"/>
    <p:sldId id="313" r:id="rId9"/>
    <p:sldId id="308" r:id="rId10"/>
    <p:sldId id="314" r:id="rId11"/>
    <p:sldId id="307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 varScale="1">
        <p:scale>
          <a:sx n="98" d="100"/>
          <a:sy n="98" d="100"/>
        </p:scale>
        <p:origin x="1272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</a:t>
              </a:r>
              <a:r>
                <a:rPr lang="en-US" altLang="en-US" sz="3200" b="1" dirty="0" smtClean="0"/>
                <a:t>November </a:t>
              </a:r>
              <a:r>
                <a:rPr lang="en-US" altLang="en-US" sz="3200" b="1" dirty="0"/>
                <a:t>2018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Boone Staples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November 29, </a:t>
            </a:r>
            <a:r>
              <a:rPr lang="en-US" altLang="en-US" sz="1000" dirty="0">
                <a:solidFill>
                  <a:schemeClr val="tx1"/>
                </a:solidFill>
              </a:rPr>
              <a:t>2018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smtClean="0"/>
              <a:t>Confirmation of ROS Leadership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3200" dirty="0"/>
              <a:t>Confirmation of ROS Leadership</a:t>
            </a:r>
            <a:endParaRPr lang="en-US" sz="2400" dirty="0"/>
          </a:p>
          <a:p>
            <a:pPr lvl="1"/>
            <a:r>
              <a:rPr lang="en-US" sz="2800" dirty="0"/>
              <a:t>Boone Staples, Tenaska – Chair</a:t>
            </a:r>
            <a:endParaRPr lang="en-US" sz="2000" dirty="0"/>
          </a:p>
          <a:p>
            <a:pPr lvl="1"/>
            <a:r>
              <a:rPr lang="en-US" sz="2800" dirty="0"/>
              <a:t>Tim Hall, Southern Power Co. – Vice Chair </a:t>
            </a:r>
            <a:endParaRPr lang="en-US" sz="1800" b="1" dirty="0"/>
          </a:p>
          <a:p>
            <a:pPr marL="366713" lvl="1" indent="0">
              <a:buNone/>
            </a:pPr>
            <a:endParaRPr lang="en-US" sz="1800" b="1" dirty="0"/>
          </a:p>
          <a:p>
            <a:pPr lvl="1"/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November 29, </a:t>
            </a:r>
            <a:r>
              <a:rPr lang="en-US" altLang="en-US" sz="1000" dirty="0">
                <a:solidFill>
                  <a:schemeClr val="tx1"/>
                </a:solidFill>
              </a:rPr>
              <a:t>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3733855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- NOGRR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 smtClean="0"/>
              <a:t>NOGRR 178, Clarification of Automatic Under-Frequency Load Shed Requirements</a:t>
            </a:r>
          </a:p>
          <a:p>
            <a:pPr lvl="1"/>
            <a:r>
              <a:rPr lang="en-US" sz="2000" dirty="0" smtClean="0"/>
              <a:t>ROS </a:t>
            </a:r>
            <a:r>
              <a:rPr lang="en-US" sz="2000" dirty="0"/>
              <a:t>voted unanimously on </a:t>
            </a:r>
            <a:r>
              <a:rPr lang="en-US" sz="2000" dirty="0" smtClean="0"/>
              <a:t>October 11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to </a:t>
            </a:r>
            <a:r>
              <a:rPr lang="en-US" sz="2000" dirty="0"/>
              <a:t>endorse and forward to TAC the </a:t>
            </a:r>
            <a:r>
              <a:rPr lang="en-US" sz="2000" dirty="0" smtClean="0"/>
              <a:t>9/6/18 </a:t>
            </a:r>
            <a:r>
              <a:rPr lang="en-US" sz="2000" dirty="0"/>
              <a:t>ROS Report and Impact Analysis for </a:t>
            </a:r>
            <a:r>
              <a:rPr lang="en-US" sz="2000" dirty="0" smtClean="0"/>
              <a:t>NOGRR178.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Impact Analysis:  No Impact</a:t>
            </a:r>
            <a:endParaRPr lang="en-US" sz="2000" dirty="0"/>
          </a:p>
          <a:p>
            <a:pPr lvl="1"/>
            <a:endParaRPr lang="en-US" sz="1700" b="1" dirty="0">
              <a:solidFill>
                <a:srgbClr val="FF0000"/>
              </a:solidFill>
            </a:endParaRPr>
          </a:p>
          <a:p>
            <a:pPr lvl="0"/>
            <a:r>
              <a:rPr lang="en-US" sz="2000" b="1" dirty="0" smtClean="0"/>
              <a:t>NOGRR 182, </a:t>
            </a:r>
            <a:r>
              <a:rPr lang="en-US" sz="2000" b="1" dirty="0"/>
              <a:t>Transmission Operator (TO) </a:t>
            </a:r>
            <a:r>
              <a:rPr lang="en-US" sz="2000" b="1" dirty="0" smtClean="0"/>
              <a:t>Emergency Operations Plan </a:t>
            </a:r>
            <a:r>
              <a:rPr lang="en-US" sz="2000" b="1" dirty="0"/>
              <a:t>Submittals</a:t>
            </a:r>
          </a:p>
          <a:p>
            <a:pPr lvl="1"/>
            <a:r>
              <a:rPr lang="en-US" sz="2000" dirty="0" smtClean="0"/>
              <a:t>ROS </a:t>
            </a:r>
            <a:r>
              <a:rPr lang="en-US" sz="2000" dirty="0"/>
              <a:t>voted unanimously on </a:t>
            </a:r>
            <a:r>
              <a:rPr lang="en-US" sz="2000" dirty="0" smtClean="0"/>
              <a:t>November 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/>
              <a:t>to endorse and forward to TAC the </a:t>
            </a:r>
            <a:r>
              <a:rPr lang="en-US" sz="2000" dirty="0" smtClean="0"/>
              <a:t>10/11/18 </a:t>
            </a:r>
            <a:r>
              <a:rPr lang="en-US" sz="2000" dirty="0"/>
              <a:t>ROS Report and Impact Analysis for </a:t>
            </a:r>
            <a:r>
              <a:rPr lang="en-US" sz="2000" dirty="0" smtClean="0"/>
              <a:t>NOGRR182.</a:t>
            </a:r>
          </a:p>
          <a:p>
            <a:pPr lvl="1"/>
            <a:r>
              <a:rPr lang="en-US" sz="1800" dirty="0" smtClean="0"/>
              <a:t> </a:t>
            </a:r>
            <a:r>
              <a:rPr lang="en-US" sz="1800" dirty="0"/>
              <a:t>Impact Analysis:  No Impact</a:t>
            </a:r>
          </a:p>
          <a:p>
            <a:pPr lvl="1"/>
            <a:endParaRPr lang="en-US" sz="1800" b="1" dirty="0"/>
          </a:p>
          <a:p>
            <a:pPr marL="366713" lvl="1" indent="0">
              <a:buNone/>
            </a:pPr>
            <a:endParaRPr lang="en-US" sz="1800" b="1" dirty="0"/>
          </a:p>
          <a:p>
            <a:pPr lvl="1"/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November 29, </a:t>
            </a:r>
            <a:r>
              <a:rPr lang="en-US" altLang="en-US" sz="1000" dirty="0">
                <a:solidFill>
                  <a:schemeClr val="tx1"/>
                </a:solidFill>
              </a:rPr>
              <a:t>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- </a:t>
            </a:r>
            <a:r>
              <a:rPr lang="en-US" altLang="en-US" sz="3600" b="1" dirty="0" smtClean="0"/>
              <a:t>RRGRR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19200"/>
            <a:ext cx="8153400" cy="4495800"/>
          </a:xfrm>
        </p:spPr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 smtClean="0"/>
              <a:t>RRGRR 018, Related to NPRR889, RTF-1 Replace Non-Modeled Generator with Settlement Only Generator</a:t>
            </a:r>
            <a:endParaRPr lang="en-US" sz="2000" b="1" dirty="0"/>
          </a:p>
          <a:p>
            <a:pPr lvl="1"/>
            <a:r>
              <a:rPr lang="en-US" sz="1800" dirty="0"/>
              <a:t>ROS voted unanimously on </a:t>
            </a:r>
            <a:r>
              <a:rPr lang="en-US" sz="1800" dirty="0" smtClean="0"/>
              <a:t>October 11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/>
              <a:t>to endorse and forward to TAC the </a:t>
            </a:r>
            <a:r>
              <a:rPr lang="en-US" sz="1800" dirty="0" smtClean="0"/>
              <a:t>9/6/18 </a:t>
            </a:r>
            <a:r>
              <a:rPr lang="en-US" sz="1800" dirty="0"/>
              <a:t>ROS Report and Impact Analysis for </a:t>
            </a:r>
            <a:r>
              <a:rPr lang="en-US" sz="1800" dirty="0" smtClean="0"/>
              <a:t>RRGRR018. </a:t>
            </a:r>
          </a:p>
          <a:p>
            <a:pPr lvl="1"/>
            <a:r>
              <a:rPr lang="en-US" sz="1800" dirty="0" smtClean="0"/>
              <a:t>Impact Analysis:  Less </a:t>
            </a:r>
            <a:r>
              <a:rPr lang="en-US" sz="1800" dirty="0"/>
              <a:t>than </a:t>
            </a:r>
            <a:r>
              <a:rPr lang="en-US" sz="1800" dirty="0" smtClean="0"/>
              <a:t>$10k, absorbed by ERCOT budget</a:t>
            </a:r>
            <a:endParaRPr lang="en-US" sz="1800" b="1" dirty="0"/>
          </a:p>
          <a:p>
            <a:pPr lvl="1"/>
            <a:endParaRPr lang="en-US" sz="1800" dirty="0">
              <a:solidFill>
                <a:srgbClr val="FF0000"/>
              </a:solidFill>
            </a:endParaRPr>
          </a:p>
          <a:p>
            <a:pPr lvl="0"/>
            <a:r>
              <a:rPr lang="en-US" sz="2000" b="1" dirty="0" smtClean="0"/>
              <a:t>RRGRR 019, </a:t>
            </a:r>
            <a:r>
              <a:rPr lang="en-US" sz="2000" b="1" dirty="0"/>
              <a:t>Related to NPRR901, Switchable Generation Resource Status Code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ROS voted 11/20/18 via email.  Motion: to g</a:t>
            </a:r>
            <a:r>
              <a:rPr lang="en-US" sz="1800" dirty="0" smtClean="0"/>
              <a:t>rant </a:t>
            </a:r>
            <a:r>
              <a:rPr lang="en-US" sz="1800" dirty="0"/>
              <a:t>RRGRR019 Urgent status; </a:t>
            </a:r>
            <a:r>
              <a:rPr lang="en-US" sz="1800" dirty="0" smtClean="0"/>
              <a:t>to recommend </a:t>
            </a:r>
            <a:r>
              <a:rPr lang="en-US" sz="1800" dirty="0"/>
              <a:t>approval of RRGRR019 as submitted; and </a:t>
            </a:r>
            <a:r>
              <a:rPr lang="en-US" sz="1800" dirty="0" smtClean="0"/>
              <a:t>forward </a:t>
            </a:r>
            <a:r>
              <a:rPr lang="en-US" sz="1800" dirty="0"/>
              <a:t>to TAC RRGRR019 and </a:t>
            </a:r>
            <a:r>
              <a:rPr lang="en-US" sz="1800" dirty="0" smtClean="0"/>
              <a:t>the </a:t>
            </a:r>
            <a:r>
              <a:rPr lang="en-US" sz="1800" dirty="0"/>
              <a:t>Impact Analysis, with a recommended priority of 2019 and a rank of </a:t>
            </a:r>
            <a:r>
              <a:rPr lang="en-US" sz="1800" dirty="0" smtClean="0"/>
              <a:t>2505.	</a:t>
            </a:r>
            <a:r>
              <a:rPr lang="en-US" sz="1800" dirty="0" smtClean="0"/>
              <a:t> Passed (two abstentions)</a:t>
            </a:r>
            <a:endParaRPr lang="en-US" sz="1800" dirty="0" smtClean="0"/>
          </a:p>
          <a:p>
            <a:pPr lvl="1"/>
            <a:r>
              <a:rPr lang="en-US" sz="1800" dirty="0" smtClean="0"/>
              <a:t>Impact Analysis:  $25k - $</a:t>
            </a:r>
            <a:r>
              <a:rPr lang="en-US" sz="1800" dirty="0" smtClean="0"/>
              <a:t>35k        Priority: 2019         Rank: 2505</a:t>
            </a:r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lvl="0" algn="ctr" eaLnBrk="0" hangingPunct="0">
              <a:defRPr/>
            </a:pPr>
            <a:r>
              <a:rPr lang="en-US" altLang="en-US" sz="1000" dirty="0">
                <a:solidFill>
                  <a:schemeClr val="tx1"/>
                </a:solidFill>
              </a:rPr>
              <a:t>November 29</a:t>
            </a: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, </a:t>
            </a: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2017854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- PGRR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PGRR </a:t>
            </a:r>
            <a:r>
              <a:rPr lang="en-US" sz="2000" b="1" dirty="0" smtClean="0"/>
              <a:t>065, </a:t>
            </a:r>
            <a:r>
              <a:rPr lang="en-US" sz="2000" b="1" dirty="0"/>
              <a:t>Transmission </a:t>
            </a:r>
            <a:r>
              <a:rPr lang="en-US" sz="2000" b="1" dirty="0" smtClean="0"/>
              <a:t>Project Information and Tracking (TPIT) Reform</a:t>
            </a:r>
            <a:endParaRPr lang="en-US" sz="2000" b="1" dirty="0"/>
          </a:p>
          <a:p>
            <a:pPr lvl="1"/>
            <a:r>
              <a:rPr lang="en-US" sz="2000" dirty="0" smtClean="0"/>
              <a:t>ROS </a:t>
            </a:r>
            <a:r>
              <a:rPr lang="en-US" sz="2000" dirty="0"/>
              <a:t>voted </a:t>
            </a:r>
            <a:r>
              <a:rPr lang="en-US" sz="2000" dirty="0" smtClean="0"/>
              <a:t>on October 11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/>
              <a:t>to endorse and forward to TAC the </a:t>
            </a:r>
            <a:r>
              <a:rPr lang="en-US" sz="2000" dirty="0" smtClean="0"/>
              <a:t>9/6/18 </a:t>
            </a:r>
            <a:r>
              <a:rPr lang="en-US" sz="2000" dirty="0"/>
              <a:t>ROS Report and Impact Analysis for </a:t>
            </a:r>
            <a:r>
              <a:rPr lang="en-US" sz="2000" dirty="0" smtClean="0"/>
              <a:t>PGRR065.  </a:t>
            </a:r>
            <a:r>
              <a:rPr lang="en-US" sz="2000" dirty="0" smtClean="0"/>
              <a:t>(One abstention)</a:t>
            </a:r>
            <a:endParaRPr lang="en-US" sz="2000" dirty="0" smtClean="0"/>
          </a:p>
          <a:p>
            <a:pPr lvl="1"/>
            <a:r>
              <a:rPr lang="en-US" sz="2000" dirty="0" smtClean="0"/>
              <a:t>Impact Analysis:  No Impact</a:t>
            </a:r>
            <a:endParaRPr lang="en-US" sz="1800" b="1" dirty="0"/>
          </a:p>
          <a:p>
            <a:pPr lvl="1"/>
            <a:endParaRPr lang="en-US" sz="1800" dirty="0">
              <a:solidFill>
                <a:srgbClr val="FF0000"/>
              </a:solidFill>
            </a:endParaRPr>
          </a:p>
          <a:p>
            <a:pPr lvl="0"/>
            <a:r>
              <a:rPr lang="en-US" sz="2000" b="1" dirty="0"/>
              <a:t>PGRR </a:t>
            </a:r>
            <a:r>
              <a:rPr lang="en-US" sz="2000" b="1" dirty="0" smtClean="0"/>
              <a:t>066, Interconnection Request Cancellation and Creation of Inactive Status</a:t>
            </a:r>
            <a:endParaRPr lang="en-US" sz="2000" b="1" dirty="0"/>
          </a:p>
          <a:p>
            <a:pPr lvl="1"/>
            <a:r>
              <a:rPr lang="en-US" sz="2000" dirty="0" smtClean="0"/>
              <a:t>ROS </a:t>
            </a:r>
            <a:r>
              <a:rPr lang="en-US" sz="2000" dirty="0"/>
              <a:t>voted unanimously on </a:t>
            </a:r>
            <a:r>
              <a:rPr lang="en-US" sz="2000" dirty="0" smtClean="0"/>
              <a:t>November 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/>
              <a:t>to endorse and forward to TAC the 10/11/18 ROS Report and Impact Analysis for PGRR066 with a recommended priority of 2019 and a rank of 2580</a:t>
            </a:r>
            <a:endParaRPr lang="en-US" sz="1800" b="1" dirty="0" smtClean="0"/>
          </a:p>
          <a:p>
            <a:pPr lvl="1"/>
            <a:r>
              <a:rPr lang="en-US" sz="1800" dirty="0" smtClean="0"/>
              <a:t>Impact: Between $100k and $150k	Priority: 2019	Rank: 2580</a:t>
            </a:r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lvl="0" algn="ctr" eaLnBrk="0" hangingPunct="0">
              <a:defRPr/>
            </a:pPr>
            <a:r>
              <a:rPr lang="en-US" altLang="en-US" sz="1000" dirty="0">
                <a:solidFill>
                  <a:schemeClr val="tx1"/>
                </a:solidFill>
              </a:rPr>
              <a:t>November 29</a:t>
            </a: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, </a:t>
            </a: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2638895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- PGRR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PGRR </a:t>
            </a:r>
            <a:r>
              <a:rPr lang="en-US" sz="2000" b="1" dirty="0" smtClean="0"/>
              <a:t>067, Procedures for Wind and Solar Equipment Change</a:t>
            </a:r>
            <a:endParaRPr lang="en-US" sz="2000" b="1" dirty="0"/>
          </a:p>
          <a:p>
            <a:pPr lvl="1"/>
            <a:r>
              <a:rPr lang="en-US" sz="2000" dirty="0" smtClean="0"/>
              <a:t>ROS </a:t>
            </a:r>
            <a:r>
              <a:rPr lang="en-US" sz="2000" dirty="0"/>
              <a:t>voted unanimously on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November 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/>
              <a:t>to endorse and forward to TAC the 10/11/18 ROS Report and Revised Impact Analysis for </a:t>
            </a:r>
            <a:r>
              <a:rPr lang="en-US" sz="2000" dirty="0" smtClean="0"/>
              <a:t>PGRR067</a:t>
            </a:r>
          </a:p>
          <a:p>
            <a:pPr lvl="1"/>
            <a:r>
              <a:rPr lang="en-US" sz="2000" dirty="0" smtClean="0"/>
              <a:t>Impact Analysis:  No Impact</a:t>
            </a:r>
            <a:r>
              <a:rPr lang="en-US" sz="2000" dirty="0">
                <a:solidFill>
                  <a:srgbClr val="FF0000"/>
                </a:solidFill>
              </a:rPr>
              <a:t>	</a:t>
            </a:r>
            <a:endParaRPr lang="en-US" sz="1800" b="1" dirty="0">
              <a:solidFill>
                <a:srgbClr val="FF0000"/>
              </a:solidFill>
            </a:endParaRPr>
          </a:p>
          <a:p>
            <a:pPr lvl="1"/>
            <a:endParaRPr lang="en-US" sz="1800" dirty="0">
              <a:solidFill>
                <a:srgbClr val="FF0000"/>
              </a:solidFill>
            </a:endParaRPr>
          </a:p>
          <a:p>
            <a:pPr lvl="0"/>
            <a:r>
              <a:rPr lang="en-US" sz="2000" b="1" dirty="0"/>
              <a:t>PGRR </a:t>
            </a:r>
            <a:r>
              <a:rPr lang="en-US" sz="2000" b="1" dirty="0" smtClean="0"/>
              <a:t>068, Addition of Proposed DC Tie to the Planning Models</a:t>
            </a:r>
            <a:endParaRPr lang="en-US" sz="2000" b="1" dirty="0"/>
          </a:p>
          <a:p>
            <a:pPr lvl="1"/>
            <a:r>
              <a:rPr lang="en-US" sz="2000" dirty="0" smtClean="0"/>
              <a:t>ROS </a:t>
            </a:r>
            <a:r>
              <a:rPr lang="en-US" sz="2000" dirty="0"/>
              <a:t>voted unanimously on </a:t>
            </a:r>
            <a:r>
              <a:rPr lang="en-US" sz="2000" dirty="0" smtClean="0"/>
              <a:t>October 11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/>
              <a:t>to endorse and forward to TAC the </a:t>
            </a:r>
            <a:r>
              <a:rPr lang="en-US" sz="2000" dirty="0" smtClean="0"/>
              <a:t>9/6/18 </a:t>
            </a:r>
            <a:r>
              <a:rPr lang="en-US" sz="2000" dirty="0"/>
              <a:t>ROS Report and Impact Analysis for </a:t>
            </a:r>
            <a:r>
              <a:rPr lang="en-US" sz="2000" dirty="0" smtClean="0"/>
              <a:t>PGRR068</a:t>
            </a:r>
          </a:p>
          <a:p>
            <a:pPr lvl="1"/>
            <a:r>
              <a:rPr lang="en-US" sz="2000" dirty="0" smtClean="0"/>
              <a:t>Impact Analysis:  No Impact</a:t>
            </a:r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lvl="0" algn="ctr" eaLnBrk="0" hangingPunct="0">
              <a:defRPr/>
            </a:pPr>
            <a:r>
              <a:rPr lang="en-US" altLang="en-US" sz="1000" dirty="0">
                <a:solidFill>
                  <a:schemeClr val="tx1"/>
                </a:solidFill>
              </a:rPr>
              <a:t>November 29</a:t>
            </a: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, </a:t>
            </a: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25345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b="1" dirty="0"/>
              <a:t>ROS</a:t>
            </a:r>
          </a:p>
          <a:p>
            <a:pPr lvl="1"/>
            <a:r>
              <a:rPr lang="en-US" sz="2000" dirty="0"/>
              <a:t>Next Regularly </a:t>
            </a:r>
            <a:r>
              <a:rPr lang="en-US" sz="2000" dirty="0" smtClean="0"/>
              <a:t>Scheduled </a:t>
            </a:r>
            <a:r>
              <a:rPr lang="en-US" sz="2000" dirty="0"/>
              <a:t>Meeting - </a:t>
            </a:r>
            <a:r>
              <a:rPr lang="en-US" sz="2000" dirty="0" smtClean="0"/>
              <a:t>December </a:t>
            </a:r>
            <a:r>
              <a:rPr lang="en-US" sz="2000" dirty="0" smtClean="0"/>
              <a:t>6</a:t>
            </a:r>
            <a:r>
              <a:rPr lang="en-US" sz="2000" baseline="30000" dirty="0" smtClean="0"/>
              <a:t>th</a:t>
            </a:r>
            <a:endParaRPr lang="en-US" sz="2000" dirty="0"/>
          </a:p>
          <a:p>
            <a:pPr marL="641350" lvl="2" indent="0">
              <a:buNone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7871285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November 29, 2018 TAC Meeting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60" y="43793"/>
            <a:ext cx="1228835" cy="117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10631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8b965130-e3da-4e6b-9b2e-40bd1204f29d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25781</TotalTime>
  <Words>422</Words>
  <Application>Microsoft Office PowerPoint</Application>
  <PresentationFormat>On-screen Show (4:3)</PresentationFormat>
  <Paragraphs>73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Confirmation of ROS Leadership</vt:lpstr>
      <vt:lpstr>Voting Items - NOGRR</vt:lpstr>
      <vt:lpstr>Voting Items - RRGRR</vt:lpstr>
      <vt:lpstr>Voting Items - PGRR</vt:lpstr>
      <vt:lpstr>Voting Items - PGRR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Thomas Burke</dc:creator>
  <cp:lastModifiedBy>Staples, Boone</cp:lastModifiedBy>
  <cp:revision>1039</cp:revision>
  <cp:lastPrinted>2017-05-22T18:26:12Z</cp:lastPrinted>
  <dcterms:created xsi:type="dcterms:W3CDTF">2010-04-12T23:12:02Z</dcterms:created>
  <dcterms:modified xsi:type="dcterms:W3CDTF">2018-11-26T21:07:15Z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